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74" r:id="rId7"/>
    <p:sldId id="275" r:id="rId8"/>
    <p:sldId id="262" r:id="rId9"/>
    <p:sldId id="263" r:id="rId10"/>
    <p:sldId id="265" r:id="rId11"/>
    <p:sldId id="268" r:id="rId12"/>
    <p:sldId id="269" r:id="rId13"/>
    <p:sldId id="276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89B52-39C6-447A-8B37-D712843C6762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3D13B-B50D-47E5-AD21-FF56B0B8B5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3D13B-B50D-47E5-AD21-FF56B0B8B5B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6477000" cy="28575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600" dirty="0" smtClean="0"/>
              <a:t>Федеральное государственное бюджетное образовательное учреждение </a:t>
            </a:r>
            <a:br>
              <a:rPr lang="ru-RU" sz="1600" dirty="0" smtClean="0"/>
            </a:br>
            <a:r>
              <a:rPr lang="ru-RU" sz="1600" dirty="0" smtClean="0"/>
              <a:t>высшего профессионального образования </a:t>
            </a:r>
            <a:br>
              <a:rPr lang="ru-RU" sz="1600" dirty="0" smtClean="0"/>
            </a:br>
            <a:r>
              <a:rPr lang="ru-RU" sz="1600" dirty="0" smtClean="0"/>
              <a:t>"Ставропольский государственный университет" </a:t>
            </a:r>
            <a:br>
              <a:rPr lang="ru-RU" sz="1600" dirty="0" smtClean="0"/>
            </a:br>
            <a:r>
              <a:rPr lang="ru-RU" sz="1600" dirty="0" smtClean="0"/>
              <a:t>Географический факультет</a:t>
            </a:r>
            <a:br>
              <a:rPr lang="ru-RU" sz="1600" dirty="0" smtClean="0"/>
            </a:br>
            <a:r>
              <a:rPr lang="ru-RU" sz="1600" dirty="0" smtClean="0">
                <a:cs typeface="Times New Roman" pitchFamily="18" charset="0"/>
              </a:rPr>
              <a:t>КАФЕДРА ЭКОНОМИЧЕСКОЙ, СОЦИАЛЬНОЙ И ПОЛИТИЧЕСКОЙ ГЕОГРАФИИ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2143116"/>
            <a:ext cx="6705600" cy="2214578"/>
          </a:xfrm>
        </p:spPr>
        <p:txBody>
          <a:bodyPr>
            <a:normAutofit/>
          </a:bodyPr>
          <a:lstStyle/>
          <a:p>
            <a:pPr algn="ctr"/>
            <a:endParaRPr lang="ru-RU" sz="4000" dirty="0" smtClean="0"/>
          </a:p>
          <a:p>
            <a:pPr algn="ctr"/>
            <a:r>
              <a:rPr lang="ru-RU" sz="4000" dirty="0" smtClean="0"/>
              <a:t>Характеристика г. Орел</a:t>
            </a:r>
            <a:endParaRPr lang="ru-RU" sz="4000" dirty="0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6357950" y="5643578"/>
            <a:ext cx="23844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Работу выполнила: 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Холмовая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Елена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Николай Холмовой\Рабочий стол\170_170_9b43d0059cf8220b06f34a9763b7a01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000504"/>
            <a:ext cx="2214578" cy="23336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Культурная сфера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Сегодня Орел увлекательный город, где можно увидеть множество неповторимых памятников и </a:t>
            </a:r>
            <a:r>
              <a:rPr lang="ru-RU" dirty="0" smtClean="0"/>
              <a:t>скульптур</a:t>
            </a:r>
          </a:p>
          <a:p>
            <a:r>
              <a:rPr lang="ru-RU" dirty="0" smtClean="0"/>
              <a:t>Среди множества музеев, стоит выделить музей И.С.Тургенева, музей писателей-орловцев, дом-музей Н.С.Лескова, дом-музей Леонида Андреева, музей И.А.Бунина, музей «Битва за Орел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Здесь работает и процветает театр имени Тургенева, «Свободное пространство». Главными достопримечательностями города являются: церкви </a:t>
            </a:r>
            <a:r>
              <a:rPr lang="ru-RU" dirty="0" err="1" smtClean="0"/>
              <a:t>Николо-Песковская</a:t>
            </a:r>
            <a:r>
              <a:rPr lang="ru-RU" dirty="0" smtClean="0"/>
              <a:t> и Михаила </a:t>
            </a:r>
            <a:r>
              <a:rPr lang="ru-RU" dirty="0" smtClean="0"/>
              <a:t>Архангела, </a:t>
            </a:r>
            <a:r>
              <a:rPr lang="ru-RU" dirty="0" smtClean="0"/>
              <a:t>дом Фомичёвых, дом губернатора. Кроме того, в окрестностях Орла можно посетить развалины крепости в </a:t>
            </a:r>
            <a:r>
              <a:rPr lang="ru-RU" dirty="0" err="1" smtClean="0"/>
              <a:t>Сабурово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Национальный парк «Орловское Полесье» создан в1994 году с целью сохранения растений и животных, образующих уникальное сообщество </a:t>
            </a:r>
            <a:r>
              <a:rPr lang="ru-RU" dirty="0" err="1" smtClean="0"/>
              <a:t>южно-русской</a:t>
            </a:r>
            <a:r>
              <a:rPr lang="ru-RU" dirty="0" smtClean="0"/>
              <a:t> тайги. Это замечательный уголок русской природы.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15082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музей И.С.Тургенева</a:t>
            </a:r>
            <a:endParaRPr lang="ru-RU" dirty="0"/>
          </a:p>
        </p:txBody>
      </p:sp>
      <p:pic>
        <p:nvPicPr>
          <p:cNvPr id="1026" name="Picture 2" descr="C:\Documents and Settings\Николай Холмовой\Рабочий стол\0_23851_c8956e07_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7786742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86454"/>
            <a:ext cx="7901014" cy="857256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развалины крепости в </a:t>
            </a:r>
            <a:r>
              <a:rPr lang="ru-RU" sz="2400" dirty="0" err="1" smtClean="0"/>
              <a:t>Сабурово</a:t>
            </a:r>
            <a:endParaRPr lang="ru-RU" sz="2400" dirty="0"/>
          </a:p>
        </p:txBody>
      </p:sp>
      <p:pic>
        <p:nvPicPr>
          <p:cNvPr id="2050" name="Picture 2" descr="C:\Documents and Settings\Николай Холмовой\Рабочий стол\0_15a03_54e7d9ce_X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358246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00768"/>
            <a:ext cx="8229600" cy="571504"/>
          </a:xfrm>
        </p:spPr>
        <p:txBody>
          <a:bodyPr>
            <a:noAutofit/>
          </a:bodyPr>
          <a:lstStyle/>
          <a:p>
            <a:r>
              <a:rPr lang="ru-RU" sz="3200" dirty="0" smtClean="0"/>
              <a:t>Национальный парк «Орловское Полесье»</a:t>
            </a:r>
            <a:endParaRPr lang="ru-RU" sz="3200" dirty="0"/>
          </a:p>
        </p:txBody>
      </p:sp>
      <p:pic>
        <p:nvPicPr>
          <p:cNvPr id="3074" name="Picture 2" descr="C:\Documents and Settings\Николай Холмовой\Рабочий стол\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8072494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Перспективы развития города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- стабильное улучшение качества жизни всех слоев населения;</a:t>
            </a:r>
          </a:p>
          <a:p>
            <a:r>
              <a:rPr lang="ru-RU" dirty="0" smtClean="0"/>
              <a:t>- повышение уровня жизни населения;</a:t>
            </a:r>
          </a:p>
          <a:p>
            <a:r>
              <a:rPr lang="ru-RU" dirty="0" smtClean="0"/>
              <a:t>- создать ветеранам достойные условия жизни;</a:t>
            </a:r>
          </a:p>
          <a:p>
            <a:r>
              <a:rPr lang="ru-RU" dirty="0" smtClean="0"/>
              <a:t>- организация социальной помощи малообеспеченным слоям населения;</a:t>
            </a:r>
          </a:p>
          <a:p>
            <a:r>
              <a:rPr lang="ru-RU" dirty="0" smtClean="0"/>
              <a:t>-  создание условий для наиболее полного удовлетворения спроса жителей на товары и услуги высокого качества по доступным ценам, а также безопасности их приобретения и потребления;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ЭГП 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284693" cy="5000660"/>
          </a:xfrm>
        </p:spPr>
        <p:txBody>
          <a:bodyPr>
            <a:normAutofit fontScale="47500" lnSpcReduction="20000"/>
          </a:bodyPr>
          <a:lstStyle/>
          <a:p>
            <a:r>
              <a:rPr lang="ru-RU" sz="6400" dirty="0" smtClean="0"/>
              <a:t>Расположен на Среднерусской возвышенности;</a:t>
            </a:r>
          </a:p>
          <a:p>
            <a:r>
              <a:rPr lang="ru-RU" sz="6400" dirty="0" smtClean="0"/>
              <a:t>Крупный транспортный узел на границах экономических районов;</a:t>
            </a:r>
          </a:p>
          <a:p>
            <a:r>
              <a:rPr lang="ru-RU" sz="6400" dirty="0" smtClean="0"/>
              <a:t>В городе представлены почти все виды транспорта;</a:t>
            </a:r>
            <a:endParaRPr lang="ru-RU" dirty="0" smtClean="0"/>
          </a:p>
          <a:p>
            <a:endParaRPr lang="ru-RU" dirty="0" smtClean="0"/>
          </a:p>
          <a:p>
            <a:r>
              <a:rPr lang="ru-RU" sz="6000" dirty="0" smtClean="0"/>
              <a:t>ЭГП выгодное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2050" name="Picture 2" descr="C:\Documents and Settings\Николай Холмовой\Рабочий стол\Orlovskaya_Ob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00174"/>
            <a:ext cx="4114800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6175" y="0"/>
            <a:ext cx="16478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Краткая история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85720" y="1285860"/>
            <a:ext cx="8572559" cy="507209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200" dirty="0" smtClean="0"/>
              <a:t>Орёл основан на месте слияния рек Ока и Орёл (с конца XVIII века - Орлик) как крепость на территории Черниговского княжества у переправы через Оку дороги Карачев - Новосиль предположительно в XII веке(документальных свидетельств существования Орла в </a:t>
            </a:r>
            <a:r>
              <a:rPr lang="ru-RU" sz="2200" dirty="0" err="1" smtClean="0"/>
              <a:t>домонгольскую</a:t>
            </a:r>
            <a:r>
              <a:rPr lang="ru-RU" sz="2200" dirty="0" smtClean="0"/>
              <a:t> эпоху нет, но эта дата подтверждается археологическими раскопками). С начала XVI века - территория вошла в состав Московского государства. В 1566 г. по указанию Ивана Грозного была построена крепость Орёл для охраны южных границ Московского государства.  В 1708 году город причислен к Киевской губернии, с 1719  г. — центр Орловской провинции. Указами Екатерины </a:t>
            </a:r>
            <a:r>
              <a:rPr lang="en-US" sz="2200" dirty="0" smtClean="0"/>
              <a:t>II</a:t>
            </a:r>
            <a:r>
              <a:rPr lang="ru-RU" sz="2200" dirty="0" smtClean="0"/>
              <a:t> от 28 февраля и 5 сентября 1778 года были учреждены Орловская губерния и Орловское наместничество.  Орёл стал административным центром губернии. С 1928 г. Орёл находился в составе Центрально-Чернозёмной области (до 1930 г. - центр Орловского округа), с 1934 г. - в Курской области. С 27 сентября 1937 г. - центр Орловской области.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Планировка и застройка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285860"/>
            <a:ext cx="8258204" cy="52149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dirty="0" smtClean="0"/>
              <a:t>Город делится искусственными (железные дороги) и природными преградами (р.Ока и р. Орлик) на четыре планировочных района и исторически сложившееся положение городского общественного центра, формирующегося по </a:t>
            </a:r>
            <a:r>
              <a:rPr lang="ru-RU" sz="2800" dirty="0" err="1" smtClean="0"/>
              <a:t>трехлучевой</a:t>
            </a:r>
            <a:r>
              <a:rPr lang="ru-RU" sz="2800" dirty="0" smtClean="0"/>
              <a:t> структуре в бассейнах рек Оки и Орлик на территории, ограниченной ул. Посадская, Московская, Брестская, Октябрьская, Красноармейская. Предусматривается территориальное развитие жилой застройки в южном и западном направлении. В южном направлении, вдоль "природной оси" - реки Оки, в западном направлении - вдоль реки Орлик. </a:t>
            </a:r>
          </a:p>
          <a:p>
            <a:pPr algn="just"/>
            <a:r>
              <a:rPr lang="ru-RU" sz="2800" dirty="0" smtClean="0"/>
              <a:t>Преобладает многоэтажная застройка, на окраинах города –селитебная.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Промышленность.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Основные </a:t>
            </a:r>
            <a:r>
              <a:rPr lang="ru-RU" dirty="0"/>
              <a:t>направления — </a:t>
            </a:r>
            <a:r>
              <a:rPr lang="ru-RU" dirty="0" smtClean="0"/>
              <a:t>производство машин и оборудования 25%,  металлургическое производство и производство готовых металлических изделий 24%,  производство пищевых продуктов, включая напитки 18%.</a:t>
            </a:r>
            <a:br>
              <a:rPr lang="ru-RU" dirty="0" smtClean="0"/>
            </a:br>
            <a:r>
              <a:rPr lang="ru-RU" dirty="0" smtClean="0"/>
              <a:t>Наиболее развиты машиностроение (в т. ч. приборостроение), металлургия, лёгкая промышленность.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Предприятия, действующие в городе: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329642" cy="5186385"/>
          </a:xfrm>
        </p:spPr>
        <p:txBody>
          <a:bodyPr>
            <a:normAutofit fontScale="55000" lnSpcReduction="20000"/>
          </a:bodyPr>
          <a:lstStyle/>
          <a:p>
            <a:r>
              <a:rPr lang="ru-RU" sz="2900" dirty="0" smtClean="0"/>
              <a:t>Орловский сталепрокатный завод  - производит крепёжные изделия;</a:t>
            </a:r>
          </a:p>
          <a:p>
            <a:r>
              <a:rPr lang="ru-RU" sz="2900" dirty="0" smtClean="0"/>
              <a:t>Завод «</a:t>
            </a:r>
            <a:r>
              <a:rPr lang="ru-RU" sz="2900" dirty="0" err="1" smtClean="0"/>
              <a:t>Научприбор</a:t>
            </a:r>
            <a:r>
              <a:rPr lang="ru-RU" sz="2900" dirty="0" smtClean="0"/>
              <a:t>»;</a:t>
            </a:r>
          </a:p>
          <a:p>
            <a:r>
              <a:rPr lang="ru-RU" sz="2900" dirty="0" smtClean="0"/>
              <a:t>ОАО «Протон»;</a:t>
            </a:r>
          </a:p>
          <a:p>
            <a:r>
              <a:rPr lang="ru-RU" sz="2900" dirty="0" smtClean="0"/>
              <a:t>ОАО «Гамма» (фабрика чулочно-носочных изделий);</a:t>
            </a:r>
          </a:p>
          <a:p>
            <a:r>
              <a:rPr lang="ru-RU" sz="2900" dirty="0" smtClean="0"/>
              <a:t>ЗАО «</a:t>
            </a:r>
            <a:r>
              <a:rPr lang="ru-RU" sz="2900" dirty="0" err="1" smtClean="0"/>
              <a:t>Дормаш</a:t>
            </a:r>
            <a:r>
              <a:rPr lang="ru-RU" sz="2900" dirty="0" smtClean="0"/>
              <a:t>» (завод дорожно-строительной техники);</a:t>
            </a:r>
          </a:p>
          <a:p>
            <a:r>
              <a:rPr lang="ru-RU" sz="2900" dirty="0" smtClean="0"/>
              <a:t>ООО «</a:t>
            </a:r>
            <a:r>
              <a:rPr lang="ru-RU" sz="2900" dirty="0" err="1" smtClean="0"/>
              <a:t>Стекломаш</a:t>
            </a:r>
            <a:r>
              <a:rPr lang="ru-RU" sz="2900" dirty="0" smtClean="0"/>
              <a:t> Орёл»  (единственное в СНГ производство оборудования для стекольной промышленности и промышленности строительных материалов);</a:t>
            </a:r>
          </a:p>
          <a:p>
            <a:r>
              <a:rPr lang="ru-RU" sz="2900" dirty="0" smtClean="0"/>
              <a:t>ОАО «</a:t>
            </a:r>
            <a:r>
              <a:rPr lang="ru-RU" sz="2900" dirty="0" err="1" smtClean="0"/>
              <a:t>Орёлтекмаш</a:t>
            </a:r>
            <a:r>
              <a:rPr lang="ru-RU" sz="2900" dirty="0" smtClean="0"/>
              <a:t>» — завод, выпускающий текстильное оборудование;</a:t>
            </a:r>
          </a:p>
          <a:p>
            <a:r>
              <a:rPr lang="ru-RU" sz="2900" dirty="0" smtClean="0"/>
              <a:t>ООО «Завод имени М. Г. Медведева— Машиностроение» - производит технологическое оборудование и запасные части для кожевенно-обувной промышленности;</a:t>
            </a:r>
          </a:p>
          <a:p>
            <a:r>
              <a:rPr lang="ru-RU" sz="2900" dirty="0" smtClean="0"/>
              <a:t>ЗАО «Орёл-мебель»;</a:t>
            </a:r>
          </a:p>
          <a:p>
            <a:r>
              <a:rPr lang="ru-RU" sz="2900" dirty="0" smtClean="0"/>
              <a:t>ОАО «ОРЗЭП»;</a:t>
            </a:r>
          </a:p>
          <a:p>
            <a:r>
              <a:rPr lang="ru-RU" sz="2900" dirty="0" smtClean="0"/>
              <a:t>ЗАО «</a:t>
            </a:r>
            <a:r>
              <a:rPr lang="ru-RU" sz="2900" dirty="0" err="1" smtClean="0"/>
              <a:t>Велор</a:t>
            </a:r>
            <a:r>
              <a:rPr lang="ru-RU" sz="2900" dirty="0" smtClean="0"/>
              <a:t>» </a:t>
            </a:r>
            <a:r>
              <a:rPr lang="ru-RU" sz="2900" dirty="0" err="1" smtClean="0"/>
              <a:t>Kerama</a:t>
            </a:r>
            <a:r>
              <a:rPr lang="ru-RU" sz="2900" dirty="0" smtClean="0"/>
              <a:t> </a:t>
            </a:r>
            <a:r>
              <a:rPr lang="ru-RU" sz="2900" dirty="0" err="1" smtClean="0"/>
              <a:t>Marazzi</a:t>
            </a:r>
            <a:r>
              <a:rPr lang="ru-RU" sz="2900" dirty="0" smtClean="0"/>
              <a:t> </a:t>
            </a:r>
            <a:r>
              <a:rPr lang="ru-RU" sz="2900" dirty="0" err="1" smtClean="0"/>
              <a:t>Group</a:t>
            </a:r>
            <a:r>
              <a:rPr lang="ru-RU" sz="2900" dirty="0" smtClean="0"/>
              <a:t> (завод итальянской керамической плитки);</a:t>
            </a:r>
          </a:p>
          <a:p>
            <a:r>
              <a:rPr lang="ru-RU" sz="2900" dirty="0" smtClean="0"/>
              <a:t>ЗАО «</a:t>
            </a:r>
            <a:r>
              <a:rPr lang="ru-RU" sz="2900" dirty="0" err="1" smtClean="0"/>
              <a:t>Санофи-Авентис</a:t>
            </a:r>
            <a:r>
              <a:rPr lang="ru-RU" sz="2900" dirty="0" smtClean="0"/>
              <a:t> Восток» (инсулиновый завод компании </a:t>
            </a:r>
            <a:r>
              <a:rPr lang="ru-RU" sz="2900" dirty="0" err="1" smtClean="0"/>
              <a:t>Sanofi-Aventis</a:t>
            </a:r>
            <a:r>
              <a:rPr lang="ru-RU" sz="2900" dirty="0" smtClean="0"/>
              <a:t>);</a:t>
            </a:r>
          </a:p>
          <a:p>
            <a:r>
              <a:rPr lang="ru-RU" sz="2900" dirty="0" err="1" smtClean="0"/>
              <a:t>Frigoglass</a:t>
            </a:r>
            <a:r>
              <a:rPr lang="ru-RU" sz="2900" dirty="0" smtClean="0"/>
              <a:t> </a:t>
            </a:r>
            <a:r>
              <a:rPr lang="ru-RU" sz="2900" dirty="0" err="1" smtClean="0"/>
              <a:t>EuroAsia</a:t>
            </a:r>
            <a:r>
              <a:rPr lang="ru-RU" sz="2900" dirty="0" smtClean="0"/>
              <a:t> (завод витринных холодильников);</a:t>
            </a:r>
          </a:p>
          <a:p>
            <a:r>
              <a:rPr lang="ru-RU" sz="2900" dirty="0" smtClean="0"/>
              <a:t>ООО «Кока-Кола </a:t>
            </a:r>
            <a:r>
              <a:rPr lang="ru-RU" sz="2900" dirty="0" err="1" smtClean="0"/>
              <a:t>ЭйчБиСи</a:t>
            </a:r>
            <a:r>
              <a:rPr lang="ru-RU" sz="2900" dirty="0" smtClean="0"/>
              <a:t> Евразия»;</a:t>
            </a:r>
          </a:p>
          <a:p>
            <a:r>
              <a:rPr lang="ru-RU" sz="2900" dirty="0" smtClean="0"/>
              <a:t>ОАО «Орловский </a:t>
            </a:r>
            <a:r>
              <a:rPr lang="ru-RU" sz="2900" dirty="0" err="1" smtClean="0"/>
              <a:t>хлебокомбинат</a:t>
            </a:r>
            <a:r>
              <a:rPr lang="ru-RU" sz="2900" dirty="0" smtClean="0"/>
              <a:t>»;</a:t>
            </a:r>
          </a:p>
          <a:p>
            <a:r>
              <a:rPr lang="ru-RU" sz="2900" dirty="0" smtClean="0"/>
              <a:t>ЗАО «Орловский Кристалл» (производство ликероводочной продукции)</a:t>
            </a:r>
          </a:p>
          <a:p>
            <a:r>
              <a:rPr lang="ru-RU" sz="2900" dirty="0" smtClean="0"/>
              <a:t>ОАО «</a:t>
            </a:r>
            <a:r>
              <a:rPr lang="ru-RU" sz="2900" dirty="0" err="1" smtClean="0"/>
              <a:t>Орёлрастмасло</a:t>
            </a:r>
            <a:r>
              <a:rPr lang="ru-RU" sz="2900" dirty="0" smtClean="0"/>
              <a:t>» (орловский маслобойный завод, выпуск подсолнечного, рапсового, кукурузного масла под торговой маркой «</a:t>
            </a:r>
            <a:r>
              <a:rPr lang="ru-RU" sz="2900" dirty="0" err="1" smtClean="0"/>
              <a:t>Лиола</a:t>
            </a:r>
            <a:r>
              <a:rPr lang="ru-RU" sz="2900" dirty="0" smtClean="0"/>
              <a:t>» и жмыха)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000768"/>
            <a:ext cx="8229600" cy="571504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ООО «</a:t>
            </a:r>
            <a:r>
              <a:rPr lang="ru-RU" sz="1400" dirty="0" err="1" smtClean="0"/>
              <a:t>Стекломаш</a:t>
            </a:r>
            <a:r>
              <a:rPr lang="ru-RU" sz="1400" dirty="0" smtClean="0"/>
              <a:t> Орёл»  (единственное в СНГ производство оборудования для стекольной промышленности и промышленности строительных материалов)</a:t>
            </a:r>
            <a:endParaRPr lang="ru-RU" sz="1400" dirty="0"/>
          </a:p>
        </p:txBody>
      </p:sp>
      <p:pic>
        <p:nvPicPr>
          <p:cNvPr id="3074" name="Picture 2" descr="C:\Documents and Settings\Николай Холмовой\Рабочий стол\A2773.499222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358246" cy="56436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Сельское хозяйство.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311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Сельское хозяйство получило развитие в пригороде. Специализируется на выращивании зерновых, масличных и кормовых культур и производстве мяса.</a:t>
            </a:r>
          </a:p>
          <a:p>
            <a:pPr algn="just"/>
            <a:endParaRPr lang="ru-RU" dirty="0" smtClean="0"/>
          </a:p>
        </p:txBody>
      </p:sp>
      <p:pic>
        <p:nvPicPr>
          <p:cNvPr id="4099" name="Picture 3" descr="C:\Documents and Settings\Николай Холмовой\Рабочий стол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643314"/>
            <a:ext cx="3643338" cy="2928958"/>
          </a:xfrm>
          <a:prstGeom prst="rect">
            <a:avLst/>
          </a:prstGeom>
          <a:noFill/>
        </p:spPr>
      </p:pic>
      <p:pic>
        <p:nvPicPr>
          <p:cNvPr id="4100" name="Picture 4" descr="C:\Documents and Settings\Николай Холмовой\Рабочий стол\wheat-produc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643314"/>
            <a:ext cx="3929090" cy="2928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Строительство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 </a:t>
            </a:r>
            <a:r>
              <a:rPr lang="ru-RU" dirty="0" smtClean="0"/>
              <a:t>Орел из провинциального города превращается в современный мегаполис, который интересен для развития разных сфер бизнеса и туризма. </a:t>
            </a:r>
            <a:endParaRPr lang="ru-RU" dirty="0" smtClean="0"/>
          </a:p>
          <a:p>
            <a:r>
              <a:rPr lang="ru-RU" dirty="0" smtClean="0"/>
              <a:t>появляются оригинальные, а нередко претендующие на уникальность здания, строятся скверы, разрабатываются серии малых архитектурных форм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2009 году завершено 4 проекта жилых районов.</a:t>
            </a:r>
            <a:endParaRPr lang="ru-RU" dirty="0" smtClean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857364"/>
            <a:ext cx="333375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5214942" y="4500570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Строительство жилых районов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413</Words>
  <Application>Microsoft Office PowerPoint</Application>
  <PresentationFormat>Экран (4:3)</PresentationFormat>
  <Paragraphs>61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    Федеральное государственное бюджетное образовательное учреждение  высшего профессионального образования  "Ставропольский государственный университет"  Географический факультет КАФЕДРА ЭКОНОМИЧЕСКОЙ, СОЦИАЛЬНОЙ И ПОЛИТИЧЕСКОЙ ГЕОГРАФИИ </vt:lpstr>
      <vt:lpstr>ЭГП </vt:lpstr>
      <vt:lpstr>Краткая история</vt:lpstr>
      <vt:lpstr>Планировка и застройка </vt:lpstr>
      <vt:lpstr>Промышленность.</vt:lpstr>
      <vt:lpstr> Предприятия, действующие в городе: </vt:lpstr>
      <vt:lpstr>ООО «Стекломаш Орёл»  (единственное в СНГ производство оборудования для стекольной промышленности и промышленности строительных материалов)</vt:lpstr>
      <vt:lpstr>Сельское хозяйство.</vt:lpstr>
      <vt:lpstr>Строительство</vt:lpstr>
      <vt:lpstr>Культурная сфера</vt:lpstr>
      <vt:lpstr>музей И.С.Тургенева</vt:lpstr>
      <vt:lpstr>развалины крепости в Сабурово</vt:lpstr>
      <vt:lpstr>Национальный парк «Орловское Полесье»</vt:lpstr>
      <vt:lpstr>Перспективы развития города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Николай Холмовой</cp:lastModifiedBy>
  <cp:revision>43</cp:revision>
  <dcterms:modified xsi:type="dcterms:W3CDTF">2012-04-12T19:14:40Z</dcterms:modified>
</cp:coreProperties>
</file>