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9" r:id="rId5"/>
    <p:sldId id="258" r:id="rId6"/>
    <p:sldId id="261"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03.04.2012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03.04.2012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03.04.2012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03.04.2012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03.04.2012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03.04.2012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u.wikipedia.org/wiki/%D0%A4%D0%B0%D0%B9%D0%BB:Pedestrian_bridge_in_Orenburg.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u.wikipedia.org/wiki/%D0%A4%D0%B0%D0%B9%D0%BB:Orenburg_cossacks_with_camels.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ru.wikipedia.org/wiki/%D0%A4%D0%B0%D0%B9%D0%BB:RussiaPS979-Orenburg-1-Ruble-1918-donatedta_f.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ом\Downloads\164810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355976" y="908720"/>
            <a:ext cx="4320480" cy="1569660"/>
          </a:xfrm>
          <a:prstGeom prst="rect">
            <a:avLst/>
          </a:prstGeom>
          <a:noFill/>
        </p:spPr>
        <p:txBody>
          <a:bodyPr wrap="square" rtlCol="0">
            <a:spAutoFit/>
          </a:bodyPr>
          <a:lstStyle/>
          <a:p>
            <a:r>
              <a:rPr lang="ru-RU" sz="4800" dirty="0" smtClean="0">
                <a:solidFill>
                  <a:schemeClr val="bg2">
                    <a:lumMod val="10000"/>
                  </a:schemeClr>
                </a:solidFill>
                <a:latin typeface="Times New Roman" pitchFamily="18" charset="0"/>
                <a:cs typeface="Times New Roman" pitchFamily="18" charset="0"/>
              </a:rPr>
              <a:t>Красивый город Оренбург</a:t>
            </a:r>
            <a:endParaRPr lang="ru-RU" sz="48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транспорт</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Главные железнодорожные магистрали: Самара - Оренбург, Бугуруслан - Уфа, Орск - Карталы - Челябинск, Орск - Магнитогорск. Развита сеть шоссейных дорог. Воздушные линии соединяют центр области с другими крупными городами России. </a:t>
            </a:r>
            <a:br>
              <a:rPr lang="ru-RU" dirty="0" smtClean="0"/>
            </a:br>
            <a:r>
              <a:rPr lang="ru-RU" dirty="0" smtClean="0"/>
              <a:t>Важный транспортный центр (3 железнодорожные линии, 3 автотрассы, аэропорт) - г. Оренбург. </a:t>
            </a:r>
            <a:br>
              <a:rPr lang="ru-RU" dirty="0" smtClean="0"/>
            </a:b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промышленность</a:t>
            </a:r>
            <a:endParaRPr lang="ru-RU" dirty="0"/>
          </a:p>
        </p:txBody>
      </p:sp>
      <p:sp>
        <p:nvSpPr>
          <p:cNvPr id="3" name="Содержимое 2"/>
          <p:cNvSpPr>
            <a:spLocks noGrp="1"/>
          </p:cNvSpPr>
          <p:nvPr>
            <p:ph idx="1"/>
          </p:nvPr>
        </p:nvSpPr>
        <p:spPr>
          <a:xfrm>
            <a:off x="457200" y="1646237"/>
            <a:ext cx="7931224" cy="1278707"/>
          </a:xfrm>
        </p:spPr>
        <p:txBody>
          <a:bodyPr>
            <a:noAutofit/>
          </a:bodyPr>
          <a:lstStyle/>
          <a:p>
            <a:pPr algn="ctr"/>
            <a:r>
              <a:rPr lang="ru-RU" dirty="0" smtClean="0"/>
              <a:t>На территории области действует </a:t>
            </a:r>
            <a:r>
              <a:rPr lang="ru-RU" dirty="0" err="1" smtClean="0"/>
              <a:t>Ириклинская</a:t>
            </a:r>
            <a:r>
              <a:rPr lang="ru-RU" dirty="0" smtClean="0"/>
              <a:t> ГРЭС.</a:t>
            </a:r>
            <a:br>
              <a:rPr lang="ru-RU" dirty="0" smtClean="0"/>
            </a:br>
            <a:r>
              <a:rPr lang="ru-RU" dirty="0" smtClean="0"/>
              <a:t/>
            </a:r>
            <a:br>
              <a:rPr lang="ru-RU" dirty="0" smtClean="0"/>
            </a:br>
            <a:endParaRPr lang="ru-RU" dirty="0"/>
          </a:p>
        </p:txBody>
      </p:sp>
      <p:pic>
        <p:nvPicPr>
          <p:cNvPr id="1026" name="Picture 2" descr="http://www.bezformata.ru/content/Images/000/000/349/image349791.jpg"/>
          <p:cNvPicPr>
            <a:picLocks noChangeAspect="1" noChangeArrowheads="1"/>
          </p:cNvPicPr>
          <p:nvPr/>
        </p:nvPicPr>
        <p:blipFill>
          <a:blip r:embed="rId2" cstate="print"/>
          <a:srcRect/>
          <a:stretch>
            <a:fillRect/>
          </a:stretch>
        </p:blipFill>
        <p:spPr bwMode="auto">
          <a:xfrm>
            <a:off x="4716016" y="2924944"/>
            <a:ext cx="4114428" cy="3672408"/>
          </a:xfrm>
          <a:prstGeom prst="rect">
            <a:avLst/>
          </a:prstGeom>
          <a:noFill/>
        </p:spPr>
      </p:pic>
      <p:pic>
        <p:nvPicPr>
          <p:cNvPr id="1028" name="Picture 4" descr="http://www.bezformata.ru/content/Images/000/000/349/image349799.jpg"/>
          <p:cNvPicPr>
            <a:picLocks noChangeAspect="1" noChangeArrowheads="1"/>
          </p:cNvPicPr>
          <p:nvPr/>
        </p:nvPicPr>
        <p:blipFill>
          <a:blip r:embed="rId3" cstate="print"/>
          <a:srcRect/>
          <a:stretch>
            <a:fillRect/>
          </a:stretch>
        </p:blipFill>
        <p:spPr bwMode="auto">
          <a:xfrm>
            <a:off x="323528" y="2924944"/>
            <a:ext cx="4032448" cy="36438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промышленность</a:t>
            </a:r>
            <a:endParaRPr lang="ru-RU" dirty="0"/>
          </a:p>
        </p:txBody>
      </p:sp>
      <p:pic>
        <p:nvPicPr>
          <p:cNvPr id="4" name="Рисунок 3" descr="http://elikasgr.files.wordpress.com/2010/01/dei-fougara2.jpg"/>
          <p:cNvPicPr/>
          <p:nvPr/>
        </p:nvPicPr>
        <p:blipFill>
          <a:blip r:embed="rId2" cstate="print"/>
          <a:srcRect/>
          <a:stretch>
            <a:fillRect/>
          </a:stretch>
        </p:blipFill>
        <p:spPr bwMode="auto">
          <a:xfrm>
            <a:off x="467544" y="1556792"/>
            <a:ext cx="8280920" cy="5007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тэк</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Топливно-энергетический комплекс представлен </a:t>
            </a:r>
            <a:r>
              <a:rPr lang="ru-RU" dirty="0" err="1" smtClean="0"/>
              <a:t>газо</a:t>
            </a:r>
            <a:r>
              <a:rPr lang="ru-RU" dirty="0" smtClean="0"/>
              <a:t>-, </a:t>
            </a:r>
            <a:r>
              <a:rPr lang="ru-RU" dirty="0" err="1" smtClean="0"/>
              <a:t>нефте</a:t>
            </a:r>
            <a:r>
              <a:rPr lang="ru-RU" dirty="0" smtClean="0"/>
              <a:t>- и угледобывающей промышлен­ностью. Добыча природного газа ведется на крупнейшем в Европе Оренбургском газоконденсатном месторождении (более 40 млрд. м3). Природный газ Оренбуржья поступает во многие районы стра­ны и в страны Восточной Европы. В области развита электроэнергетика.</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5"/>
            <a:ext cx="3610744" cy="6048672"/>
          </a:xfrm>
        </p:spPr>
        <p:txBody>
          <a:bodyPr>
            <a:noAutofit/>
          </a:bodyPr>
          <a:lstStyle/>
          <a:p>
            <a:r>
              <a:rPr lang="ru-RU" sz="2000" dirty="0" err="1" smtClean="0"/>
              <a:t>Орско</a:t>
            </a:r>
            <a:r>
              <a:rPr lang="ru-RU" sz="2000" dirty="0" smtClean="0"/>
              <a:t>- </a:t>
            </a:r>
            <a:r>
              <a:rPr lang="ru-RU" sz="2000" dirty="0" err="1" smtClean="0"/>
              <a:t>Халиловский</a:t>
            </a:r>
            <a:r>
              <a:rPr lang="ru-RU" sz="2000" dirty="0" smtClean="0"/>
              <a:t> </a:t>
            </a:r>
            <a:r>
              <a:rPr lang="ru-RU" sz="2000" dirty="0" smtClean="0"/>
              <a:t>металлургический комбинат в г. Новотроицке производит чугун, сталь, прокат. В области получили развитие медная промышленность, никелевая, производство криолита. В г. Оренбурге развиты сельскохозяйственное машиностроение, станкостроение, производство электротехники. Машиностроение представлено в </a:t>
            </a:r>
            <a:r>
              <a:rPr lang="ru-RU" sz="2000" dirty="0" smtClean="0"/>
              <a:t>Орске, </a:t>
            </a:r>
            <a:r>
              <a:rPr lang="ru-RU" sz="2000" dirty="0" smtClean="0"/>
              <a:t>Гае, Медногорске, Кувандыке, Бузулуке</a:t>
            </a:r>
            <a:r>
              <a:rPr lang="ru-RU" sz="2000" dirty="0" smtClean="0"/>
              <a:t>.</a:t>
            </a:r>
            <a:r>
              <a:rPr lang="ru-RU" sz="2000" dirty="0" smtClean="0"/>
              <a:t/>
            </a:r>
            <a:br>
              <a:rPr lang="ru-RU" sz="2000" dirty="0" smtClean="0"/>
            </a:br>
            <a:endParaRPr lang="ru-RU" sz="2000" dirty="0"/>
          </a:p>
        </p:txBody>
      </p:sp>
      <p:pic>
        <p:nvPicPr>
          <p:cNvPr id="25602" name="Picture 2" descr="http://www.tulachermet.ru/pls/public/binfiles.photo?pic=IMG_70989393.JPG"/>
          <p:cNvPicPr>
            <a:picLocks noChangeAspect="1" noChangeArrowheads="1"/>
          </p:cNvPicPr>
          <p:nvPr/>
        </p:nvPicPr>
        <p:blipFill>
          <a:blip r:embed="rId2" cstate="print"/>
          <a:srcRect/>
          <a:stretch>
            <a:fillRect/>
          </a:stretch>
        </p:blipFill>
        <p:spPr bwMode="auto">
          <a:xfrm>
            <a:off x="4139952" y="2924944"/>
            <a:ext cx="4762500" cy="3747890"/>
          </a:xfrm>
          <a:prstGeom prst="rect">
            <a:avLst/>
          </a:prstGeom>
          <a:noFill/>
        </p:spPr>
      </p:pic>
      <p:pic>
        <p:nvPicPr>
          <p:cNvPr id="25604" name="Picture 4" descr="http://www.visualrian.ru/thumbnails/00000000557/557285.thw"/>
          <p:cNvPicPr>
            <a:picLocks noChangeAspect="1" noChangeArrowheads="1"/>
          </p:cNvPicPr>
          <p:nvPr/>
        </p:nvPicPr>
        <p:blipFill>
          <a:blip r:embed="rId3" cstate="print"/>
          <a:srcRect/>
          <a:stretch>
            <a:fillRect/>
          </a:stretch>
        </p:blipFill>
        <p:spPr bwMode="auto">
          <a:xfrm>
            <a:off x="6804248" y="404664"/>
            <a:ext cx="1944216" cy="2376264"/>
          </a:xfrm>
          <a:prstGeom prst="rect">
            <a:avLst/>
          </a:prstGeom>
          <a:noFill/>
        </p:spPr>
      </p:pic>
      <p:pic>
        <p:nvPicPr>
          <p:cNvPr id="25606" name="Picture 6" descr="http://bezzakonie.msk.ru/images/b_nosta.jpg"/>
          <p:cNvPicPr>
            <a:picLocks noChangeAspect="1" noChangeArrowheads="1"/>
          </p:cNvPicPr>
          <p:nvPr/>
        </p:nvPicPr>
        <p:blipFill>
          <a:blip r:embed="rId4" cstate="print"/>
          <a:srcRect/>
          <a:stretch>
            <a:fillRect/>
          </a:stretch>
        </p:blipFill>
        <p:spPr bwMode="auto">
          <a:xfrm>
            <a:off x="4211960" y="404664"/>
            <a:ext cx="2286000" cy="23762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6236"/>
            <a:ext cx="5266928" cy="5383163"/>
          </a:xfrm>
        </p:spPr>
        <p:txBody>
          <a:bodyPr>
            <a:normAutofit fontScale="92500" lnSpcReduction="20000"/>
          </a:bodyPr>
          <a:lstStyle/>
          <a:p>
            <a:r>
              <a:rPr lang="ru-RU" dirty="0" smtClean="0"/>
              <a:t>Легкая промышленность области представлена текстильной, швейной и кожевенно-обувной отраслями. Наиболее крупными предприятиями являются шелковый комбинат, швейное объединение и фабрика пуховых платков, расположенные в Оренбурге.</a:t>
            </a:r>
            <a:br>
              <a:rPr lang="ru-RU" dirty="0" smtClean="0"/>
            </a:br>
            <a:endParaRPr lang="ru-RU" dirty="0"/>
          </a:p>
        </p:txBody>
      </p:sp>
      <p:pic>
        <p:nvPicPr>
          <p:cNvPr id="4" name="Рисунок 3" descr="платки оренбургские"/>
          <p:cNvPicPr/>
          <p:nvPr/>
        </p:nvPicPr>
        <p:blipFill>
          <a:blip r:embed="rId2" cstate="print"/>
          <a:srcRect/>
          <a:stretch>
            <a:fillRect/>
          </a:stretch>
        </p:blipFill>
        <p:spPr bwMode="auto">
          <a:xfrm>
            <a:off x="6084168" y="1988840"/>
            <a:ext cx="2376264"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19256" cy="6597352"/>
          </a:xfrm>
        </p:spPr>
        <p:txBody>
          <a:bodyPr>
            <a:normAutofit fontScale="85000" lnSpcReduction="20000"/>
          </a:bodyPr>
          <a:lstStyle/>
          <a:p>
            <a:r>
              <a:rPr lang="ru-RU" dirty="0" smtClean="0"/>
              <a:t>Оренбургская область является крупным сельскохозяйственным районом России и житницей Уральского экономического района. Она выделяется производством зерновых культур, особенно яровой пшеницы, а также ячменя, гречихи, проса и др. Основной технической культурой является подсолнечник. На севере области значительны посевы картофеля, в пригородных зонах – производство овощных культур. В животноводстве доминирует разведение крупного рогатого скота молочно-мясного и мясного направлений, а также свиноводство и овцеводство. Область выделяется производством мяса, молока, шерсти, яиц и др. сельскохозяйственной продукции, в связи с чем получили развитие мясная, молочная, мукомольно-крупяная и др. отрасли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911869"/>
          </a:xfrm>
        </p:spPr>
        <p:txBody>
          <a:bodyPr/>
          <a:lstStyle/>
          <a:p>
            <a:r>
              <a:rPr lang="ru-RU" dirty="0" smtClean="0"/>
              <a:t>Для отдыха туристов в Оренбургской области также есть великолепные места</a:t>
            </a:r>
            <a:endParaRPr lang="ru-RU" dirty="0"/>
          </a:p>
        </p:txBody>
      </p:sp>
      <p:pic>
        <p:nvPicPr>
          <p:cNvPr id="28674" name="Picture 2" descr="http://wiki.iteach.ru/images/e/ef/%d0%9e%d1%80%d0%b5%d0%bd%d0%b1%d1%83%d1%80%d0%b3_21.jpg"/>
          <p:cNvPicPr>
            <a:picLocks noChangeAspect="1" noChangeArrowheads="1"/>
          </p:cNvPicPr>
          <p:nvPr/>
        </p:nvPicPr>
        <p:blipFill>
          <a:blip r:embed="rId2" cstate="print"/>
          <a:srcRect/>
          <a:stretch>
            <a:fillRect/>
          </a:stretch>
        </p:blipFill>
        <p:spPr bwMode="auto">
          <a:xfrm>
            <a:off x="323528" y="1484784"/>
            <a:ext cx="8477250" cy="50405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Бузулукский</a:t>
            </a:r>
            <a:r>
              <a:rPr lang="ru-RU" dirty="0" smtClean="0"/>
              <a:t> бор.</a:t>
            </a:r>
            <a:endParaRPr lang="ru-RU" dirty="0"/>
          </a:p>
        </p:txBody>
      </p:sp>
      <p:pic>
        <p:nvPicPr>
          <p:cNvPr id="31746" name="Picture 2" descr="http://www.buzulukskiybor.ru/wp-content/uploads/2008/11/dsc012651-d184.jpg"/>
          <p:cNvPicPr>
            <a:picLocks noChangeAspect="1" noChangeArrowheads="1"/>
          </p:cNvPicPr>
          <p:nvPr/>
        </p:nvPicPr>
        <p:blipFill>
          <a:blip r:embed="rId2" cstate="print"/>
          <a:srcRect/>
          <a:stretch>
            <a:fillRect/>
          </a:stretch>
        </p:blipFill>
        <p:spPr bwMode="auto">
          <a:xfrm>
            <a:off x="611560" y="1556792"/>
            <a:ext cx="7848872" cy="511269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Солёное озеро Развал</a:t>
            </a:r>
            <a:endParaRPr lang="ru-RU" dirty="0"/>
          </a:p>
        </p:txBody>
      </p:sp>
      <p:pic>
        <p:nvPicPr>
          <p:cNvPr id="32770" name="Picture 2" descr="http://img-fotki.yandex.ru/get/5808/d-assa.28/0_68e14_cdc5738e_XL"/>
          <p:cNvPicPr>
            <a:picLocks noChangeAspect="1" noChangeArrowheads="1"/>
          </p:cNvPicPr>
          <p:nvPr/>
        </p:nvPicPr>
        <p:blipFill>
          <a:blip r:embed="rId2" cstate="print"/>
          <a:srcRect/>
          <a:stretch>
            <a:fillRect/>
          </a:stretch>
        </p:blipFill>
        <p:spPr bwMode="auto">
          <a:xfrm>
            <a:off x="539552" y="1484784"/>
            <a:ext cx="8136904" cy="50669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Содержание: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marL="514350" lvl="0" indent="-514350">
              <a:buAutoNum type="arabicParenR"/>
            </a:pPr>
            <a:r>
              <a:rPr lang="ru-RU" dirty="0" smtClean="0">
                <a:latin typeface="Times New Roman" pitchFamily="18" charset="0"/>
                <a:cs typeface="Times New Roman" pitchFamily="18" charset="0"/>
              </a:rPr>
              <a:t>Карта Оренбурга;</a:t>
            </a:r>
          </a:p>
          <a:p>
            <a:pPr marL="514350" lvl="0" indent="-514350">
              <a:buAutoNum type="arabicParenR"/>
            </a:pPr>
            <a:r>
              <a:rPr lang="ru-RU" dirty="0" smtClean="0">
                <a:latin typeface="Times New Roman" pitchFamily="18" charset="0"/>
                <a:cs typeface="Times New Roman" pitchFamily="18" charset="0"/>
              </a:rPr>
              <a:t>Географическое положение;</a:t>
            </a:r>
          </a:p>
          <a:p>
            <a:pPr lvl="0">
              <a:buNone/>
            </a:pPr>
            <a:r>
              <a:rPr lang="ru-RU" dirty="0" smtClean="0">
                <a:latin typeface="Times New Roman" pitchFamily="18" charset="0"/>
                <a:cs typeface="Times New Roman" pitchFamily="18" charset="0"/>
              </a:rPr>
              <a:t>2) История развития города;</a:t>
            </a:r>
          </a:p>
          <a:p>
            <a:pPr lvl="0">
              <a:buNone/>
            </a:pPr>
            <a:r>
              <a:rPr lang="ru-RU" dirty="0" smtClean="0">
                <a:latin typeface="Times New Roman" pitchFamily="18" charset="0"/>
                <a:cs typeface="Times New Roman" pitchFamily="18" charset="0"/>
              </a:rPr>
              <a:t>3) Планировка и застройка города;</a:t>
            </a:r>
          </a:p>
          <a:p>
            <a:pPr lvl="0">
              <a:buNone/>
            </a:pPr>
            <a:r>
              <a:rPr lang="ru-RU" dirty="0" smtClean="0">
                <a:latin typeface="Times New Roman" pitchFamily="18" charset="0"/>
                <a:cs typeface="Times New Roman" pitchFamily="18" charset="0"/>
              </a:rPr>
              <a:t>4) Промышленное производство города;</a:t>
            </a:r>
          </a:p>
          <a:p>
            <a:pPr lvl="0">
              <a:buNone/>
            </a:pPr>
            <a:r>
              <a:rPr lang="ru-RU" dirty="0" smtClean="0">
                <a:latin typeface="Times New Roman" pitchFamily="18" charset="0"/>
                <a:cs typeface="Times New Roman" pitchFamily="18" charset="0"/>
              </a:rPr>
              <a:t>5) Производственная сфера города;</a:t>
            </a:r>
          </a:p>
          <a:p>
            <a:pPr lvl="0">
              <a:buNone/>
            </a:pPr>
            <a:r>
              <a:rPr lang="ru-RU" dirty="0" smtClean="0">
                <a:latin typeface="Times New Roman" pitchFamily="18" charset="0"/>
                <a:cs typeface="Times New Roman" pitchFamily="18" charset="0"/>
              </a:rPr>
              <a:t>6) Непроизводственная сфера города;</a:t>
            </a:r>
          </a:p>
          <a:p>
            <a:pPr lvl="0">
              <a:buNone/>
            </a:pPr>
            <a:r>
              <a:rPr lang="ru-RU" dirty="0" smtClean="0">
                <a:latin typeface="Times New Roman" pitchFamily="18" charset="0"/>
                <a:cs typeface="Times New Roman" pitchFamily="18" charset="0"/>
              </a:rPr>
              <a:t>7) Перспективы развития города.</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Светлинские</a:t>
            </a:r>
            <a:r>
              <a:rPr lang="ru-RU" dirty="0" smtClean="0"/>
              <a:t> озера.</a:t>
            </a:r>
            <a:endParaRPr lang="ru-RU" dirty="0"/>
          </a:p>
        </p:txBody>
      </p:sp>
      <p:pic>
        <p:nvPicPr>
          <p:cNvPr id="33794" name="Picture 2" descr="http://www.ljplus.ru/img4/g/n/gnatyuk2/svet-pano06-P1010149-Panorama2.jpg"/>
          <p:cNvPicPr>
            <a:picLocks noChangeAspect="1" noChangeArrowheads="1"/>
          </p:cNvPicPr>
          <p:nvPr/>
        </p:nvPicPr>
        <p:blipFill>
          <a:blip r:embed="rId2" cstate="print"/>
          <a:srcRect/>
          <a:stretch>
            <a:fillRect/>
          </a:stretch>
        </p:blipFill>
        <p:spPr bwMode="auto">
          <a:xfrm>
            <a:off x="215053" y="1484784"/>
            <a:ext cx="8749435" cy="51845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Ириклинское</a:t>
            </a:r>
            <a:r>
              <a:rPr lang="ru-RU" dirty="0" smtClean="0"/>
              <a:t> водохранилище</a:t>
            </a:r>
            <a:endParaRPr lang="ru-RU" dirty="0"/>
          </a:p>
        </p:txBody>
      </p:sp>
      <p:pic>
        <p:nvPicPr>
          <p:cNvPr id="34818" name="Picture 2" descr="http://www.ngzt.ru/images/photos/1348_img_0698_resize.jpg"/>
          <p:cNvPicPr>
            <a:picLocks noChangeAspect="1" noChangeArrowheads="1"/>
          </p:cNvPicPr>
          <p:nvPr/>
        </p:nvPicPr>
        <p:blipFill>
          <a:blip r:embed="rId2" cstate="print"/>
          <a:srcRect/>
          <a:stretch>
            <a:fillRect/>
          </a:stretch>
        </p:blipFill>
        <p:spPr bwMode="auto">
          <a:xfrm>
            <a:off x="755576" y="1484784"/>
            <a:ext cx="7704856" cy="511680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026.radikal.ru/0803/5f/7bffd2cb7d1a.jpg"/>
          <p:cNvPicPr>
            <a:picLocks noChangeAspect="1" noChangeArrowheads="1"/>
          </p:cNvPicPr>
          <p:nvPr/>
        </p:nvPicPr>
        <p:blipFill>
          <a:blip r:embed="rId2" cstate="print"/>
          <a:srcRect/>
          <a:stretch>
            <a:fillRect/>
          </a:stretch>
        </p:blipFill>
        <p:spPr bwMode="auto">
          <a:xfrm>
            <a:off x="251520" y="188640"/>
            <a:ext cx="8605803" cy="6669360"/>
          </a:xfrm>
          <a:prstGeom prst="rect">
            <a:avLst/>
          </a:prstGeom>
          <a:noFill/>
        </p:spPr>
      </p:pic>
      <p:sp>
        <p:nvSpPr>
          <p:cNvPr id="5" name="TextBox 4"/>
          <p:cNvSpPr txBox="1"/>
          <p:nvPr/>
        </p:nvSpPr>
        <p:spPr>
          <a:xfrm>
            <a:off x="6084168" y="908720"/>
            <a:ext cx="2654894" cy="400110"/>
          </a:xfrm>
          <a:prstGeom prst="rect">
            <a:avLst/>
          </a:prstGeom>
          <a:noFill/>
        </p:spPr>
        <p:txBody>
          <a:bodyPr wrap="none" rtlCol="0">
            <a:spAutoFit/>
          </a:bodyPr>
          <a:lstStyle/>
          <a:p>
            <a:r>
              <a:rPr lang="ru-RU" sz="2000" dirty="0" smtClean="0">
                <a:solidFill>
                  <a:schemeClr val="bg1"/>
                </a:solidFill>
              </a:rPr>
              <a:t>Спасибо за внимание</a:t>
            </a:r>
            <a:endParaRPr lang="ru-RU"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Географическое положение</a:t>
            </a:r>
            <a:endParaRPr lang="ru-RU" dirty="0"/>
          </a:p>
        </p:txBody>
      </p:sp>
      <p:sp>
        <p:nvSpPr>
          <p:cNvPr id="3" name="Содержимое 2"/>
          <p:cNvSpPr>
            <a:spLocks noGrp="1"/>
          </p:cNvSpPr>
          <p:nvPr>
            <p:ph idx="1"/>
          </p:nvPr>
        </p:nvSpPr>
        <p:spPr>
          <a:xfrm>
            <a:off x="457200" y="1646237"/>
            <a:ext cx="4546848" cy="4526280"/>
          </a:xfrm>
        </p:spPr>
        <p:txBody>
          <a:bodyPr>
            <a:noAutofit/>
          </a:bodyPr>
          <a:lstStyle/>
          <a:p>
            <a:r>
              <a:rPr lang="ru-RU" sz="1800" dirty="0" smtClean="0">
                <a:solidFill>
                  <a:schemeClr val="bg1"/>
                </a:solidFill>
              </a:rPr>
              <a:t>Город расположен на реке </a:t>
            </a:r>
            <a:r>
              <a:rPr lang="ru-RU" sz="1800" u="sng" dirty="0" smtClean="0">
                <a:solidFill>
                  <a:schemeClr val="bg1"/>
                </a:solidFill>
              </a:rPr>
              <a:t> Урал</a:t>
            </a:r>
            <a:r>
              <a:rPr lang="ru-RU" sz="1800" dirty="0" smtClean="0">
                <a:solidFill>
                  <a:schemeClr val="bg1"/>
                </a:solidFill>
              </a:rPr>
              <a:t>.</a:t>
            </a:r>
          </a:p>
          <a:p>
            <a:pPr>
              <a:buNone/>
            </a:pPr>
            <a:r>
              <a:rPr lang="ru-RU" sz="1800" dirty="0" smtClean="0">
                <a:solidFill>
                  <a:schemeClr val="bg1"/>
                </a:solidFill>
              </a:rPr>
              <a:t>Оренбург располагается полностью в Европе. На пешеходном мосту через реку Урал стоит символический исторический знак границы между Европой и Азией. Далее географически граница между Европой и Азией проходит от реки Урал на юг от Орска, по хребту </a:t>
            </a:r>
            <a:r>
              <a:rPr lang="ru-RU" sz="1800" dirty="0" err="1" smtClean="0">
                <a:solidFill>
                  <a:schemeClr val="bg1"/>
                </a:solidFill>
              </a:rPr>
              <a:t>Мугоджары</a:t>
            </a:r>
            <a:r>
              <a:rPr lang="ru-RU" sz="1800" dirty="0" smtClean="0">
                <a:solidFill>
                  <a:schemeClr val="bg1"/>
                </a:solidFill>
              </a:rPr>
              <a:t> и реке Эмба до её впадения в Каспий, поэтому река Урал является стопроцентной внутренней европейской рекой, только в российских верховьях её левый берег относится к Азии. При такой границе Оренбург может считаться полностью европейским городом.</a:t>
            </a:r>
          </a:p>
          <a:p>
            <a:pPr lvl="6"/>
            <a:endParaRPr lang="ru-RU" sz="1800" dirty="0">
              <a:solidFill>
                <a:schemeClr val="bg1"/>
              </a:solidFill>
              <a:latin typeface="Times New Roman" pitchFamily="18" charset="0"/>
              <a:cs typeface="Times New Roman" pitchFamily="18" charset="0"/>
            </a:endParaRPr>
          </a:p>
        </p:txBody>
      </p:sp>
      <p:pic>
        <p:nvPicPr>
          <p:cNvPr id="4" name="Рисунок 3" descr="http://upload.wikimedia.org/wikipedia/commons/thumb/2/28/Pedestrian_bridge_in_Orenburg.jpg/230px-Pedestrian_bridge_in_Orenburg.jpg">
            <a:hlinkClick r:id="rId2"/>
          </p:cNvPr>
          <p:cNvPicPr/>
          <p:nvPr/>
        </p:nvPicPr>
        <p:blipFill>
          <a:blip r:embed="rId3" cstate="print"/>
          <a:srcRect/>
          <a:stretch>
            <a:fillRect/>
          </a:stretch>
        </p:blipFill>
        <p:spPr bwMode="auto">
          <a:xfrm>
            <a:off x="5220072" y="1556792"/>
            <a:ext cx="3456384"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КАРТА ОРЕНБУРГА</a:t>
            </a:r>
            <a:endParaRPr lang="ru-RU" dirty="0"/>
          </a:p>
        </p:txBody>
      </p:sp>
      <p:pic>
        <p:nvPicPr>
          <p:cNvPr id="4" name="Picture 3" descr="C:\Users\Дом\Desktop\nov5-1.gif"/>
          <p:cNvPicPr>
            <a:picLocks noGrp="1" noChangeAspect="1" noChangeArrowheads="1"/>
          </p:cNvPicPr>
          <p:nvPr>
            <p:ph idx="1"/>
          </p:nvPr>
        </p:nvPicPr>
        <p:blipFill>
          <a:blip r:embed="rId2" cstate="print"/>
          <a:srcRect/>
          <a:stretch>
            <a:fillRect/>
          </a:stretch>
        </p:blipFill>
        <p:spPr bwMode="auto">
          <a:xfrm>
            <a:off x="395536" y="1412776"/>
            <a:ext cx="8568951" cy="45259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КАРТА ОРЕНБУРГА</a:t>
            </a:r>
            <a:endParaRPr lang="ru-RU" dirty="0"/>
          </a:p>
        </p:txBody>
      </p:sp>
      <p:sp>
        <p:nvSpPr>
          <p:cNvPr id="3" name="Содержимое 2"/>
          <p:cNvSpPr>
            <a:spLocks noGrp="1"/>
          </p:cNvSpPr>
          <p:nvPr>
            <p:ph idx="1"/>
          </p:nvPr>
        </p:nvSpPr>
        <p:spPr>
          <a:xfrm>
            <a:off x="457200" y="1646237"/>
            <a:ext cx="8363272" cy="4526280"/>
          </a:xfrm>
        </p:spPr>
        <p:txBody>
          <a:bodyPr>
            <a:normAutofit/>
          </a:bodyPr>
          <a:lstStyle/>
          <a:p>
            <a:pPr>
              <a:buNone/>
            </a:pPr>
            <a:r>
              <a:rPr lang="ru-RU" dirty="0" smtClean="0"/>
              <a:t>    В настоящее время Оренбургская область подразделяется на 35 административных районов. На её территории расположены 12 городов и 26 поселков городского типа. Всего в области насчитывается 1769 сельских населенных пунктов, которые объединяются в 583 сельских администрации.</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Оренбурга</a:t>
            </a:r>
            <a:endParaRPr lang="ru-RU" dirty="0"/>
          </a:p>
        </p:txBody>
      </p:sp>
      <p:sp>
        <p:nvSpPr>
          <p:cNvPr id="3" name="Содержимое 2"/>
          <p:cNvSpPr>
            <a:spLocks noGrp="1"/>
          </p:cNvSpPr>
          <p:nvPr>
            <p:ph idx="1"/>
          </p:nvPr>
        </p:nvSpPr>
        <p:spPr>
          <a:xfrm>
            <a:off x="457200" y="1646236"/>
            <a:ext cx="3610744" cy="4951115"/>
          </a:xfrm>
        </p:spPr>
        <p:txBody>
          <a:bodyPr/>
          <a:lstStyle/>
          <a:p>
            <a:r>
              <a:rPr lang="ru-RU" dirty="0" smtClean="0"/>
              <a:t> </a:t>
            </a:r>
            <a:r>
              <a:rPr lang="ru-RU" sz="3300" dirty="0" smtClean="0">
                <a:solidFill>
                  <a:schemeClr val="bg1"/>
                </a:solidFill>
              </a:rPr>
              <a:t>31</a:t>
            </a:r>
            <a:r>
              <a:rPr lang="ru-RU" sz="3300" dirty="0" smtClean="0"/>
              <a:t> </a:t>
            </a:r>
            <a:r>
              <a:rPr lang="ru-RU" sz="3300" dirty="0" smtClean="0">
                <a:solidFill>
                  <a:schemeClr val="bg1"/>
                </a:solidFill>
              </a:rPr>
              <a:t>августа </a:t>
            </a:r>
            <a:r>
              <a:rPr lang="ru-RU" sz="3300" dirty="0" smtClean="0">
                <a:solidFill>
                  <a:schemeClr val="bg1"/>
                </a:solidFill>
              </a:rPr>
              <a:t>1735 года</a:t>
            </a:r>
            <a:r>
              <a:rPr lang="ru-RU" sz="3300" dirty="0" smtClean="0">
                <a:solidFill>
                  <a:schemeClr val="bg1"/>
                </a:solidFill>
              </a:rPr>
              <a:t> закладывается Оренбургская крепость на месте нынешнего </a:t>
            </a:r>
            <a:r>
              <a:rPr lang="ru-RU" sz="3300" dirty="0" smtClean="0">
                <a:solidFill>
                  <a:schemeClr val="bg1"/>
                </a:solidFill>
              </a:rPr>
              <a:t>города Орск.</a:t>
            </a:r>
            <a:endParaRPr lang="ru-RU" sz="3300" dirty="0">
              <a:solidFill>
                <a:schemeClr val="bg1"/>
              </a:solidFill>
            </a:endParaRPr>
          </a:p>
        </p:txBody>
      </p:sp>
      <p:pic>
        <p:nvPicPr>
          <p:cNvPr id="4" name="Рисунок 3" descr="http://oboi.kards.qip.ru/images/wallpaper/46/fa/129606_1280_1024.jpg"/>
          <p:cNvPicPr/>
          <p:nvPr/>
        </p:nvPicPr>
        <p:blipFill>
          <a:blip r:embed="rId2" cstate="print"/>
          <a:srcRect/>
          <a:stretch>
            <a:fillRect/>
          </a:stretch>
        </p:blipFill>
        <p:spPr bwMode="auto">
          <a:xfrm>
            <a:off x="4211960" y="1628800"/>
            <a:ext cx="4624220" cy="4752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Оренбурга</a:t>
            </a:r>
            <a:endParaRPr lang="ru-RU" dirty="0"/>
          </a:p>
        </p:txBody>
      </p:sp>
      <p:sp>
        <p:nvSpPr>
          <p:cNvPr id="3" name="Содержимое 2"/>
          <p:cNvSpPr>
            <a:spLocks noGrp="1"/>
          </p:cNvSpPr>
          <p:nvPr>
            <p:ph idx="1"/>
          </p:nvPr>
        </p:nvSpPr>
        <p:spPr>
          <a:xfrm>
            <a:off x="3275856" y="1772816"/>
            <a:ext cx="5410944" cy="4399700"/>
          </a:xfrm>
        </p:spPr>
        <p:txBody>
          <a:bodyPr>
            <a:normAutofit/>
          </a:bodyPr>
          <a:lstStyle/>
          <a:p>
            <a:pPr>
              <a:buNone/>
            </a:pPr>
            <a:r>
              <a:rPr lang="ru-RU" sz="3300" dirty="0" smtClean="0">
                <a:solidFill>
                  <a:schemeClr val="bg1"/>
                </a:solidFill>
              </a:rPr>
              <a:t>В </a:t>
            </a:r>
            <a:r>
              <a:rPr lang="ru-RU" sz="3300" dirty="0" smtClean="0">
                <a:solidFill>
                  <a:schemeClr val="bg1"/>
                </a:solidFill>
              </a:rPr>
              <a:t>1744</a:t>
            </a:r>
            <a:r>
              <a:rPr lang="ru-RU" sz="3300" dirty="0" smtClean="0">
                <a:solidFill>
                  <a:schemeClr val="bg1"/>
                </a:solidFill>
              </a:rPr>
              <a:t> Оренбург стал центром </a:t>
            </a:r>
            <a:r>
              <a:rPr lang="ru-RU" sz="3300" dirty="0" smtClean="0">
                <a:solidFill>
                  <a:schemeClr val="bg1"/>
                </a:solidFill>
              </a:rPr>
              <a:t>Оренбургской губернии. </a:t>
            </a:r>
            <a:r>
              <a:rPr lang="ru-RU" sz="3300" dirty="0" smtClean="0">
                <a:solidFill>
                  <a:schemeClr val="bg1"/>
                </a:solidFill>
              </a:rPr>
              <a:t>Граница Оренбургской губернии доходила на </a:t>
            </a:r>
            <a:r>
              <a:rPr lang="ru-RU" sz="3300" dirty="0" smtClean="0">
                <a:solidFill>
                  <a:schemeClr val="bg1"/>
                </a:solidFill>
              </a:rPr>
              <a:t>севере</a:t>
            </a:r>
            <a:r>
              <a:rPr lang="ru-RU" sz="3300" dirty="0" smtClean="0">
                <a:solidFill>
                  <a:schemeClr val="bg1"/>
                </a:solidFill>
              </a:rPr>
              <a:t> . В период с </a:t>
            </a:r>
            <a:r>
              <a:rPr lang="ru-RU" sz="3300" dirty="0" smtClean="0">
                <a:solidFill>
                  <a:schemeClr val="bg1"/>
                </a:solidFill>
              </a:rPr>
              <a:t>1938</a:t>
            </a:r>
            <a:r>
              <a:rPr lang="ru-RU" sz="3300" dirty="0" smtClean="0">
                <a:solidFill>
                  <a:schemeClr val="bg1"/>
                </a:solidFill>
              </a:rPr>
              <a:t> по </a:t>
            </a:r>
            <a:r>
              <a:rPr lang="ru-RU" sz="3300" dirty="0" smtClean="0">
                <a:solidFill>
                  <a:schemeClr val="bg1"/>
                </a:solidFill>
              </a:rPr>
              <a:t>1959</a:t>
            </a:r>
            <a:r>
              <a:rPr lang="ru-RU" sz="3300" dirty="0" smtClean="0">
                <a:solidFill>
                  <a:schemeClr val="bg1"/>
                </a:solidFill>
              </a:rPr>
              <a:t> город носил имя Чкалов</a:t>
            </a:r>
            <a:endParaRPr lang="ru-RU" sz="3300" dirty="0">
              <a:solidFill>
                <a:schemeClr val="bg1"/>
              </a:solidFill>
            </a:endParaRPr>
          </a:p>
        </p:txBody>
      </p:sp>
      <p:pic>
        <p:nvPicPr>
          <p:cNvPr id="4" name="Рисунок 3" descr="http://upload.wikimedia.org/wikipedia/commons/thumb/5/5a/Orenburg_cossacks_with_camels.jpg/240px-Orenburg_cossacks_with_camels.jpg">
            <a:hlinkClick r:id="rId2"/>
          </p:cNvPr>
          <p:cNvPicPr/>
          <p:nvPr/>
        </p:nvPicPr>
        <p:blipFill>
          <a:blip r:embed="rId3" cstate="print"/>
          <a:srcRect/>
          <a:stretch>
            <a:fillRect/>
          </a:stretch>
        </p:blipFill>
        <p:spPr bwMode="auto">
          <a:xfrm>
            <a:off x="395536" y="4005064"/>
            <a:ext cx="2520280" cy="2160240"/>
          </a:xfrm>
          <a:prstGeom prst="rect">
            <a:avLst/>
          </a:prstGeom>
          <a:noFill/>
          <a:ln w="9525">
            <a:noFill/>
            <a:miter lim="800000"/>
            <a:headEnd/>
            <a:tailEnd/>
          </a:ln>
        </p:spPr>
      </p:pic>
      <p:pic>
        <p:nvPicPr>
          <p:cNvPr id="5" name="Рисунок 4" descr="http://upload.wikimedia.org/wikipedia/ru/thumb/3/37/RussiaPS979-Orenburg-1-Ruble-1918-donatedta_f.jpg/240px-RussiaPS979-Orenburg-1-Ruble-1918-donatedta_f.jpg">
            <a:hlinkClick r:id="rId4"/>
          </p:cNvPr>
          <p:cNvPicPr/>
          <p:nvPr/>
        </p:nvPicPr>
        <p:blipFill>
          <a:blip r:embed="rId5" cstate="print"/>
          <a:srcRect/>
          <a:stretch>
            <a:fillRect/>
          </a:stretch>
        </p:blipFill>
        <p:spPr bwMode="auto">
          <a:xfrm>
            <a:off x="611560" y="1628800"/>
            <a:ext cx="2286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экономика</a:t>
            </a:r>
            <a:endParaRPr lang="ru-RU" dirty="0"/>
          </a:p>
        </p:txBody>
      </p:sp>
      <p:sp>
        <p:nvSpPr>
          <p:cNvPr id="3" name="Содержимое 2"/>
          <p:cNvSpPr>
            <a:spLocks noGrp="1"/>
          </p:cNvSpPr>
          <p:nvPr>
            <p:ph idx="1"/>
          </p:nvPr>
        </p:nvSpPr>
        <p:spPr>
          <a:xfrm>
            <a:off x="457200" y="1646236"/>
            <a:ext cx="6131024" cy="4951115"/>
          </a:xfrm>
        </p:spPr>
        <p:txBody>
          <a:bodyPr>
            <a:normAutofit fontScale="40000" lnSpcReduction="20000"/>
          </a:bodyPr>
          <a:lstStyle/>
          <a:p>
            <a:pPr>
              <a:buNone/>
            </a:pPr>
            <a:r>
              <a:rPr lang="ru-RU" dirty="0" smtClean="0"/>
              <a:t>   </a:t>
            </a:r>
            <a:r>
              <a:rPr lang="ru-RU" sz="6700" dirty="0" smtClean="0"/>
              <a:t>Экономика </a:t>
            </a:r>
            <a:r>
              <a:rPr lang="ru-RU" sz="6700" dirty="0" smtClean="0"/>
              <a:t>области сочетает в себе развитое промышленное и сельскохозяйственное производство. Главные отрасли промышленности - черная и цветная металлургия, машиностроение и металлообработка. Важное место занимают </a:t>
            </a:r>
            <a:r>
              <a:rPr lang="ru-RU" sz="8000" dirty="0" smtClean="0"/>
              <a:t>нефтегазовая</a:t>
            </a:r>
            <a:r>
              <a:rPr lang="ru-RU" sz="6700" dirty="0" smtClean="0"/>
              <a:t>, </a:t>
            </a:r>
            <a:r>
              <a:rPr lang="ru-RU" sz="6700" dirty="0" smtClean="0"/>
              <a:t>легкая и пищевая индустрия. Ведется добыча </a:t>
            </a:r>
            <a:r>
              <a:rPr lang="ru-RU" sz="6700" dirty="0" smtClean="0"/>
              <a:t>меди , </a:t>
            </a:r>
            <a:r>
              <a:rPr lang="ru-RU" sz="6700" dirty="0" smtClean="0"/>
              <a:t>никеля, кобальта и золота. В Новотроицке действует один из крупнейших в России металлургических комбинатов.</a:t>
            </a:r>
            <a:endParaRPr lang="ru-RU" sz="6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Сельское хозяйство</a:t>
            </a:r>
            <a:endParaRPr lang="ru-RU" dirty="0"/>
          </a:p>
        </p:txBody>
      </p:sp>
      <p:sp>
        <p:nvSpPr>
          <p:cNvPr id="3" name="Содержимое 2"/>
          <p:cNvSpPr>
            <a:spLocks noGrp="1"/>
          </p:cNvSpPr>
          <p:nvPr>
            <p:ph idx="1"/>
          </p:nvPr>
        </p:nvSpPr>
        <p:spPr/>
        <p:txBody>
          <a:bodyPr>
            <a:normAutofit lnSpcReduction="10000"/>
          </a:bodyPr>
          <a:lstStyle/>
          <a:p>
            <a:r>
              <a:rPr lang="ru-RU" dirty="0" smtClean="0"/>
              <a:t>Сельскохозяйственные угодья занимают 87% территории области. Ведущая культура - яровая пшеница, кроме нее выращивают рожь, просо, подсолнечник, картофель, овощи, арбузы, дыни. Значительное место принадлежит садоводству. Разводят крупный рогатый скот, свиней, коз (в том числе пуховые оренбургской породы), овец, домашнюю птицу.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4493</TotalTime>
  <Words>453</Words>
  <Application>Microsoft Office PowerPoint</Application>
  <PresentationFormat>Экран (4:3)</PresentationFormat>
  <Paragraphs>40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Литейная</vt:lpstr>
      <vt:lpstr>Слайд 1</vt:lpstr>
      <vt:lpstr>Содержание:</vt:lpstr>
      <vt:lpstr>Географическое положение</vt:lpstr>
      <vt:lpstr>КАРТА ОРЕНБУРГА</vt:lpstr>
      <vt:lpstr>КАРТА ОРЕНБУРГА</vt:lpstr>
      <vt:lpstr>История Оренбурга</vt:lpstr>
      <vt:lpstr>История Оренбурга</vt:lpstr>
      <vt:lpstr>экономика</vt:lpstr>
      <vt:lpstr>Сельское хозяйство</vt:lpstr>
      <vt:lpstr>транспорт</vt:lpstr>
      <vt:lpstr>промышленность</vt:lpstr>
      <vt:lpstr>промышленность</vt:lpstr>
      <vt:lpstr>тэк</vt:lpstr>
      <vt:lpstr>Слайд 14</vt:lpstr>
      <vt:lpstr>Слайд 15</vt:lpstr>
      <vt:lpstr>Слайд 16</vt:lpstr>
      <vt:lpstr>Слайд 17</vt:lpstr>
      <vt:lpstr>Бузулукский бор.</vt:lpstr>
      <vt:lpstr>Солёное озеро Развал</vt:lpstr>
      <vt:lpstr>Светлинские озера.</vt:lpstr>
      <vt:lpstr>Ириклинское водохранилище</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МАРИЯ</dc:creator>
  <cp:lastModifiedBy>МАРИЯ</cp:lastModifiedBy>
  <cp:revision>355</cp:revision>
  <dcterms:created xsi:type="dcterms:W3CDTF">2012-03-26T13:35:31Z</dcterms:created>
  <dcterms:modified xsi:type="dcterms:W3CDTF">2012-04-03T17:40:01Z</dcterms:modified>
</cp:coreProperties>
</file>