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63" d="100"/>
          <a:sy n="63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 sz="1800" dirty="0">
                <a:solidFill>
                  <a:schemeClr val="bg1"/>
                </a:solidFill>
                <a:latin typeface="Comic Sans MS" pitchFamily="66" charset="0"/>
              </a:rPr>
              <a:t>Численный состав армян в России с 1958 по 2002 год (в %)</a:t>
            </a:r>
          </a:p>
        </c:rich>
      </c:tx>
      <c:layout>
        <c:manualLayout>
          <c:xMode val="edge"/>
          <c:yMode val="edge"/>
          <c:x val="6.9513888888888931E-2"/>
          <c:y val="3.1746031746031744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армяне</c:v>
                </c:pt>
              </c:strCache>
            </c:strRef>
          </c:tx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1959</c:v>
                </c:pt>
                <c:pt idx="1">
                  <c:v>1970</c:v>
                </c:pt>
                <c:pt idx="2">
                  <c:v>1979</c:v>
                </c:pt>
                <c:pt idx="3">
                  <c:v>1989</c:v>
                </c:pt>
                <c:pt idx="4">
                  <c:v>2002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</c:v>
                </c:pt>
                <c:pt idx="1">
                  <c:v>55</c:v>
                </c:pt>
                <c:pt idx="2">
                  <c:v>60</c:v>
                </c:pt>
                <c:pt idx="3">
                  <c:v>100</c:v>
                </c:pt>
                <c:pt idx="4">
                  <c:v>212</c:v>
                </c:pt>
              </c:numCache>
            </c:numRef>
          </c:val>
        </c:ser>
        <c:marker val="1"/>
        <c:axId val="85835136"/>
        <c:axId val="103494400"/>
      </c:lineChart>
      <c:catAx>
        <c:axId val="85835136"/>
        <c:scaling>
          <c:orientation val="minMax"/>
        </c:scaling>
        <c:axPos val="b"/>
        <c:numFmt formatCode="General" sourceLinked="1"/>
        <c:tickLblPos val="nextTo"/>
        <c:crossAx val="103494400"/>
        <c:crosses val="autoZero"/>
        <c:auto val="1"/>
        <c:lblAlgn val="ctr"/>
        <c:lblOffset val="100"/>
      </c:catAx>
      <c:valAx>
        <c:axId val="103494400"/>
        <c:scaling>
          <c:orientation val="minMax"/>
        </c:scaling>
        <c:axPos val="l"/>
        <c:majorGridlines/>
        <c:numFmt formatCode="General" sourceLinked="1"/>
        <c:tickLblPos val="nextTo"/>
        <c:crossAx val="85835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944444444444464"/>
          <c:y val="0.392363454568179"/>
          <c:w val="0.16666666666666669"/>
          <c:h val="6.844738157730286E-2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53A2-9C17-46A2-ADDC-3E5CE381A29E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DACCB7-D6E1-4498-B55D-E513FC932A9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53A2-9C17-46A2-ADDC-3E5CE381A29E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CCB7-D6E1-4498-B55D-E513FC932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53A2-9C17-46A2-ADDC-3E5CE381A29E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CCB7-D6E1-4498-B55D-E513FC932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8653A2-9C17-46A2-ADDC-3E5CE381A29E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5DACCB7-D6E1-4498-B55D-E513FC932A9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53A2-9C17-46A2-ADDC-3E5CE381A29E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CCB7-D6E1-4498-B55D-E513FC932A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53A2-9C17-46A2-ADDC-3E5CE381A29E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CCB7-D6E1-4498-B55D-E513FC932A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CCB7-D6E1-4498-B55D-E513FC932A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53A2-9C17-46A2-ADDC-3E5CE381A29E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53A2-9C17-46A2-ADDC-3E5CE381A29E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CCB7-D6E1-4498-B55D-E513FC932A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53A2-9C17-46A2-ADDC-3E5CE381A29E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ACCB7-D6E1-4498-B55D-E513FC932A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8653A2-9C17-46A2-ADDC-3E5CE381A29E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DACCB7-D6E1-4498-B55D-E513FC932A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53A2-9C17-46A2-ADDC-3E5CE381A29E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DACCB7-D6E1-4498-B55D-E513FC932A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8653A2-9C17-46A2-ADDC-3E5CE381A29E}" type="datetimeFigureOut">
              <a:rPr lang="ru-RU" smtClean="0"/>
              <a:t>16.10.2011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5DACCB7-D6E1-4498-B55D-E513FC932A9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7496" y="4077072"/>
            <a:ext cx="4136504" cy="17526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Работу выполнила: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тудентка 2 курса, ГФ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Барсегян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Лусинэ</a:t>
            </a:r>
            <a:endParaRPr lang="ru-RU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Описание армян</a:t>
            </a:r>
            <a:endParaRPr lang="ru-RU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Традиционные ремёсла</a:t>
            </a:r>
            <a:endParaRPr lang="ru-RU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8413" y="914400"/>
            <a:ext cx="41148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05600" y="989013"/>
            <a:ext cx="22098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8613" y="989013"/>
            <a:ext cx="2209800" cy="3122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5848" name="Picture 8" descr="http://young.rzd.ru/dbmm/images/41/4080/19538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40510" y="3581400"/>
            <a:ext cx="2590800" cy="2964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5849" name="Picture 9" descr="C:\Users\angel\Desktop\415263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0608" y="4305300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5852" name="Picture 12" descr="C:\Users\angel\Desktop\xoerd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722563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Национальный костюм</a:t>
            </a:r>
            <a:endParaRPr lang="ru-RU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43663" y="836613"/>
            <a:ext cx="2192337" cy="304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3400" y="811213"/>
            <a:ext cx="2305050" cy="3043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76600" y="858838"/>
            <a:ext cx="2657475" cy="2995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 b="6473"/>
          <a:stretch>
            <a:fillRect/>
          </a:stretch>
        </p:blipFill>
        <p:spPr bwMode="auto">
          <a:xfrm>
            <a:off x="2282825" y="3962400"/>
            <a:ext cx="224155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 b="30412"/>
          <a:stretch>
            <a:fillRect/>
          </a:stretch>
        </p:blipFill>
        <p:spPr bwMode="auto">
          <a:xfrm>
            <a:off x="6434138" y="3962400"/>
            <a:ext cx="2424112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3908425"/>
            <a:ext cx="2071688" cy="2622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7897" name="Picture 9" descr="http://www.love-armenia.ru/blogs_external_images.php?file=aHR0cDovL2NvbnRlbnQuZm90by5teS5tYWlsLnJ1L21haWwvYmVsbGFkb25uYS42Ni9fYmxvZ3MvaS01NjguanB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95800" y="3962400"/>
            <a:ext cx="1938338" cy="2636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155575"/>
            <a:ext cx="8534400" cy="7588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Традиционные праздники</a:t>
            </a:r>
            <a:endParaRPr lang="ru-RU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idx="4294967295"/>
          </p:nvPr>
        </p:nvSpPr>
        <p:spPr>
          <a:xfrm>
            <a:off x="990600" y="762000"/>
            <a:ext cx="3049588" cy="457200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3200" smtClean="0">
                <a:latin typeface="Comic Sans MS" pitchFamily="66" charset="0"/>
              </a:rPr>
              <a:t>Т</a:t>
            </a:r>
            <a:r>
              <a:rPr lang="ru-RU" sz="3200" smtClean="0">
                <a:latin typeface="Arial" charset="0"/>
              </a:rPr>
              <a:t>рндез</a:t>
            </a:r>
          </a:p>
        </p:txBody>
      </p:sp>
      <p:sp>
        <p:nvSpPr>
          <p:cNvPr id="21507" name="Текст 4"/>
          <p:cNvSpPr>
            <a:spLocks noGrp="1"/>
          </p:cNvSpPr>
          <p:nvPr>
            <p:ph type="body" idx="4294967295"/>
          </p:nvPr>
        </p:nvSpPr>
        <p:spPr>
          <a:xfrm>
            <a:off x="4953000" y="838200"/>
            <a:ext cx="3657600" cy="500063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3200" smtClean="0">
                <a:latin typeface="Comic Sans MS" pitchFamily="66" charset="0"/>
              </a:rPr>
              <a:t>Цахказард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 t="2853" b="2"/>
          <a:stretch>
            <a:fillRect/>
          </a:stretch>
        </p:blipFill>
        <p:spPr bwMode="auto">
          <a:xfrm>
            <a:off x="1122363" y="1338263"/>
            <a:ext cx="2667000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8916" name="Picture 4" descr="C:\Users\angel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24000" y="4426998"/>
            <a:ext cx="1905000" cy="2126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863263" y="3343275"/>
            <a:ext cx="3144837" cy="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76800" y="1313682"/>
            <a:ext cx="3810000" cy="2706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127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19700" y="4214813"/>
            <a:ext cx="3124200" cy="227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155575"/>
            <a:ext cx="8534400" cy="7588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Традиционные праздники</a:t>
            </a:r>
            <a:endParaRPr lang="ru-RU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4294967295"/>
          </p:nvPr>
        </p:nvSpPr>
        <p:spPr>
          <a:xfrm>
            <a:off x="990600" y="685800"/>
            <a:ext cx="3049588" cy="457200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3200" smtClean="0">
                <a:latin typeface="Comic Sans MS" pitchFamily="66" charset="0"/>
              </a:rPr>
              <a:t>Вардавар</a:t>
            </a:r>
          </a:p>
        </p:txBody>
      </p:sp>
      <p:sp>
        <p:nvSpPr>
          <p:cNvPr id="22531" name="Текст 4"/>
          <p:cNvSpPr>
            <a:spLocks noGrp="1"/>
          </p:cNvSpPr>
          <p:nvPr>
            <p:ph type="body" idx="4294967295"/>
          </p:nvPr>
        </p:nvSpPr>
        <p:spPr>
          <a:xfrm>
            <a:off x="4495800" y="838200"/>
            <a:ext cx="4343400" cy="500063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3000" smtClean="0">
                <a:latin typeface="Comic Sans MS" pitchFamily="66" charset="0"/>
              </a:rPr>
              <a:t>День Святого Саркиса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0688" y="1143000"/>
            <a:ext cx="3962400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2262188" cy="2949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22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 l="1880" t="2428" r="1685" b="2663"/>
          <a:stretch>
            <a:fillRect/>
          </a:stretch>
        </p:blipFill>
        <p:spPr bwMode="auto">
          <a:xfrm>
            <a:off x="4568825" y="1401763"/>
            <a:ext cx="4200525" cy="2995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22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 l="21552" t="10301" r="6592" b="3767"/>
          <a:stretch>
            <a:fillRect/>
          </a:stretch>
        </p:blipFill>
        <p:spPr bwMode="auto">
          <a:xfrm>
            <a:off x="5257800" y="4397375"/>
            <a:ext cx="2714625" cy="2127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1295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Comic Sans MS" pitchFamily="66" charset="0"/>
              </a:rPr>
              <a:t>Национальные музыкальные   инструменты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6238" y="1487488"/>
            <a:ext cx="3552825" cy="2371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3690" y="4282281"/>
            <a:ext cx="3395663" cy="2289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3" name="Прямоугольник 2"/>
          <p:cNvSpPr/>
          <p:nvPr/>
        </p:nvSpPr>
        <p:spPr>
          <a:xfrm>
            <a:off x="1155700" y="3733800"/>
            <a:ext cx="19939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B0CCB0"/>
              </a:buClr>
              <a:buSzPct val="85000"/>
              <a:defRPr/>
            </a:pPr>
            <a:r>
              <a:rPr lang="ru-RU" sz="3600" dirty="0" err="1">
                <a:solidFill>
                  <a:prstClr val="white"/>
                </a:solidFill>
                <a:latin typeface="Comic Sans MS" pitchFamily="66" charset="0"/>
                <a:cs typeface="+mn-cs"/>
              </a:rPr>
              <a:t>Давул</a:t>
            </a:r>
            <a:endParaRPr lang="ru-RU" sz="3600" dirty="0">
              <a:solidFill>
                <a:prstClr val="white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75100" y="4227513"/>
            <a:ext cx="3949700" cy="239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99263" y="788988"/>
            <a:ext cx="1946275" cy="2944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" name="Прямоугольник 3"/>
          <p:cNvSpPr/>
          <p:nvPr/>
        </p:nvSpPr>
        <p:spPr>
          <a:xfrm>
            <a:off x="6934200" y="3581400"/>
            <a:ext cx="1752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B0CCB0"/>
              </a:buClr>
              <a:buSzPct val="85000"/>
              <a:defRPr/>
            </a:pPr>
            <a:r>
              <a:rPr lang="ru-RU" sz="3600" dirty="0">
                <a:solidFill>
                  <a:prstClr val="white"/>
                </a:solidFill>
                <a:latin typeface="Comic Sans MS" pitchFamily="66" charset="0"/>
                <a:cs typeface="+mn-cs"/>
              </a:rPr>
              <a:t>Канун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19600" y="3581400"/>
            <a:ext cx="2209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rgbClr val="B0CCB0"/>
              </a:buClr>
              <a:buSzPct val="85000"/>
              <a:defRPr/>
            </a:pPr>
            <a:r>
              <a:rPr lang="ru-RU" sz="3600" dirty="0" err="1">
                <a:solidFill>
                  <a:prstClr val="white"/>
                </a:solidFill>
                <a:latin typeface="Comic Sans MS" pitchFamily="66" charset="0"/>
                <a:cs typeface="+mn-cs"/>
              </a:rPr>
              <a:t>Дудук</a:t>
            </a:r>
            <a:endParaRPr lang="ru-RU" sz="3600" dirty="0">
              <a:solidFill>
                <a:prstClr val="white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40968" name="Picture 8" descr="C:\Users\angel\Desktop\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80771" y="1672750"/>
            <a:ext cx="2686857" cy="200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Национальная кухня</a:t>
            </a:r>
            <a:endParaRPr lang="ru-RU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962400"/>
            <a:ext cx="2774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923925"/>
            <a:ext cx="2962275" cy="2859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99150" y="990599"/>
            <a:ext cx="2971800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3940277"/>
            <a:ext cx="2771775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026" name="Picture 2" descr="C:\Users\angel\Desktop\18163ef7df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95600" y="3836731"/>
            <a:ext cx="32766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27" name="Picture 3" descr="C:\Users\angel\Desktop\___________________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25288" y="1221581"/>
            <a:ext cx="2673862" cy="2300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bg1"/>
                </a:solidFill>
                <a:latin typeface="Comic Sans MS" pitchFamily="66" charset="0"/>
              </a:rPr>
              <a:t>Спасибо за внимание!</a:t>
            </a:r>
            <a:endParaRPr lang="ru-RU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1746" name="Picture 2" descr="C:\Users\angel\Desktop\38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753100" cy="4314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Расселение армян по странам</a:t>
            </a:r>
            <a:endParaRPr lang="ru-RU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196752"/>
          <a:ext cx="4104456" cy="4824532"/>
        </p:xfrm>
        <a:graphic>
          <a:graphicData uri="http://schemas.openxmlformats.org/drawingml/2006/table">
            <a:tbl>
              <a:tblPr/>
              <a:tblGrid>
                <a:gridCol w="1138211"/>
                <a:gridCol w="2966245"/>
              </a:tblGrid>
              <a:tr h="331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Страна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Тысяч человек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Россия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1 130 491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США 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700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Грузия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437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Франция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270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Иран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Сирия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170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Ливан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Турция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Аргентина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Украина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Узбекистан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Туркменистан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44008" y="1196753"/>
          <a:ext cx="4176464" cy="4824533"/>
        </p:xfrm>
        <a:graphic>
          <a:graphicData uri="http://schemas.openxmlformats.org/drawingml/2006/table">
            <a:tbl>
              <a:tblPr/>
              <a:tblGrid>
                <a:gridCol w="1158179"/>
                <a:gridCol w="3018285"/>
              </a:tblGrid>
              <a:tr h="38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Болгария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Канада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Ирак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Казахстан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Австралия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Греция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Египет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Уругвай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Великобритания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Кувейт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Румыния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476674"/>
          <a:ext cx="8496944" cy="5655805"/>
        </p:xfrm>
        <a:graphic>
          <a:graphicData uri="http://schemas.openxmlformats.org/drawingml/2006/table">
            <a:tbl>
              <a:tblPr/>
              <a:tblGrid>
                <a:gridCol w="2124236"/>
                <a:gridCol w="2124236"/>
                <a:gridCol w="2124236"/>
                <a:gridCol w="2124236"/>
              </a:tblGrid>
              <a:tr h="885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Регионы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Тыс. чел.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От числа армян России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От численности населения данного региона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Центральный ФО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249,2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21,88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0,53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124,4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10,92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1,19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Московская обл.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39,7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3,48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0,60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Северо-Западный ФО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46,3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4,06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0,33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Санкт-Петербург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19,2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1,68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0,41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ЮФО И СКФО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615,1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53,99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2,69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Республика Адыгея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15,3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1,34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3,41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Республика Северная Осетия - Алания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17,2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1,51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2,41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Краснодарский край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274,6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24,10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5,36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Ставропольский край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149,3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13,10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5,46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Волгоградская обл.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28,0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2,36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1,00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Ростовская обл.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110,0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9,66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2,50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051080"/>
          <a:ext cx="8496944" cy="5469655"/>
        </p:xfrm>
        <a:graphic>
          <a:graphicData uri="http://schemas.openxmlformats.org/drawingml/2006/table">
            <a:tbl>
              <a:tblPr/>
              <a:tblGrid>
                <a:gridCol w="2124236"/>
                <a:gridCol w="2124236"/>
                <a:gridCol w="2124236"/>
                <a:gridCol w="2124236"/>
              </a:tblGrid>
              <a:tr h="143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Приволжский ФО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105,1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9,23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0,34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Оренбургская обл.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10,6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0,93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0,49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Самарская обл.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21,6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1,89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0,67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Саратовская обл.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2,19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0,94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Уральский ФО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44,6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0,31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Свердловская обл.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11,1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0,97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Тюменская обл.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14,8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1,30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0,45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Челябинская обл.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8,6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0,76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0,24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Сибирский ФО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60,9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5,34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Алтайский край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0,71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0,31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Красноярский край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10,8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0,95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0,36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Кемеровская обл.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10,1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0,89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0,35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Омская обл.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6,6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0,58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0,32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Дальневосточный ФО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1,57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0,27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Республика Саха (Якутия)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0,24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Амурская обл.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0,36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0,45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Приморский край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0,27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332656"/>
          <a:ext cx="8496944" cy="738864"/>
        </p:xfrm>
        <a:graphic>
          <a:graphicData uri="http://schemas.openxmlformats.org/drawingml/2006/table">
            <a:tbl>
              <a:tblPr/>
              <a:tblGrid>
                <a:gridCol w="2124236"/>
                <a:gridCol w="2124236"/>
                <a:gridCol w="2124236"/>
                <a:gridCol w="2124236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Регионы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Тыс. чел.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От числа армян России</a:t>
                      </a:r>
                      <a:endParaRPr lang="ru-RU" sz="1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1A1A1A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От численности населения данного региона</a:t>
                      </a:r>
                      <a:endParaRPr lang="ru-RU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736" marR="9736" marT="9736" marB="9736" anchor="ctr">
                    <a:lnL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404664"/>
          <a:ext cx="835292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Динамика численности армян </a:t>
            </a: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в Ставропольском </a:t>
            </a: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</a:rPr>
              <a:t>крае</a:t>
            </a:r>
            <a:endParaRPr lang="ru-RU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640" y="2564903"/>
          <a:ext cx="6855215" cy="3218269"/>
        </p:xfrm>
        <a:graphic>
          <a:graphicData uri="http://schemas.openxmlformats.org/drawingml/2006/table">
            <a:tbl>
              <a:tblPr/>
              <a:tblGrid>
                <a:gridCol w="2284833"/>
                <a:gridCol w="2284833"/>
                <a:gridCol w="2285549"/>
              </a:tblGrid>
              <a:tr h="717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(чел.)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в населении, %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30 100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1,5%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39 000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1,8%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1989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70 171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2,9%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102 400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3,9%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1910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Расчетная </a:t>
            </a:r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численность армян Ставропольского края на 01.01.2001 (тыс. чел.)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2276872"/>
          <a:ext cx="7071241" cy="3456385"/>
        </p:xfrm>
        <a:graphic>
          <a:graphicData uri="http://schemas.openxmlformats.org/drawingml/2006/table">
            <a:tbl>
              <a:tblPr/>
              <a:tblGrid>
                <a:gridCol w="3535251"/>
                <a:gridCol w="3535990"/>
              </a:tblGrid>
              <a:tr h="874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Территория </a:t>
                      </a:r>
                      <a:endParaRPr lang="ru-RU" sz="16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Армяне</a:t>
                      </a:r>
                      <a:endParaRPr lang="ru-RU" sz="16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По краю</a:t>
                      </a:r>
                      <a:endParaRPr lang="ru-RU" sz="160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120,8</a:t>
                      </a:r>
                      <a:endParaRPr lang="ru-RU" sz="160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Городская </a:t>
                      </a:r>
                      <a:endParaRPr lang="ru-RU" sz="160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78,5</a:t>
                      </a:r>
                      <a:endParaRPr lang="ru-RU" sz="16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Сельская </a:t>
                      </a:r>
                      <a:endParaRPr lang="ru-RU" sz="160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42,3</a:t>
                      </a:r>
                      <a:endParaRPr lang="ru-RU" sz="16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Гостеприимство</a:t>
            </a:r>
            <a:endParaRPr lang="ru-RU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1000" y="914400"/>
            <a:ext cx="40386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0767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3796" name="Picture 4" descr="C:\Users\angel\Desktop\8169749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07670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3797" name="Picture 5" descr="C:\Users\angel\Desktop\872cc0912c600c076df259bab2eed3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0832" y="3581400"/>
            <a:ext cx="4104968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  <a:latin typeface="Comic Sans MS" pitchFamily="66" charset="0"/>
              </a:rPr>
              <a:t>Традиционное жилище</a:t>
            </a:r>
            <a:endParaRPr lang="ru-RU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5800" y="838200"/>
            <a:ext cx="4976813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27113" y="3962400"/>
            <a:ext cx="4295775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95963" y="1600200"/>
            <a:ext cx="3048000" cy="408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</TotalTime>
  <Words>368</Words>
  <Application>Microsoft Office PowerPoint</Application>
  <PresentationFormat>Экран (4:3)</PresentationFormat>
  <Paragraphs>247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Описание армян</vt:lpstr>
      <vt:lpstr>Расселение армян по странам</vt:lpstr>
      <vt:lpstr>Слайд 3</vt:lpstr>
      <vt:lpstr>Слайд 4</vt:lpstr>
      <vt:lpstr>Слайд 5</vt:lpstr>
      <vt:lpstr>Динамика численности армян в Ставропольском крае</vt:lpstr>
      <vt:lpstr>  Расчетная численность армян Ставропольского края на 01.01.2001 (тыс. чел.) </vt:lpstr>
      <vt:lpstr>Гостеприимство</vt:lpstr>
      <vt:lpstr>Традиционное жилище</vt:lpstr>
      <vt:lpstr>Традиционные ремёсла</vt:lpstr>
      <vt:lpstr>Национальный костюм</vt:lpstr>
      <vt:lpstr>Традиционные праздники</vt:lpstr>
      <vt:lpstr>Традиционные праздники</vt:lpstr>
      <vt:lpstr>Национальные музыкальные   инструменты</vt:lpstr>
      <vt:lpstr>Национальная кухня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армян</dc:title>
  <dc:creator>11</dc:creator>
  <cp:lastModifiedBy>11</cp:lastModifiedBy>
  <cp:revision>6</cp:revision>
  <dcterms:created xsi:type="dcterms:W3CDTF">2011-10-16T18:51:22Z</dcterms:created>
  <dcterms:modified xsi:type="dcterms:W3CDTF">2011-10-16T19:42:44Z</dcterms:modified>
</cp:coreProperties>
</file>