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prom.ru/factories/belabrazivzavod.html" TargetMode="External"/><Relationship Id="rId7" Type="http://schemas.openxmlformats.org/officeDocument/2006/relationships/hyperlink" Target="http://www.metaprom.ru/factories/eurocement.html" TargetMode="External"/><Relationship Id="rId2" Type="http://schemas.openxmlformats.org/officeDocument/2006/relationships/hyperlink" Target="http://www.metaprom.ru/factories/belenergomas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prom.ru/factories/belgorod-cement.html" TargetMode="External"/><Relationship Id="rId5" Type="http://schemas.openxmlformats.org/officeDocument/2006/relationships/hyperlink" Target="http://www.metaprom.ru/factories/bzmi.html" TargetMode="External"/><Relationship Id="rId4" Type="http://schemas.openxmlformats.org/officeDocument/2006/relationships/hyperlink" Target="http://www.metaprom.ru/factories/bmz-belgorod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3%D1%80%D0%BE%D1%82%D1%83%D1%80%D0%B8%D0%B7%D0%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5%D0%BB%D0%B3%D0%BE%D1%80%D0%BE%D0%B4#cite_note-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prom.ru/factories/oemk.html" TargetMode="External"/><Relationship Id="rId2" Type="http://schemas.openxmlformats.org/officeDocument/2006/relationships/hyperlink" Target="http://www.metaprom.ru/factories/lgo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aprom.ru/factories/metalloinve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Mistral" panose="03090702030407020403" pitchFamily="66" charset="0"/>
              </a:rPr>
              <a:t>Белгород</a:t>
            </a:r>
            <a:endParaRPr lang="ru-RU" sz="72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365104"/>
            <a:ext cx="2264296" cy="1633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Динара Мамедова</a:t>
            </a:r>
          </a:p>
          <a:p>
            <a:r>
              <a:rPr lang="ru-RU" sz="1800" dirty="0" smtClean="0"/>
              <a:t>Студентка 4 курса</a:t>
            </a:r>
          </a:p>
          <a:p>
            <a:r>
              <a:rPr lang="ru-RU" sz="1800" dirty="0" smtClean="0"/>
              <a:t>Гео-101</a:t>
            </a:r>
            <a:endParaRPr lang="ru-RU" sz="1800" dirty="0"/>
          </a:p>
        </p:txBody>
      </p:sp>
      <p:pic>
        <p:nvPicPr>
          <p:cNvPr id="2050" name="Picture 2" descr="http://belgorod.izbirkom.ru/etc/fla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5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Также крупные предприятия Белгородской области: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2"/>
              </a:rPr>
              <a:t>ООО </a:t>
            </a:r>
            <a:r>
              <a:rPr lang="ru-RU" u="sng" dirty="0">
                <a:hlinkClick r:id="rId2"/>
              </a:rPr>
              <a:t>"Опытно-экспериментальный завод "</a:t>
            </a:r>
            <a:r>
              <a:rPr lang="ru-RU" u="sng" dirty="0" err="1">
                <a:hlinkClick r:id="rId2"/>
              </a:rPr>
              <a:t>Белэнергомаш</a:t>
            </a:r>
            <a:r>
              <a:rPr lang="ru-RU" u="sng" dirty="0">
                <a:hlinkClick r:id="rId2"/>
              </a:rPr>
              <a:t>"</a:t>
            </a:r>
            <a:r>
              <a:rPr lang="ru-RU" dirty="0"/>
              <a:t> (производство и поставка нефтеперерабатывающего оборудования);</a:t>
            </a:r>
            <a:br>
              <a:rPr lang="ru-RU" dirty="0"/>
            </a:br>
            <a:r>
              <a:rPr lang="ru-RU" u="sng" dirty="0">
                <a:hlinkClick r:id="rId3"/>
              </a:rPr>
              <a:t>ОАО «Белгородский абразивный завод»</a:t>
            </a:r>
            <a:r>
              <a:rPr lang="ru-RU" dirty="0"/>
              <a:t> (гибкий шлифовальный инструмент);</a:t>
            </a:r>
            <a:br>
              <a:rPr lang="ru-RU" dirty="0"/>
            </a:br>
            <a:r>
              <a:rPr lang="ru-RU" u="sng" dirty="0">
                <a:hlinkClick r:id="rId4"/>
              </a:rPr>
              <a:t>OOO "Белгородский механический завод"</a:t>
            </a:r>
            <a:r>
              <a:rPr lang="ru-RU" dirty="0"/>
              <a:t> (деревообрабатывающее оборудование и металлоконструкции);</a:t>
            </a:r>
            <a:br>
              <a:rPr lang="ru-RU" dirty="0"/>
            </a:br>
            <a:r>
              <a:rPr lang="ru-RU" u="sng" dirty="0">
                <a:hlinkClick r:id="rId5"/>
              </a:rPr>
              <a:t>ЗАО «Белгородский завод металлоизделий»</a:t>
            </a:r>
            <a:r>
              <a:rPr lang="ru-RU" dirty="0"/>
              <a:t> (производство жестяной тары);</a:t>
            </a:r>
            <a:br>
              <a:rPr lang="ru-RU" dirty="0"/>
            </a:br>
            <a:r>
              <a:rPr lang="ru-RU" u="sng" dirty="0">
                <a:hlinkClick r:id="rId6"/>
              </a:rPr>
              <a:t>ЗАО «Белгородский цемент»</a:t>
            </a:r>
            <a:r>
              <a:rPr lang="ru-RU" dirty="0"/>
              <a:t> - одно из лучших предприятий цементной отрасли России. Входит в холдинг </a:t>
            </a:r>
            <a:r>
              <a:rPr lang="ru-RU" u="sng" dirty="0">
                <a:hlinkClick r:id="rId7"/>
              </a:rPr>
              <a:t>«ЕВРОЦЕМЕНТ групп»</a:t>
            </a:r>
            <a:r>
              <a:rPr lang="ru-RU" dirty="0"/>
              <a:t> с 2005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2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Непроизводственная сфера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Туризм в </a:t>
            </a:r>
            <a:r>
              <a:rPr lang="ru-RU" b="1" dirty="0" smtClean="0"/>
              <a:t>Белгороде</a:t>
            </a:r>
            <a:r>
              <a:rPr lang="ru-RU" dirty="0" smtClean="0"/>
              <a:t>— </a:t>
            </a:r>
            <a:r>
              <a:rPr lang="ru-RU" dirty="0"/>
              <a:t>отрасль экономики </a:t>
            </a:r>
            <a:r>
              <a:rPr lang="ru-RU" dirty="0" smtClean="0"/>
              <a:t>Белгорода. </a:t>
            </a:r>
            <a:r>
              <a:rPr lang="ru-RU" dirty="0"/>
              <a:t>Основным видом туризма является культурно-познавательный. </a:t>
            </a:r>
            <a:r>
              <a:rPr lang="ru-RU" dirty="0" smtClean="0"/>
              <a:t>Белгородская область </a:t>
            </a:r>
            <a:r>
              <a:rPr lang="ru-RU" dirty="0"/>
              <a:t>лидирует по количеству объектов </a:t>
            </a:r>
            <a:r>
              <a:rPr lang="ru-RU" dirty="0">
                <a:hlinkClick r:id="rId2" tooltip="Агротуризм"/>
              </a:rPr>
              <a:t>сельского </a:t>
            </a:r>
            <a:r>
              <a:rPr lang="ru-RU" dirty="0" smtClean="0">
                <a:hlinkClick r:id="rId2" tooltip="Агротуризм"/>
              </a:rPr>
              <a:t>туризма</a:t>
            </a: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r>
              <a:rPr lang="ru-RU" b="1" dirty="0" smtClean="0"/>
              <a:t>Спорт</a:t>
            </a:r>
            <a:r>
              <a:rPr lang="ru-RU" dirty="0" smtClean="0"/>
              <a:t>. Среди </a:t>
            </a:r>
            <a:r>
              <a:rPr lang="ru-RU" dirty="0"/>
              <a:t>Белгородских боксеров десятки мастеров спорта СССР и РФ. Три мастера спорта международного класса, два заслуженных тренера России. </a:t>
            </a:r>
            <a:endParaRPr lang="ru-RU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713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Образование. </a:t>
            </a:r>
            <a:r>
              <a:rPr lang="ru-RU" dirty="0"/>
              <a:t>Образовательная сфера города представлена рядом вузов и </a:t>
            </a:r>
            <a:r>
              <a:rPr lang="ru-RU" dirty="0" err="1"/>
              <a:t>ссузов</a:t>
            </a:r>
            <a:r>
              <a:rPr lang="ru-RU" dirty="0"/>
              <a:t>, а также в Белгороде работают 44 средне-образовательных учреждения</a:t>
            </a:r>
            <a:r>
              <a:rPr lang="ru-RU" baseline="30000" dirty="0">
                <a:hlinkClick r:id="rId2"/>
              </a:rPr>
              <a:t>[32]</a:t>
            </a:r>
            <a:r>
              <a:rPr lang="ru-RU" dirty="0"/>
              <a:t>и дошкольных образовательных учреждений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49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Перспективы развития города.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Общая экономическая ситуация и динамика развития Белгородской области и ее центра, г. Белгорода, в настоящее время благоприятствует интенсивному росту рынка недвижимости.</a:t>
            </a:r>
          </a:p>
          <a:p>
            <a:endParaRPr lang="ru-RU" dirty="0"/>
          </a:p>
        </p:txBody>
      </p:sp>
      <p:pic>
        <p:nvPicPr>
          <p:cNvPr id="6146" name="Picture 2" descr="http://strana.ru/media/images/uploaded/gallery_promo7563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600400" cy="20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9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816424" cy="305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1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Mistral" panose="03090702030407020403" pitchFamily="66" charset="0"/>
              </a:rPr>
              <a:t>Оценка экономико-географического положения города (микро-, мезо- и </a:t>
            </a:r>
            <a:r>
              <a:rPr lang="ru-RU" sz="2400" dirty="0" err="1">
                <a:latin typeface="Mistral" panose="03090702030407020403" pitchFamily="66" charset="0"/>
              </a:rPr>
              <a:t>макроположение</a:t>
            </a:r>
            <a:r>
              <a:rPr lang="ru-RU" sz="2400" dirty="0">
                <a:latin typeface="Mistral" panose="03090702030407020403" pitchFamily="66" charset="0"/>
              </a:rPr>
              <a:t>)</a:t>
            </a:r>
            <a:endParaRPr lang="ru-RU" sz="24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Микро-положение- расположен в западной  части Белгородской области.</a:t>
            </a:r>
          </a:p>
          <a:p>
            <a:r>
              <a:rPr lang="ru-RU" dirty="0" smtClean="0"/>
              <a:t>Мезо-положение- город расположен в западной части Центрально-Черноземного района , на границе с Украиной, что позволяет поддерживать экономическую связь с этой страной.</a:t>
            </a:r>
          </a:p>
          <a:p>
            <a:r>
              <a:rPr lang="ru-RU" dirty="0" smtClean="0"/>
              <a:t>Макро-положение- Белгород является административным центром Белгородской области, юго-западной части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58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>
            <a:normAutofit/>
          </a:bodyPr>
          <a:lstStyle/>
          <a:p>
            <a:r>
              <a:rPr lang="ru-RU" dirty="0">
                <a:latin typeface="Mistral" panose="03090702030407020403" pitchFamily="66" charset="0"/>
              </a:rPr>
              <a:t>История развития города</a:t>
            </a:r>
            <a:endParaRPr lang="ru-RU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048001"/>
          </a:xfrm>
        </p:spPr>
        <p:txBody>
          <a:bodyPr>
            <a:noAutofit/>
          </a:bodyPr>
          <a:lstStyle/>
          <a:p>
            <a:r>
              <a:rPr lang="ru-RU" dirty="0"/>
              <a:t>Впервые упоминается как населённый пункт в 1237 г. По мнению Н.М. Карамзина, Белгород построен в 1593 г. (считается годом его основания) князьями Ноздреватым и Волконским, по распоряжению царя Фёдора Ивановича, вблизи </a:t>
            </a:r>
            <a:r>
              <a:rPr lang="ru-RU" dirty="0" err="1"/>
              <a:t>Муравского</a:t>
            </a:r>
            <a:r>
              <a:rPr lang="ru-RU" dirty="0"/>
              <a:t> шляха (кратчайший путь из Крыма в Москву) для защиты от частых набегов крымских татар.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14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story.ru/wp-content/uploads/2012/02/clip_image0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032448" cy="31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7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Планировка и застройка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21023"/>
            <a:ext cx="6400800" cy="3048001"/>
          </a:xfrm>
        </p:spPr>
        <p:txBody>
          <a:bodyPr/>
          <a:lstStyle/>
          <a:p>
            <a:r>
              <a:rPr lang="ru-RU" dirty="0"/>
              <a:t>Осенью 1650 году к валу Белгородской черты, идущему от города-крепости </a:t>
            </a:r>
            <a:r>
              <a:rPr lang="ru-RU" dirty="0" err="1"/>
              <a:t>Болховец</a:t>
            </a:r>
            <a:r>
              <a:rPr lang="ru-RU" dirty="0"/>
              <a:t> к устью реки </a:t>
            </a:r>
            <a:r>
              <a:rPr lang="ru-RU" dirty="0" err="1"/>
              <a:t>Везелка</a:t>
            </a:r>
            <a:r>
              <a:rPr lang="ru-RU" dirty="0"/>
              <a:t> в районе бывшего пивзавода, был пристроен деревянный острог с 11 башнями. </a:t>
            </a:r>
            <a:endParaRPr lang="ru-RU" dirty="0"/>
          </a:p>
        </p:txBody>
      </p:sp>
      <p:pic>
        <p:nvPicPr>
          <p:cNvPr id="3074" name="Picture 2" descr="Рисунок О. Матаушека &quot;Белгород на Украине&quot;, старинная откры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3206130" cy="21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Имеются несколько планов, по которым строился </a:t>
            </a:r>
            <a:r>
              <a:rPr lang="ru-RU" sz="2000" dirty="0" smtClean="0"/>
              <a:t>город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3384376" cy="319201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Планы </a:t>
            </a:r>
            <a:r>
              <a:rPr lang="ru-RU" b="1" dirty="0" err="1"/>
              <a:t>Квасова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dirty="0" smtClean="0"/>
              <a:t>Известны </a:t>
            </a:r>
            <a:r>
              <a:rPr lang="ru-RU" dirty="0"/>
              <a:t>три плана выполненных под руководством архитектора А.В. </a:t>
            </a:r>
            <a:r>
              <a:rPr lang="ru-RU" dirty="0" err="1"/>
              <a:t>Квасова</a:t>
            </a:r>
            <a:r>
              <a:rPr lang="ru-RU" dirty="0"/>
              <a:t>. Первый крупномасштабный в виде накладки старой планировки центра города и новой проектируемой. Два других плана – выполнены на основе первого с прилегающими окрестностями и отличаются описанием и мелкими деталями. </a:t>
            </a:r>
            <a:endParaRPr lang="ru-RU" dirty="0"/>
          </a:p>
        </p:txBody>
      </p:sp>
      <p:pic>
        <p:nvPicPr>
          <p:cNvPr id="4098" name="Picture 2" descr="Старинная карта Белгорода - План Ква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536504" cy="21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3312368" cy="5832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План </a:t>
            </a:r>
            <a:r>
              <a:rPr lang="ru-RU" b="1" dirty="0" err="1" smtClean="0"/>
              <a:t>Салкова</a:t>
            </a:r>
            <a:endParaRPr lang="ru-RU" b="1" dirty="0" smtClean="0"/>
          </a:p>
          <a:p>
            <a:r>
              <a:rPr lang="ru-RU" dirty="0" smtClean="0"/>
              <a:t>На </a:t>
            </a:r>
            <a:r>
              <a:rPr lang="ru-RU" dirty="0"/>
              <a:t>плане не указана дата составления, но по наличию на плане каменных Введенской и Петропавловских церквей можно сделать вывод, что он был составлен после 1777 года. План был выполнен на основании донесения белгородского губернатора и предполагал введение новой улицы идущей с юга на север и расположенной между современными улицами Танкиста Попова и </a:t>
            </a:r>
            <a:r>
              <a:rPr lang="ru-RU" dirty="0" err="1"/>
              <a:t>Чумичова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5122" name="Picture 2" descr="Старинная карта Белгорода - План Сал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7971" y="2672267"/>
            <a:ext cx="5171476" cy="192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Промышленное производство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развитые отрасли промышленности: машиностроение и металлообработка, горнодобывающая промышленность, металлургия, производство стройматериалов, пищевая промышленность.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80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Крупнейшие промышленные предприятия Белгородской области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Горнодобывающая </a:t>
            </a:r>
            <a:r>
              <a:rPr lang="ru-RU" b="1" dirty="0"/>
              <a:t>промышленность Белгородской области</a:t>
            </a:r>
            <a:endParaRPr lang="ru-RU" dirty="0"/>
          </a:p>
          <a:p>
            <a:r>
              <a:rPr lang="ru-RU" u="sng" dirty="0">
                <a:hlinkClick r:id="rId2"/>
              </a:rPr>
              <a:t>ОАО «Лебединский ГОК»</a:t>
            </a:r>
            <a:r>
              <a:rPr lang="ru-RU" dirty="0"/>
              <a:t> является крупнейшим в России предприятием по добыче и обогащению железной руды и производству высококачественного сырья для черной металлургии;</a:t>
            </a:r>
            <a:br>
              <a:rPr lang="ru-RU" dirty="0"/>
            </a:br>
            <a:r>
              <a:rPr lang="ru-RU" b="1" dirty="0"/>
              <a:t>Обрабатывающие производства:</a:t>
            </a:r>
            <a:endParaRPr lang="ru-RU" dirty="0"/>
          </a:p>
          <a:p>
            <a:r>
              <a:rPr lang="ru-RU" u="sng" dirty="0">
                <a:hlinkClick r:id="rId3"/>
              </a:rPr>
              <a:t>ОАО «Оскольский электрометаллургический комбинат»</a:t>
            </a:r>
            <a:r>
              <a:rPr lang="ru-RU" dirty="0"/>
              <a:t> - ОЭМК входит в холдинг </a:t>
            </a:r>
            <a:r>
              <a:rPr lang="ru-RU" u="sng" dirty="0">
                <a:hlinkClick r:id="rId4"/>
              </a:rPr>
              <a:t>«</a:t>
            </a:r>
            <a:r>
              <a:rPr lang="ru-RU" u="sng" dirty="0" err="1">
                <a:hlinkClick r:id="rId4"/>
              </a:rPr>
              <a:t>Металлоинвест</a:t>
            </a:r>
            <a:r>
              <a:rPr lang="ru-RU" u="sng" dirty="0">
                <a:hlinkClick r:id="rId4"/>
              </a:rPr>
              <a:t>»</a:t>
            </a:r>
            <a:r>
              <a:rPr lang="ru-RU" dirty="0"/>
              <a:t>, основная производимая продукция: окатыши, литая заготовка, прокат 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4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337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Белгород</vt:lpstr>
      <vt:lpstr>Оценка экономико-географического положения города (микро-, мезо- и макроположение)</vt:lpstr>
      <vt:lpstr>История развития города</vt:lpstr>
      <vt:lpstr>Презентация PowerPoint</vt:lpstr>
      <vt:lpstr>Планировка и застройка города</vt:lpstr>
      <vt:lpstr>Имеются несколько планов, по которым строился город </vt:lpstr>
      <vt:lpstr>Презентация PowerPoint</vt:lpstr>
      <vt:lpstr>Промышленное производство города</vt:lpstr>
      <vt:lpstr>Крупнейшие промышленные предприятия Белгородской области </vt:lpstr>
      <vt:lpstr>Также крупные предприятия Белгородской области: </vt:lpstr>
      <vt:lpstr>Непроизводственная сфера города</vt:lpstr>
      <vt:lpstr>Презентация PowerPoint</vt:lpstr>
      <vt:lpstr>Перспективы развития города.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Белгород</dc:title>
  <dc:creator>Dinara</dc:creator>
  <cp:lastModifiedBy>Dinara</cp:lastModifiedBy>
  <cp:revision>7</cp:revision>
  <dcterms:created xsi:type="dcterms:W3CDTF">2014-04-02T11:12:27Z</dcterms:created>
  <dcterms:modified xsi:type="dcterms:W3CDTF">2014-04-02T12:23:30Z</dcterms:modified>
</cp:coreProperties>
</file>