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9" r:id="rId5"/>
    <p:sldId id="258" r:id="rId6"/>
    <p:sldId id="259" r:id="rId7"/>
    <p:sldId id="266" r:id="rId8"/>
    <p:sldId id="267" r:id="rId9"/>
    <p:sldId id="260" r:id="rId10"/>
    <p:sldId id="264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46E76C4-F08D-43CF-AF8A-BB6198332289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D1D2840-BB77-45A6-BBF0-03479F7826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24128" y="5301208"/>
            <a:ext cx="3115072" cy="792088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/>
              <a:t>Выполнила</a:t>
            </a:r>
            <a:br>
              <a:rPr lang="ru-RU" sz="1600" dirty="0" smtClean="0"/>
            </a:br>
            <a:r>
              <a:rPr lang="ru-RU" sz="1600" dirty="0" smtClean="0"/>
              <a:t>Кудрявцева Оксана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8892480" cy="230425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Анализ </a:t>
            </a:r>
            <a:r>
              <a:rPr lang="ru-RU" sz="3200" dirty="0" smtClean="0"/>
              <a:t>стратегии социально-экономического развития</a:t>
            </a:r>
            <a:endParaRPr lang="ru-RU" sz="3200" dirty="0" smtClean="0"/>
          </a:p>
          <a:p>
            <a:pPr algn="ctr"/>
            <a:r>
              <a:rPr lang="ru-RU" sz="3200" dirty="0" smtClean="0"/>
              <a:t>Калининградской области</a:t>
            </a: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Приоритеты социально-экономического развития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740080" cy="525658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Основным принципом группировки мероприятий Программы служит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их целевая направленность. 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 период реализации Программы подлежат выполнению более 80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инвестиционных проектов МПО, финансируемых за счет средств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внебюджетных источников МПО, и 45 мероприятия, финансируемых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за счет средств главного бюджета МПО. В Программу включены также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инвестиционные проекты, которые подпадают под действие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Федерального закона "Об Особой экономической зоне в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Калининградской области и о внесении изменений в некоторые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законодательные акты Российской Федерации" (в части соответствия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критерию минимального объема капитальных вложений). Результаты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их реализации (создание новых рабочих мест, дополни-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тельные налоговые платежи и пр.) учтены при расчете эффективности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Программы.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 области машиностроения: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-модернизация и реконструкция производства гражданских судов;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-расширение производства электронного оборудования, промышленных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компьютеров, электронных и бытовых приборов;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-в строительстве и стройиндустрии - строительство жилья на не коммерческой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основе;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 топливно-энергетическом комплексе: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-развитие контейнерного жидкого газа в Калининградской области с целью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дополнительных поставок газа в регион;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-строительство ЭЦ-5 МПО (первый энергоблок - 2015 - 2017 годы).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Запланированы мероприятия по строительству второго энергоблока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Калининградской ЭЦ-5 МПО, что повысит надежность энергообеспечения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региона и экономию энергоресурсов (2 </a:t>
            </a:r>
            <a:r>
              <a:rPr lang="ru-RU" dirty="0" err="1" smtClean="0">
                <a:solidFill>
                  <a:schemeClr val="tx1"/>
                </a:solidFill>
              </a:rPr>
              <a:t>х</a:t>
            </a:r>
            <a:r>
              <a:rPr lang="ru-RU" dirty="0" smtClean="0">
                <a:solidFill>
                  <a:schemeClr val="tx1"/>
                </a:solidFill>
              </a:rPr>
              <a:t> 1,3 ГВт);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-реконструкция других энергетических мощностей с </a:t>
            </a:r>
            <a:r>
              <a:rPr lang="ru-RU" smtClean="0">
                <a:solidFill>
                  <a:schemeClr val="tx1"/>
                </a:solidFill>
              </a:rPr>
              <a:t>целью </a:t>
            </a:r>
            <a:r>
              <a:rPr lang="ru-RU" smtClean="0">
                <a:solidFill>
                  <a:schemeClr val="tx1"/>
                </a:solidFill>
              </a:rPr>
              <a:t>увеличения</a:t>
            </a:r>
          </a:p>
          <a:p>
            <a:pPr>
              <a:buNone/>
            </a:pPr>
            <a:r>
              <a:rPr lang="ru-RU" smtClean="0">
                <a:solidFill>
                  <a:schemeClr val="tx1"/>
                </a:solidFill>
              </a:rPr>
              <a:t>мощности</a:t>
            </a:r>
            <a:r>
              <a:rPr lang="ru-RU" dirty="0" smtClean="0">
                <a:solidFill>
                  <a:schemeClr val="tx1"/>
                </a:solidFill>
              </a:rPr>
              <a:t>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-сооружение подземного хранилища газа для нужд МПО;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-строительство припортовой нефтебазы;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5973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 рыбопромышленном комплексе: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организация ремонта и модернизации судов;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обновление тунцеловного флота;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создание лизинговой компании и обеспечение лизинга рыбодобывающих судов;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 аграрно-промышленном комплексе: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создание и развитие производств в растениеводстве и животноводстве;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строительство </a:t>
            </a:r>
            <a:r>
              <a:rPr lang="ru-RU" dirty="0" err="1" smtClean="0">
                <a:solidFill>
                  <a:schemeClr val="tx1"/>
                </a:solidFill>
              </a:rPr>
              <a:t>свинокомплекса</a:t>
            </a:r>
            <a:r>
              <a:rPr lang="ru-RU" dirty="0" smtClean="0">
                <a:solidFill>
                  <a:schemeClr val="tx1"/>
                </a:solidFill>
              </a:rPr>
              <a:t> на 10 тыс. голов;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строительство овцеводства на 50 тыс. голов и КРС на 10 тыс. голов;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техническое перевооружение сельского хозяйства в системе МПО;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 туристско-рекреационном комплексе: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строительство третьей очереди Международного выставочного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комплекса;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строительство торгово-промышленной зоны в пос. Большое </a:t>
            </a:r>
            <a:r>
              <a:rPr lang="ru-RU" dirty="0" err="1" smtClean="0">
                <a:solidFill>
                  <a:schemeClr val="tx1"/>
                </a:solidFill>
              </a:rPr>
              <a:t>Исаково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Калининградской области;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создание этнографического и ремесленно-торгового центра «Рыбная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деревня» и «Янтарный берег».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 механизмов стратегии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96752"/>
            <a:ext cx="8884096" cy="54006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Средства главного бюджета МПО, предусмотренные Программой, включаются в проекты адресной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инвестиционной программы МПО на очередной финансовый год и среднесрочную перспективу.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Средства главного бюджета МПО будут выделяться консолидированному бюджету МПО в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Калининградской области в порядке межбюджетных отношений в системе МПО при условии </a:t>
            </a:r>
          </a:p>
          <a:p>
            <a:pPr>
              <a:buNone/>
            </a:pPr>
            <a:r>
              <a:rPr lang="ru-RU" dirty="0" err="1" smtClean="0">
                <a:solidFill>
                  <a:schemeClr val="tx1"/>
                </a:solidFill>
              </a:rPr>
              <a:t>софинансирования</a:t>
            </a:r>
            <a:r>
              <a:rPr lang="ru-RU" dirty="0" smtClean="0">
                <a:solidFill>
                  <a:schemeClr val="tx1"/>
                </a:solidFill>
              </a:rPr>
              <a:t> строек и объектов для нужд МПО. 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Финансирование строительства (реконструкции) объектов, находящихся в собственности МПО на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территории Калининградской области или в муниципальной собственности МПО, осуществляется за счет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средств главного бюджета МПО при условии </a:t>
            </a:r>
            <a:r>
              <a:rPr lang="ru-RU" dirty="0" err="1" smtClean="0">
                <a:solidFill>
                  <a:schemeClr val="tx1"/>
                </a:solidFill>
              </a:rPr>
              <a:t>софинансирования</a:t>
            </a:r>
            <a:r>
              <a:rPr lang="ru-RU" dirty="0" smtClean="0">
                <a:solidFill>
                  <a:schemeClr val="tx1"/>
                </a:solidFill>
              </a:rPr>
              <a:t> в порядке межбюджетных отношений за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счет средств консолидированного бюджета МПО в Калининградской области и бюджетов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муниципальных образований в системе МПО. При этом ответственность за финансовое обеспечение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строительства (реконструкции) объектов, включенных в Программу и находящихся в собственности МПО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на территории Калининградской области или в муниципальной собственности МПО, несет руководство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Представительства МПО в Калининградской области. 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Механизм и условия финансирования мероприятий Программы устанавливаются в соглашениях между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заказчиками, органами исполнительной власти МПО в Калининградской области, органами местного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самоуправления и частными инвесторами в системе МПО. 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При формировании и использовании утвержденных лимитов бюджетных обязательств МПО в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Российской Федерации заказчики учитывают фактические объемы финансирования мероприятий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Программы за счет средств консолидированного бюджета МПО в Калининградской области и средств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внебюджетных источников в системе МПО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Краткая информация о субъекте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18457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err="1" smtClean="0">
                <a:solidFill>
                  <a:schemeClr val="tx1"/>
                </a:solidFill>
              </a:rPr>
              <a:t>Калинингра́дская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о́бласть</a:t>
            </a:r>
            <a:r>
              <a:rPr lang="ru-RU" dirty="0" smtClean="0">
                <a:solidFill>
                  <a:schemeClr val="tx1"/>
                </a:solidFill>
              </a:rPr>
              <a:t> (7 апреля — 4 июля 1946 </a:t>
            </a:r>
            <a:r>
              <a:rPr lang="ru-RU" dirty="0" smtClean="0">
                <a:solidFill>
                  <a:schemeClr val="tx1"/>
                </a:solidFill>
              </a:rPr>
              <a:t>—</a:t>
            </a:r>
          </a:p>
          <a:p>
            <a:pPr>
              <a:buNone/>
            </a:pPr>
            <a:r>
              <a:rPr lang="ru-RU" i="1" dirty="0" smtClean="0">
                <a:solidFill>
                  <a:schemeClr val="tx1"/>
                </a:solidFill>
              </a:rPr>
              <a:t>Кёнигсбергская область</a:t>
            </a:r>
            <a:r>
              <a:rPr lang="ru-RU" dirty="0" smtClean="0">
                <a:solidFill>
                  <a:schemeClr val="tx1"/>
                </a:solidFill>
              </a:rPr>
              <a:t>) — самая западная и самая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маленькая </a:t>
            </a:r>
            <a:r>
              <a:rPr lang="ru-RU" dirty="0" smtClean="0">
                <a:solidFill>
                  <a:schemeClr val="tx1"/>
                </a:solidFill>
              </a:rPr>
              <a:t>по площади область (но не </a:t>
            </a:r>
            <a:r>
              <a:rPr lang="ru-RU" dirty="0" smtClean="0">
                <a:solidFill>
                  <a:schemeClr val="tx1"/>
                </a:solidFill>
              </a:rPr>
              <a:t>самый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маленький</a:t>
            </a:r>
            <a:r>
              <a:rPr lang="ru-RU" dirty="0" smtClean="0">
                <a:solidFill>
                  <a:schemeClr val="tx1"/>
                </a:solidFill>
              </a:rPr>
              <a:t> субъект федерации) Российской Федерации,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входит </a:t>
            </a: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 smtClean="0">
                <a:solidFill>
                  <a:schemeClr val="tx1"/>
                </a:solidFill>
              </a:rPr>
              <a:t>состав</a:t>
            </a:r>
            <a:r>
              <a:rPr lang="ru-RU" dirty="0" smtClean="0">
                <a:solidFill>
                  <a:schemeClr val="tx1"/>
                </a:solidFill>
              </a:rPr>
              <a:t> Северо-Западного федерального округа.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>
                <a:solidFill>
                  <a:schemeClr val="tx1"/>
                </a:solidFill>
              </a:rPr>
              <a:t>Площадь</a:t>
            </a:r>
            <a:r>
              <a:rPr lang="ru-RU" dirty="0" smtClean="0">
                <a:solidFill>
                  <a:schemeClr val="tx1"/>
                </a:solidFill>
              </a:rPr>
              <a:t> — 15 125 км²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13,3 тыс. км² за вычетом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площади</a:t>
            </a:r>
            <a:r>
              <a:rPr lang="ru-RU" dirty="0" smtClean="0">
                <a:solidFill>
                  <a:schemeClr val="tx1"/>
                </a:solidFill>
              </a:rPr>
              <a:t> Калининградского 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и </a:t>
            </a:r>
            <a:r>
              <a:rPr lang="ru-RU" dirty="0" err="1" smtClean="0">
                <a:solidFill>
                  <a:schemeClr val="tx1"/>
                </a:solidFill>
              </a:rPr>
              <a:t>Куршского</a:t>
            </a:r>
            <a:r>
              <a:rPr lang="ru-RU" dirty="0" smtClean="0">
                <a:solidFill>
                  <a:schemeClr val="tx1"/>
                </a:solidFill>
              </a:rPr>
              <a:t> заливов).</a:t>
            </a:r>
          </a:p>
          <a:p>
            <a:pPr>
              <a:buNone/>
            </a:pPr>
            <a:endParaRPr lang="ru-RU" i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topmap.narod.ru/39/kalin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67206" y="3645024"/>
            <a:ext cx="4467691" cy="27683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31683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     Расположена </a:t>
            </a:r>
            <a:r>
              <a:rPr lang="ru-RU" dirty="0" smtClean="0">
                <a:solidFill>
                  <a:schemeClr val="tx1"/>
                </a:solidFill>
              </a:rPr>
              <a:t>в Центральной Европе.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     Является</a:t>
            </a:r>
            <a:r>
              <a:rPr lang="ru-RU" dirty="0" smtClean="0">
                <a:solidFill>
                  <a:schemeClr val="tx1"/>
                </a:solidFill>
              </a:rPr>
              <a:t> </a:t>
            </a:r>
            <a:r>
              <a:rPr lang="ru-RU" dirty="0" err="1" smtClean="0">
                <a:solidFill>
                  <a:schemeClr val="tx1"/>
                </a:solidFill>
              </a:rPr>
              <a:t>полуэксклавом</a:t>
            </a:r>
            <a:r>
              <a:rPr lang="ru-RU" dirty="0" smtClean="0">
                <a:solidFill>
                  <a:schemeClr val="tx1"/>
                </a:solidFill>
              </a:rPr>
              <a:t> Российской </a:t>
            </a:r>
            <a:r>
              <a:rPr lang="ru-RU" dirty="0" smtClean="0">
                <a:solidFill>
                  <a:schemeClr val="tx1"/>
                </a:solidFill>
              </a:rPr>
              <a:t>Федерации, </a:t>
            </a:r>
            <a:r>
              <a:rPr lang="ru-RU" dirty="0" smtClean="0">
                <a:solidFill>
                  <a:schemeClr val="tx1"/>
                </a:solidFill>
              </a:rPr>
              <a:t>так как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после</a:t>
            </a:r>
            <a:r>
              <a:rPr lang="ru-RU" dirty="0" smtClean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</a:rPr>
              <a:t>распада СССР</a:t>
            </a:r>
            <a:r>
              <a:rPr lang="ru-RU" dirty="0" smtClean="0">
                <a:solidFill>
                  <a:schemeClr val="tx1"/>
                </a:solidFill>
              </a:rPr>
              <a:t> не имеет с основной территорией страны общей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сухопутной </a:t>
            </a:r>
            <a:r>
              <a:rPr lang="ru-RU" dirty="0" smtClean="0">
                <a:solidFill>
                  <a:schemeClr val="tx1"/>
                </a:solidFill>
              </a:rPr>
              <a:t>границы.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chemeClr val="tx1"/>
                </a:solidFill>
              </a:rPr>
              <a:t>        Граничит </a:t>
            </a:r>
            <a:r>
              <a:rPr lang="ru-RU" i="1" dirty="0" smtClean="0">
                <a:solidFill>
                  <a:schemeClr val="tx1"/>
                </a:solidFill>
              </a:rPr>
              <a:t>с</a:t>
            </a:r>
            <a:r>
              <a:rPr lang="ru-RU" dirty="0" smtClean="0">
                <a:solidFill>
                  <a:schemeClr val="tx1"/>
                </a:solidFill>
              </a:rPr>
              <a:t> Европейским союзом — с Польшей на юге, с Литвой на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севере </a:t>
            </a:r>
            <a:r>
              <a:rPr lang="ru-RU" dirty="0" smtClean="0">
                <a:solidFill>
                  <a:schemeClr val="tx1"/>
                </a:solidFill>
              </a:rPr>
              <a:t>и востоке (см. граница Калининградской области). На западе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Калининградская </a:t>
            </a:r>
            <a:r>
              <a:rPr lang="ru-RU" dirty="0" smtClean="0">
                <a:solidFill>
                  <a:schemeClr val="tx1"/>
                </a:solidFill>
              </a:rPr>
              <a:t>область омывается водами Балтийского моря.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5602" name="Picture 2" descr="http://www.minprom.gov39.ru/upload/medialibrary/cc9/geograficheskoe-pologeni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1682" y="3429000"/>
            <a:ext cx="4503862" cy="32431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24744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ru-RU" i="1" dirty="0" smtClean="0">
                <a:solidFill>
                  <a:schemeClr val="tx1"/>
                </a:solidFill>
              </a:rPr>
              <a:t>Население</a:t>
            </a:r>
            <a:r>
              <a:rPr lang="ru-RU" dirty="0" smtClean="0">
                <a:solidFill>
                  <a:schemeClr val="tx1"/>
                </a:solidFill>
              </a:rPr>
              <a:t> — 963 128 чел. (2014).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Плотность населения — 63,68 чел/км².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Удельный вес городского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населения — 76,82 % (2013).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6626" name="Picture 2" descr="http://www.baltnet.ru/~statistic39/vpn_clip_image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429000"/>
            <a:ext cx="5715000" cy="32766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8382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Современная социально-экономическая ситуация в стране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Социально-экономическое развитие региона в январе-октябре 2013 года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характеризовалось снижением индекса промышленного производства и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торговли.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Сохраняется стабильная ситуация в социальной сфере региона: отмечен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Рост доходов населения, постепенно снижается численность безработных.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Индекс промышленного производства в январе-октябре 2013 года составил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95,6%.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Наибольший удельный вес в общем объеме выпуска продукции всей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промышленности имеют производство транспортных средств и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оборудования – 57,6%, производство пищевых продуктов, включая напитки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и табак – 22,4%, производство электрооборудования, электронного и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оптического оборудования – 8,0%.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6632"/>
            <a:ext cx="8830816" cy="64807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Инвестиции в основной капитал в январе-сентябре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2013 года составили 32,06 млрд. </a:t>
            </a:r>
            <a:r>
              <a:rPr lang="ru-RU" dirty="0" err="1" smtClean="0">
                <a:solidFill>
                  <a:schemeClr val="tx1"/>
                </a:solidFill>
              </a:rPr>
              <a:t>руб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Наибольший объем инвестиций крупных и средних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предприятий направлен в производство и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распределение электроэнергии газа и воды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(30,3%), транспорт и связь (24,1%), в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обрабатывающие производства (10,5%).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По состоянию на 1 января 2013 года накопленный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иностранный капитал в экономике Калининградской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области составил 903,8 млн. долларов США.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Основные социально-экономические показатели на 2013 г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6" y="1412776"/>
          <a:ext cx="7704855" cy="3672408"/>
        </p:xfrm>
        <a:graphic>
          <a:graphicData uri="http://schemas.openxmlformats.org/drawingml/2006/table">
            <a:tbl>
              <a:tblPr/>
              <a:tblGrid>
                <a:gridCol w="952156"/>
                <a:gridCol w="927595"/>
                <a:gridCol w="1000460"/>
                <a:gridCol w="972624"/>
                <a:gridCol w="958706"/>
                <a:gridCol w="964438"/>
                <a:gridCol w="964438"/>
                <a:gridCol w="964438"/>
              </a:tblGrid>
              <a:tr h="2437921"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spc="-2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2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Площадь</a:t>
                      </a:r>
                      <a: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spc="-2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2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территории</a:t>
                      </a:r>
                      <a:r>
                        <a:rPr lang="ru-RU" sz="1200" spc="-20" baseline="30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ru-RU" sz="1200" spc="-20" baseline="30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200" spc="-20" baseline="30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spc="-20" baseline="30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spc="-20" baseline="30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2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тыс</a:t>
                      </a:r>
                      <a: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км</a:t>
                      </a:r>
                      <a:r>
                        <a:rPr lang="ru-RU" sz="1200" spc="-20" baseline="30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spc="-2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2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Численность </a:t>
                      </a:r>
                      <a: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spc="-2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2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населения </a:t>
                      </a:r>
                      <a:b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spc="-2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2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</a:t>
                      </a:r>
                      <a: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января </a:t>
                      </a:r>
                      <a:b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spc="-2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2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2013 </a:t>
                      </a:r>
                      <a: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г.,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тыс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человек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Средне-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годовая </a:t>
                      </a: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численность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занятых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экономике, 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тыс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человек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Средне-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душевые </a:t>
                      </a: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денежные </a:t>
                      </a: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доходы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месяц), </a:t>
                      </a: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руб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Потреби-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тельские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расходы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среднем 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душу </a:t>
                      </a: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населения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месяц), </a:t>
                      </a: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руб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Средне-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месячная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номиналь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ная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начис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ленная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заработная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1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плата </a:t>
                      </a:r>
                      <a:r>
                        <a:rPr lang="ru-RU" sz="12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работ-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1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ников</a:t>
                      </a:r>
                      <a:r>
                        <a:rPr lang="ru-RU" sz="1200" spc="-1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spc="-1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</a:t>
                      </a:r>
                      <a:r>
                        <a:rPr lang="ru-RU" sz="12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br>
                        <a:rPr lang="ru-RU" sz="12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spc="-1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1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</a:t>
                      </a:r>
                      <a:r>
                        <a:rPr lang="ru-RU" sz="12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заций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руб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Валовой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1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региональ</a:t>
                      </a:r>
                      <a:r>
                        <a:rPr lang="ru-RU" sz="1200" spc="-1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ru-RU" sz="12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spc="-1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1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ный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продукт 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,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млн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руб.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Основные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фонды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экономике 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полной 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учетной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стоимости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конец </a:t>
                      </a: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года),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en-US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млн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руб.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34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15,1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</a:rPr>
                        <a:t>954,8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476,7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</a:rPr>
                        <a:t>19371,3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</a:rPr>
                        <a:t>13669,3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</a:rPr>
                        <a:t>21526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</a:rPr>
                        <a:t>230254,5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</a:rPr>
                        <a:t>506873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755576" y="3789040"/>
            <a:ext cx="77048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19" y="1052736"/>
          <a:ext cx="8568955" cy="5184576"/>
        </p:xfrm>
        <a:graphic>
          <a:graphicData uri="http://schemas.openxmlformats.org/drawingml/2006/table">
            <a:tbl>
              <a:tblPr/>
              <a:tblGrid>
                <a:gridCol w="1008136"/>
                <a:gridCol w="838702"/>
                <a:gridCol w="836086"/>
                <a:gridCol w="836957"/>
                <a:gridCol w="836957"/>
                <a:gridCol w="791623"/>
                <a:gridCol w="877061"/>
                <a:gridCol w="857310"/>
                <a:gridCol w="791968"/>
                <a:gridCol w="894155"/>
              </a:tblGrid>
              <a:tr h="1177835">
                <a:tc gridSpan="3"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Объем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отгруженных товаров </a:t>
                      </a: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собственного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производства, </a:t>
                      </a: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выполненных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работ и услуг </a:t>
                      </a: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собственными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силами по видам </a:t>
                      </a: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экономической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деятельности, млн. </a:t>
                      </a: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руб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Продукция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сельского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хозяйства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- </a:t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всего,</a:t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млн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. руб.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том числе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Ввод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действие </a:t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общей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площади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жилых </a:t>
                      </a: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домов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тыс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. м</a:t>
                      </a:r>
                      <a:r>
                        <a:rPr lang="ru-RU" sz="1200" baseline="30000" dirty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Оборот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розничной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торговли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млн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. руб.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err="1" smtClean="0">
                          <a:latin typeface="Arial"/>
                          <a:ea typeface="Times New Roman"/>
                          <a:cs typeface="Times New Roman"/>
                        </a:rPr>
                        <a:t>Сальди</a:t>
                      </a: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err="1" smtClean="0">
                          <a:latin typeface="Arial"/>
                          <a:ea typeface="Times New Roman"/>
                          <a:cs typeface="Times New Roman"/>
                        </a:rPr>
                        <a:t>рованный</a:t>
                      </a: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err="1" smtClean="0">
                          <a:latin typeface="Arial"/>
                          <a:ea typeface="Times New Roman"/>
                          <a:cs typeface="Times New Roman"/>
                        </a:rPr>
                        <a:t>финансо</a:t>
                      </a: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вый </a:t>
                      </a: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результат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прибыль </a:t>
                      </a: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минус </a:t>
                      </a: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убыток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) </a:t>
                      </a: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err="1" smtClean="0">
                          <a:latin typeface="Arial"/>
                          <a:ea typeface="Times New Roman"/>
                          <a:cs typeface="Times New Roman"/>
                        </a:rPr>
                        <a:t>деятельн</a:t>
                      </a: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spc="-20" dirty="0" err="1" smtClean="0">
                          <a:latin typeface="Arial"/>
                          <a:ea typeface="Times New Roman"/>
                          <a:cs typeface="Times New Roman"/>
                        </a:rPr>
                        <a:t>организ</a:t>
                      </a:r>
                      <a:r>
                        <a:rPr lang="ru-RU" sz="1200" spc="-20" dirty="0" smtClean="0"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1200" spc="-2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spc="-2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spc="-2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млн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. руб.</a:t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Инвестиции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основной </a:t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капитал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млн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. руб.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6752"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добыча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полезных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ископаемых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err="1" smtClean="0">
                          <a:latin typeface="Arial"/>
                          <a:ea typeface="Times New Roman"/>
                          <a:cs typeface="Times New Roman"/>
                        </a:rPr>
                        <a:t>обрабаты</a:t>
                      </a: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err="1" smtClean="0">
                          <a:latin typeface="Arial"/>
                          <a:ea typeface="Times New Roman"/>
                          <a:cs typeface="Times New Roman"/>
                        </a:rPr>
                        <a:t>вающие</a:t>
                      </a: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Произв.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произв.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200" dirty="0" err="1" smtClean="0">
                          <a:latin typeface="Arial"/>
                          <a:ea typeface="Times New Roman"/>
                          <a:cs typeface="Times New Roman"/>
                        </a:rPr>
                        <a:t>распред</a:t>
                      </a: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. </a:t>
                      </a: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Arial"/>
                          <a:ea typeface="Times New Roman"/>
                          <a:cs typeface="Times New Roman"/>
                        </a:rPr>
                        <a:t>электро</a:t>
                      </a: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энергии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газа </a:t>
                      </a: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>и </a:t>
                      </a: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"/>
                          <a:ea typeface="Times New Roman"/>
                          <a:cs typeface="Times New Roman"/>
                        </a:rPr>
                        <a:t>воды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err="1" smtClean="0">
                          <a:latin typeface="Arial"/>
                          <a:ea typeface="Times New Roman"/>
                          <a:cs typeface="Times New Roman"/>
                        </a:rPr>
                        <a:t>раст-ва</a:t>
                      </a: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err="1" smtClean="0">
                          <a:latin typeface="Arial"/>
                          <a:ea typeface="Times New Roman"/>
                          <a:cs typeface="Times New Roman"/>
                        </a:rPr>
                        <a:t>жив-ва</a:t>
                      </a:r>
                      <a:endParaRPr lang="ru-RU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39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17128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325691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20322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19945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11069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8876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581,9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109321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24508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71735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Стратегические цели социально-экономического развития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4162"/>
            <a:ext cx="8856984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Основной целью Программы является создание условий для устойчивого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социально-экономического развития МПО в Калининградской области,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сопоставимого с уровнем развития сопредельных государств, а также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благоприятного инвестиционного климата в регионе для сближения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Российской Федерации и государств - членов Европейского союза.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Реализация Программы позволит достичь к 2015 году по сравнению с 2001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годом (в сопоставимых ценах) следующие показатели: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-валовой региональный продукт увеличится в 2,5 раза;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-прирост объема производства промышленной продукции составит не менее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50 процентов;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-прирост инвестиций в основной капитал составит не менее 80 процентов;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-прирост среднедушевой бюджетной обеспеченности составит не менее 120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процентов.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Другая 1">
      <a:dk1>
        <a:sysClr val="windowText" lastClr="000000"/>
      </a:dk1>
      <a:lt1>
        <a:sysClr val="window" lastClr="FFFFFF"/>
      </a:lt1>
      <a:dk2>
        <a:srgbClr val="54A838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143</TotalTime>
  <Words>826</Words>
  <Application>Microsoft Office PowerPoint</Application>
  <PresentationFormat>Экран (4:3)</PresentationFormat>
  <Paragraphs>282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Выполнила Кудрявцева Оксана</vt:lpstr>
      <vt:lpstr>Краткая информация о субъекте</vt:lpstr>
      <vt:lpstr>Слайд 3</vt:lpstr>
      <vt:lpstr>Слайд 4</vt:lpstr>
      <vt:lpstr>Современная социально-экономическая ситуация в стране</vt:lpstr>
      <vt:lpstr>Слайд 6</vt:lpstr>
      <vt:lpstr>Основные социально-экономические показатели на 2013 г </vt:lpstr>
      <vt:lpstr>Слайд 8</vt:lpstr>
      <vt:lpstr>Стратегические цели социально-экономического развития </vt:lpstr>
      <vt:lpstr>Приоритеты социально-экономического развития</vt:lpstr>
      <vt:lpstr>Слайд 11</vt:lpstr>
      <vt:lpstr>Слайд 12</vt:lpstr>
      <vt:lpstr>Описание механизмов стратегии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Выполнила Кудрявцева Оксана</dc:title>
  <dc:creator>Admin</dc:creator>
  <cp:lastModifiedBy>Admin</cp:lastModifiedBy>
  <cp:revision>14</cp:revision>
  <dcterms:created xsi:type="dcterms:W3CDTF">2014-03-30T09:56:50Z</dcterms:created>
  <dcterms:modified xsi:type="dcterms:W3CDTF">2014-03-31T19:06:20Z</dcterms:modified>
</cp:coreProperties>
</file>