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notesMasterIdLst>
    <p:notesMasterId r:id="rId18"/>
  </p:notesMasterIdLst>
  <p:handoutMasterIdLst>
    <p:handoutMasterId r:id="rId19"/>
  </p:handoutMasterIdLst>
  <p:sldIdLst>
    <p:sldId id="256" r:id="rId2"/>
    <p:sldId id="257" r:id="rId3"/>
    <p:sldId id="258" r:id="rId4"/>
    <p:sldId id="259" r:id="rId5"/>
    <p:sldId id="260" r:id="rId6"/>
    <p:sldId id="273" r:id="rId7"/>
    <p:sldId id="271" r:id="rId8"/>
    <p:sldId id="272" r:id="rId9"/>
    <p:sldId id="267" r:id="rId10"/>
    <p:sldId id="261" r:id="rId11"/>
    <p:sldId id="279" r:id="rId12"/>
    <p:sldId id="263" r:id="rId13"/>
    <p:sldId id="268" r:id="rId14"/>
    <p:sldId id="262" r:id="rId15"/>
    <p:sldId id="264" r:id="rId16"/>
    <p:sldId id="265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16" y="-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6" d="100"/>
          <a:sy n="56" d="100"/>
        </p:scale>
        <p:origin x="-2544" y="-84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CF19AAE-CC1C-4FBC-B806-EEB786C79B53}" type="datetimeFigureOut">
              <a:rPr lang="ru-RU" smtClean="0"/>
              <a:pPr/>
              <a:t>31.03.2014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07EDE0-69BE-4F38-ABC6-049A3AF81AC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C17AE4-A286-4176-A6EB-15314265D803}" type="datetimeFigureOut">
              <a:rPr lang="ru-RU" smtClean="0"/>
              <a:pPr/>
              <a:t>31.03.2014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49D01E-22A6-4160-8ABC-E23A58735AB6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49D01E-22A6-4160-8ABC-E23A58735AB6}" type="slidenum">
              <a:rPr lang="ru-RU" smtClean="0"/>
              <a:pPr/>
              <a:t>4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Равнобедренный треугольник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F6558837-EA51-442F-880F-54DD41099311}" type="datetimeFigureOut">
              <a:rPr lang="ru-RU" smtClean="0"/>
              <a:pPr/>
              <a:t>31.03.2014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A6EE2EED-946F-4387-AA87-80D2084726A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F6558837-EA51-442F-880F-54DD41099311}" type="datetimeFigureOut">
              <a:rPr lang="ru-RU" smtClean="0"/>
              <a:pPr/>
              <a:t>31.03.2014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E2EED-946F-4387-AA87-80D2084726A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ый треугольник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Равнобедренный треугольник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F6558837-EA51-442F-880F-54DD41099311}" type="datetimeFigureOut">
              <a:rPr lang="ru-RU" smtClean="0"/>
              <a:pPr/>
              <a:t>31.03.2014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A6EE2EED-946F-4387-AA87-80D2084726AA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F6558837-EA51-442F-880F-54DD41099311}" type="datetimeFigureOut">
              <a:rPr lang="ru-RU" smtClean="0"/>
              <a:pPr/>
              <a:t>31.03.2014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A6EE2EED-946F-4387-AA87-80D2084726A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F6558837-EA51-442F-880F-54DD41099311}" type="datetimeFigureOut">
              <a:rPr lang="ru-RU" smtClean="0"/>
              <a:pPr/>
              <a:t>31.03.2014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A6EE2EED-946F-4387-AA87-80D2084726A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58837-EA51-442F-880F-54DD41099311}" type="datetimeFigureOut">
              <a:rPr lang="ru-RU" smtClean="0"/>
              <a:pPr/>
              <a:t>31.03.2014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E2EED-946F-4387-AA87-80D2084726A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F6558837-EA51-442F-880F-54DD41099311}" type="datetimeFigureOut">
              <a:rPr lang="ru-RU" smtClean="0"/>
              <a:pPr/>
              <a:t>31.03.2014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A6EE2EED-946F-4387-AA87-80D2084726A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F6558837-EA51-442F-880F-54DD41099311}" type="datetimeFigureOut">
              <a:rPr lang="ru-RU" smtClean="0"/>
              <a:pPr/>
              <a:t>31.03.2014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A6EE2EED-946F-4387-AA87-80D2084726A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F6558837-EA51-442F-880F-54DD41099311}" type="datetimeFigureOut">
              <a:rPr lang="ru-RU" smtClean="0"/>
              <a:pPr/>
              <a:t>31.03.2014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A6EE2EED-946F-4387-AA87-80D2084726A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58837-EA51-442F-880F-54DD41099311}" type="datetimeFigureOut">
              <a:rPr lang="ru-RU" smtClean="0"/>
              <a:pPr/>
              <a:t>31.03.2014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E2EED-946F-4387-AA87-80D2084726A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58837-EA51-442F-880F-54DD41099311}" type="datetimeFigureOut">
              <a:rPr lang="ru-RU" smtClean="0"/>
              <a:pPr/>
              <a:t>31.03.2014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E2EED-946F-4387-AA87-80D2084726A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ый треугольник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F6558837-EA51-442F-880F-54DD41099311}" type="datetimeFigureOut">
              <a:rPr lang="ru-RU" smtClean="0"/>
              <a:pPr/>
              <a:t>31.03.2014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A6EE2EED-946F-4387-AA87-80D2084726AA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eg"/><Relationship Id="rId4" Type="http://schemas.openxmlformats.org/officeDocument/2006/relationships/image" Target="../media/image17.gif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image" Target="../media/image21.jpeg"/><Relationship Id="rId7" Type="http://schemas.openxmlformats.org/officeDocument/2006/relationships/image" Target="../media/image25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7544" y="188640"/>
            <a:ext cx="8256094" cy="1499592"/>
          </a:xfrm>
        </p:spPr>
        <p:txBody>
          <a:bodyPr>
            <a:normAutofit fontScale="90000"/>
          </a:bodyPr>
          <a:lstStyle/>
          <a:p>
            <a:r>
              <a:rPr lang="ru-RU" cap="none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Экономико-географическая характеристика Рязани</a:t>
            </a:r>
            <a:endParaRPr lang="ru-RU" cap="none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27584" y="5993904"/>
            <a:ext cx="7560840" cy="864096"/>
          </a:xfrm>
        </p:spPr>
        <p:txBody>
          <a:bodyPr>
            <a:noAutofit/>
          </a:bodyPr>
          <a:lstStyle/>
          <a:p>
            <a:pPr>
              <a:lnSpc>
                <a:spcPts val="1700"/>
              </a:lnSpc>
            </a:pPr>
            <a:endParaRPr lang="ru-RU" sz="2000" dirty="0">
              <a:solidFill>
                <a:srgbClr val="7030A0"/>
              </a:solidFill>
            </a:endParaRPr>
          </a:p>
        </p:txBody>
      </p:sp>
      <p:pic>
        <p:nvPicPr>
          <p:cNvPr id="4" name="Picture 2" descr="Картинка 46 из 2992"/>
          <p:cNvPicPr>
            <a:picLocks noChangeAspect="1" noChangeArrowheads="1"/>
          </p:cNvPicPr>
          <p:nvPr/>
        </p:nvPicPr>
        <p:blipFill>
          <a:blip r:embed="rId2" cstate="print"/>
          <a:srcRect l="3319" t="6782" r="15376" b="6418"/>
          <a:stretch>
            <a:fillRect/>
          </a:stretch>
        </p:blipFill>
        <p:spPr bwMode="auto">
          <a:xfrm>
            <a:off x="2987824" y="1772816"/>
            <a:ext cx="3240360" cy="41044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444208" y="2780928"/>
            <a:ext cx="2491251" cy="23568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434" name="Picture 2" descr="http://upload.wikimedia.org/wikipedia/commons/1/1b/Flag_of_Ryazan_%28Ryazan_oblast%29.png?uselang=ru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3068960"/>
            <a:ext cx="2592288" cy="17109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002060"/>
                </a:solidFill>
              </a:rPr>
              <a:t>Содержание: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Оценка ЭГП </a:t>
            </a:r>
          </a:p>
          <a:p>
            <a:r>
              <a:rPr lang="ru-RU" dirty="0" smtClean="0"/>
              <a:t>История развития города</a:t>
            </a:r>
          </a:p>
          <a:p>
            <a:r>
              <a:rPr lang="ru-RU" dirty="0" smtClean="0"/>
              <a:t>Планировка и застройка города</a:t>
            </a:r>
          </a:p>
          <a:p>
            <a:r>
              <a:rPr lang="ru-RU" dirty="0" smtClean="0"/>
              <a:t>Промышленное производство </a:t>
            </a:r>
          </a:p>
          <a:p>
            <a:r>
              <a:rPr lang="ru-RU" dirty="0" smtClean="0"/>
              <a:t>Производственная сфера </a:t>
            </a:r>
          </a:p>
          <a:p>
            <a:r>
              <a:rPr lang="ru-RU" dirty="0" smtClean="0"/>
              <a:t>Непроизводственная сфера </a:t>
            </a:r>
          </a:p>
          <a:p>
            <a:r>
              <a:rPr lang="ru-RU" dirty="0" smtClean="0"/>
              <a:t>Перспективы развития города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994122"/>
          </a:xfrm>
        </p:spPr>
        <p:txBody>
          <a:bodyPr/>
          <a:lstStyle/>
          <a:p>
            <a:r>
              <a:rPr lang="ru-RU" dirty="0" smtClean="0">
                <a:solidFill>
                  <a:srgbClr val="002060"/>
                </a:solidFill>
              </a:rPr>
              <a:t>Оценка ЭГП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-252536" y="836712"/>
            <a:ext cx="9396536" cy="2088232"/>
          </a:xfrm>
        </p:spPr>
        <p:txBody>
          <a:bodyPr>
            <a:normAutofit fontScale="55000" lnSpcReduction="20000"/>
          </a:bodyPr>
          <a:lstStyle/>
          <a:p>
            <a:pPr algn="just"/>
            <a:r>
              <a:rPr lang="ru-RU" dirty="0" smtClean="0"/>
              <a:t> Рязань располагается на Русской равнине и входит в состав так называемого ближнего кольца крупных городов, расположенных в 150-200 км от Москвы. Площадь г. Рязани- 223,7 км², в т.ч. пос. Солотча-27,91 км². Географическое расположение Рязани на пограничных участках между </a:t>
            </a:r>
            <a:r>
              <a:rPr lang="ru-RU" dirty="0" err="1" smtClean="0"/>
              <a:t>подзоной</a:t>
            </a:r>
            <a:r>
              <a:rPr lang="ru-RU" dirty="0" smtClean="0"/>
              <a:t> смешанных и </a:t>
            </a:r>
            <a:r>
              <a:rPr lang="ru-RU" dirty="0" err="1" smtClean="0"/>
              <a:t>подзоной</a:t>
            </a:r>
            <a:r>
              <a:rPr lang="ru-RU" dirty="0" smtClean="0"/>
              <a:t> широколиственных лесов, а шире -в пограничной зоне между лесами и степью, в непосредственной близости у крупной водной артерии-Оки, являлось в прошлом и является в настоящем значительным стимулом для динамичного развития города.</a:t>
            </a:r>
            <a:endParaRPr lang="ru-RU" dirty="0"/>
          </a:p>
        </p:txBody>
      </p:sp>
      <p:pic>
        <p:nvPicPr>
          <p:cNvPr id="13314" name="Picture 2" descr="http://admrzn.ru/uploads/structure/image-m0id412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2852936"/>
            <a:ext cx="5716905" cy="38364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2348880"/>
          </a:xfrm>
        </p:spPr>
        <p:txBody>
          <a:bodyPr>
            <a:normAutofit fontScale="62500" lnSpcReduction="20000"/>
          </a:bodyPr>
          <a:lstStyle/>
          <a:p>
            <a:pPr algn="just"/>
            <a:r>
              <a:rPr lang="ru-RU" dirty="0" smtClean="0"/>
              <a:t>Современная Рязань - центр субъекта Российской Федерации, имеющий значительный промышленный, культурный и кадровый потенциал. По результатам переписи населения России, прошедшей в 2010 году, Рязань подтвердила статус города с численностью населения свыше 500 тыс. человек.</a:t>
            </a:r>
          </a:p>
          <a:p>
            <a:pPr algn="just"/>
            <a:r>
              <a:rPr lang="ru-RU" dirty="0" smtClean="0"/>
              <a:t>Удобное экономико-географическое положение Рязани (на судоходной Оке, близость Москвы, хорошие транспортные связи) предопределило значительное развитие города. </a:t>
            </a:r>
          </a:p>
          <a:p>
            <a:endParaRPr lang="ru-RU" dirty="0"/>
          </a:p>
        </p:txBody>
      </p:sp>
      <p:pic>
        <p:nvPicPr>
          <p:cNvPr id="4" name="Picture 2" descr="Картинка 109 из 8951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2348880"/>
            <a:ext cx="7704856" cy="43069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428604"/>
            <a:ext cx="8229600" cy="778098"/>
          </a:xfrm>
        </p:spPr>
        <p:txBody>
          <a:bodyPr>
            <a:normAutofit fontScale="90000"/>
          </a:bodyPr>
          <a:lstStyle/>
          <a:p>
            <a:r>
              <a:rPr lang="ru-RU" sz="4400" dirty="0" smtClean="0">
                <a:solidFill>
                  <a:srgbClr val="002060"/>
                </a:solidFill>
              </a:rPr>
              <a:t>История</a:t>
            </a:r>
            <a:r>
              <a:rPr lang="ru-RU" dirty="0" smtClean="0">
                <a:solidFill>
                  <a:srgbClr val="002060"/>
                </a:solidFill>
              </a:rPr>
              <a:t> развития города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692696"/>
            <a:ext cx="8820472" cy="1656184"/>
          </a:xfrm>
        </p:spPr>
        <p:txBody>
          <a:bodyPr>
            <a:normAutofit fontScale="47500" lnSpcReduction="20000"/>
          </a:bodyPr>
          <a:lstStyle/>
          <a:p>
            <a:pPr algn="just"/>
            <a:r>
              <a:rPr lang="ru-RU" dirty="0" smtClean="0"/>
              <a:t>Первоначально это название относилось не к современной Рязани, а к городу, расположенному ниже по Оке (современное село</a:t>
            </a:r>
            <a:r>
              <a:rPr lang="en-US" dirty="0" smtClean="0"/>
              <a:t> </a:t>
            </a:r>
            <a:r>
              <a:rPr lang="ru-RU" dirty="0" smtClean="0"/>
              <a:t>Старая Рязань), бывшему столицей Рязанского княжества. После разгрома этого города войском Батыя (1237 год) столица княжества была перемещена выше по Оке, в город </a:t>
            </a:r>
            <a:r>
              <a:rPr lang="ru-RU" dirty="0" err="1" smtClean="0"/>
              <a:t>Переяславль-Рязанский</a:t>
            </a:r>
            <a:r>
              <a:rPr lang="ru-RU" dirty="0" smtClean="0"/>
              <a:t>, основанный в 1095 году князем Ярославом </a:t>
            </a:r>
            <a:r>
              <a:rPr lang="ru-RU" dirty="0" err="1" smtClean="0"/>
              <a:t>Святославичем</a:t>
            </a:r>
            <a:r>
              <a:rPr lang="ru-RU" dirty="0" smtClean="0"/>
              <a:t> на реке Трубеж при впадении в неё небольшой речки </a:t>
            </a:r>
            <a:r>
              <a:rPr lang="ru-RU" dirty="0" err="1" smtClean="0"/>
              <a:t>Лыбедь</a:t>
            </a:r>
            <a:r>
              <a:rPr lang="ru-RU" dirty="0" smtClean="0"/>
              <a:t>. С 1778 г. (или с 1777 г.) город стал именоваться Рязанью.</a:t>
            </a:r>
          </a:p>
          <a:p>
            <a:endParaRPr lang="ru-RU" dirty="0"/>
          </a:p>
        </p:txBody>
      </p:sp>
      <p:pic>
        <p:nvPicPr>
          <p:cNvPr id="13320" name="Picture 8" descr="http://s44.radikal.ru/i104/1007/b9/6c66ec5ea16f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2276872"/>
            <a:ext cx="5568617" cy="4176464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3059832" y="6488668"/>
            <a:ext cx="28310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i="1" dirty="0" smtClean="0"/>
              <a:t>Старая Рязань - городище</a:t>
            </a:r>
            <a:endParaRPr lang="ru-RU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75656" y="6165304"/>
            <a:ext cx="5616624" cy="504056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1800" i="1" dirty="0" smtClean="0"/>
              <a:t>Городище Старая  Рязань</a:t>
            </a:r>
            <a:endParaRPr lang="ru-RU" sz="1800" i="1" dirty="0"/>
          </a:p>
        </p:txBody>
      </p:sp>
      <p:pic>
        <p:nvPicPr>
          <p:cNvPr id="35846" name="Picture 6" descr="http://ttolk.ru/wp-content/uploads/2012/07/mng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260648"/>
            <a:ext cx="6543675" cy="57435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http://www.ps-spb2008.narod.ru/images/bw/02615v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188640"/>
            <a:ext cx="6489303" cy="5779536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2627784" y="6165304"/>
            <a:ext cx="405328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i="1" dirty="0" smtClean="0"/>
              <a:t>Рязань. Успенский собор с запада. 1912</a:t>
            </a:r>
            <a:endParaRPr lang="ru-RU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://www.ps-spb2008.narod.ru/images/21446v_wadk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188640"/>
            <a:ext cx="6498882" cy="58198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2699792" y="6165304"/>
            <a:ext cx="349557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i="1" dirty="0" smtClean="0"/>
              <a:t>Рязань. Общий вид с севера. 1912</a:t>
            </a:r>
            <a:endParaRPr lang="ru-RU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4709160"/>
          </a:xfrm>
        </p:spPr>
        <p:txBody>
          <a:bodyPr>
            <a:normAutofit fontScale="77500" lnSpcReduction="20000"/>
          </a:bodyPr>
          <a:lstStyle/>
          <a:p>
            <a:r>
              <a:rPr lang="ru-RU" dirty="0" smtClean="0"/>
              <a:t>В 1301 году город осаждали войска московского князя Даниила. В середине XIV века подвергся нашествию монголо-татарских войск. Трудолюбивые горожане восстановили город. </a:t>
            </a:r>
          </a:p>
          <a:p>
            <a:r>
              <a:rPr lang="ru-RU" dirty="0" smtClean="0"/>
              <a:t>При князе Олеге Ивановиче (1350-1402) город был сильно укреплен и начал развиваться как торговый и ремесленный центр. В 1521 году он вошел в состав Московского государства. Много лет Рязань была оборонительным пунктом на юге Московского государства. В 1618 году город был захвачен и сожжен отрядами гетмана </a:t>
            </a:r>
            <a:r>
              <a:rPr lang="ru-RU" dirty="0" err="1" smtClean="0"/>
              <a:t>Сагайдачного</a:t>
            </a:r>
            <a:r>
              <a:rPr lang="ru-RU" dirty="0" smtClean="0"/>
              <a:t>. В 1708 году включен в Московскую губернию. В 1778 году город был официально переименован в Рязань, а в 1796 году стал центром Рязанской губернии. В 1787 году в Рязани открыт театр - один из старейших в России. С 1937 года Рязань является центром Рязанской области.  </a:t>
            </a:r>
          </a:p>
          <a:p>
            <a:endParaRPr lang="ru-RU" dirty="0"/>
          </a:p>
        </p:txBody>
      </p:sp>
      <p:pic>
        <p:nvPicPr>
          <p:cNvPr id="4" name="Picture 2" descr="http://4.bp.blogspot.com/-6P4ff3UldHU/UJVGsFgN0hI/AAAAAAAAAnY/WEOVMZ3vH7U/s1600/razan_panoram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4314766"/>
            <a:ext cx="7514098" cy="25432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285728"/>
            <a:ext cx="8640960" cy="1143000"/>
          </a:xfrm>
        </p:spPr>
        <p:txBody>
          <a:bodyPr>
            <a:normAutofit fontScale="90000"/>
          </a:bodyPr>
          <a:lstStyle/>
          <a:p>
            <a:r>
              <a:rPr lang="ru-RU" sz="4400" dirty="0" smtClean="0">
                <a:solidFill>
                  <a:srgbClr val="002060"/>
                </a:solidFill>
              </a:rPr>
              <a:t>Планировка и застройка города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285860"/>
            <a:ext cx="9144000" cy="3672408"/>
          </a:xfrm>
        </p:spPr>
        <p:txBody>
          <a:bodyPr>
            <a:normAutofit fontScale="62500" lnSpcReduction="20000"/>
          </a:bodyPr>
          <a:lstStyle/>
          <a:p>
            <a:r>
              <a:rPr lang="ru-RU" dirty="0" smtClean="0"/>
              <a:t>Архитектурный облик современной Рязани обусловлен её историческим прошлым. Рязань относится к сегментарно-радиальному типу городов. Родившись на холме между реками город оброс укреплённым Острогом и слободами за городскими стенами. Основным направлением роста было южное и западное - именно на этих направлениях впоследствии сформировались главные транспортные артерии Рязани. Вплоть до середины XX века город развивался на правом берегу Оки, однако затем, с закладкой </a:t>
            </a:r>
            <a:r>
              <a:rPr lang="ru-RU" dirty="0" err="1" smtClean="0"/>
              <a:t>Приокского</a:t>
            </a:r>
            <a:r>
              <a:rPr lang="ru-RU" dirty="0" smtClean="0"/>
              <a:t> лесопарка и включением курортного посёлка Солотча в городскую черту Рязань пересекла Оку, и обосновалась на её левом берегу.</a:t>
            </a:r>
          </a:p>
          <a:p>
            <a:r>
              <a:rPr lang="ru-RU" dirty="0" smtClean="0"/>
              <a:t>Вся центральная часть города (входящая в Советский округ) - застроена преимущественно историческими зданиями.</a:t>
            </a:r>
            <a:endParaRPr lang="ru-RU" dirty="0"/>
          </a:p>
        </p:txBody>
      </p:sp>
      <p:pic>
        <p:nvPicPr>
          <p:cNvPr id="6" name="Picture 4" descr="http://www.ruzgd.ru/il/ryazan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461172"/>
            <a:ext cx="3995936" cy="22383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2" descr="Рязань. Театральная площадь.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95937" y="4929639"/>
            <a:ext cx="5148064" cy="137968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44008" y="692696"/>
            <a:ext cx="4499992" cy="6858000"/>
          </a:xfrm>
        </p:spPr>
        <p:txBody>
          <a:bodyPr>
            <a:normAutofit fontScale="62500" lnSpcReduction="20000"/>
          </a:bodyPr>
          <a:lstStyle/>
          <a:p>
            <a:r>
              <a:rPr lang="ru-RU" dirty="0" smtClean="0"/>
              <a:t>Современное строительство осуществляется как массово на окраинах, так и точечно в центре. Город растёт в восточном, юго-восточном, западном и </a:t>
            </a:r>
            <a:r>
              <a:rPr lang="ru-RU" dirty="0" err="1" smtClean="0"/>
              <a:t>юго</a:t>
            </a:r>
            <a:r>
              <a:rPr lang="ru-RU" dirty="0" smtClean="0"/>
              <a:t>- западном направлениях. Южное направление занято крупными промышленными предприятиями, поэтому строительство жилья в нём осуществляется на достаточном удалении от города. На северо-западе Рязань постепенно поглощает Рыбное, с севера происходит застройка малоэтажными и индивидуальными домами. В Солотче массовое строительство запрещено. В восточном направлении города строится обширный </a:t>
            </a:r>
            <a:r>
              <a:rPr lang="ru-RU" dirty="0" err="1" smtClean="0"/>
              <a:t>Новопосадский</a:t>
            </a:r>
            <a:r>
              <a:rPr lang="ru-RU" dirty="0" smtClean="0"/>
              <a:t> район, а также проектируется город-спутник  Вышгород.</a:t>
            </a:r>
          </a:p>
          <a:p>
            <a:endParaRPr lang="ru-RU" dirty="0"/>
          </a:p>
        </p:txBody>
      </p:sp>
      <p:pic>
        <p:nvPicPr>
          <p:cNvPr id="5" name="Picture 2" descr="C:\Users\Администратор\Desktop\ryazanmap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11351"/>
            <a:ext cx="5076056" cy="55573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sz="4400" dirty="0" smtClean="0">
                <a:solidFill>
                  <a:srgbClr val="002060"/>
                </a:solidFill>
              </a:rPr>
              <a:t/>
            </a:r>
            <a:br>
              <a:rPr lang="ru-RU" sz="4400" dirty="0" smtClean="0">
                <a:solidFill>
                  <a:srgbClr val="002060"/>
                </a:solidFill>
              </a:rPr>
            </a:br>
            <a:r>
              <a:rPr lang="ru-RU" sz="4000" dirty="0" smtClean="0">
                <a:solidFill>
                  <a:srgbClr val="002060"/>
                </a:solidFill>
              </a:rPr>
              <a:t> Промышленное производство</a:t>
            </a:r>
            <a:br>
              <a:rPr lang="ru-RU" sz="4000" dirty="0" smtClean="0">
                <a:solidFill>
                  <a:srgbClr val="002060"/>
                </a:solidFill>
              </a:rPr>
            </a:br>
            <a:r>
              <a:rPr lang="ru-RU" sz="4000" dirty="0" smtClean="0">
                <a:solidFill>
                  <a:srgbClr val="002060"/>
                </a:solidFill>
              </a:rPr>
              <a:t> Производственная сфера </a:t>
            </a:r>
            <a:br>
              <a:rPr lang="ru-RU" sz="4000" dirty="0" smtClean="0">
                <a:solidFill>
                  <a:srgbClr val="002060"/>
                </a:solidFill>
              </a:rPr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052736"/>
            <a:ext cx="9144000" cy="2736304"/>
          </a:xfrm>
        </p:spPr>
        <p:txBody>
          <a:bodyPr>
            <a:normAutofit fontScale="62500" lnSpcReduction="20000"/>
          </a:bodyPr>
          <a:lstStyle/>
          <a:p>
            <a:r>
              <a:rPr lang="ru-RU" dirty="0" smtClean="0"/>
              <a:t>Рязань - многоотраслевой промышленный центр с преобладанием отраслей тяжёлой промышленности (главным образом машиностроение). Также в городе функционируют предприятия легкой, приборостроительной и пищевой промышленности, предприятия по производству строительных материалов.</a:t>
            </a:r>
          </a:p>
          <a:p>
            <a:r>
              <a:rPr lang="ru-RU" b="1" dirty="0" smtClean="0"/>
              <a:t>Промышленные предприятия города Рязани:</a:t>
            </a:r>
          </a:p>
          <a:p>
            <a:r>
              <a:rPr lang="ru-RU" u="sng" dirty="0" smtClean="0"/>
              <a:t>ЗАО "Рязанская нефтеперерабатывающая компания»</a:t>
            </a:r>
          </a:p>
          <a:p>
            <a:r>
              <a:rPr lang="ru-RU" u="sng" dirty="0" smtClean="0"/>
              <a:t>ОАО "Государственный Рязанский приборный завод»</a:t>
            </a:r>
          </a:p>
          <a:p>
            <a:r>
              <a:rPr lang="ru-RU" u="sng" dirty="0" smtClean="0"/>
              <a:t>ЗАО "Рязанский кирпичный завод"</a:t>
            </a:r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7170" name="Picture 2" descr="http://www.sfat.ryazan.ru/images/sfat/i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149080"/>
            <a:ext cx="3203848" cy="20608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8" descr="http://www.ltcom.ru/UserFiles/_MG_807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28184" y="5085184"/>
            <a:ext cx="2915816" cy="17728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172" name="Picture 4" descr="http://buymore.pro/images/content/news/310812/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31840" y="4005064"/>
            <a:ext cx="3168352" cy="22768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174" name="Picture 6" descr="http://promfinstroy.ru/images/GOBKKyar/dsc0662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28184" y="3140968"/>
            <a:ext cx="2915816" cy="20111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admrzn.ru/uploads/editor/images/image-id243-0-1347543273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620688"/>
            <a:ext cx="8619867" cy="56200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0"/>
            <a:ext cx="8640960" cy="2924944"/>
          </a:xfrm>
        </p:spPr>
        <p:txBody>
          <a:bodyPr>
            <a:normAutofit fontScale="92500" lnSpcReduction="20000"/>
          </a:bodyPr>
          <a:lstStyle/>
          <a:p>
            <a:r>
              <a:rPr lang="ru-RU" dirty="0" smtClean="0"/>
              <a:t>Среди ведущих обрабатывающих производств - приборостроение, станкостроение, электроэнергетика, нефтехимия, машиностроение, металлургия, промышленность строительных материалов, деревообрабатывающая, пищевая и мукомольно-крупяная промышленности.</a:t>
            </a:r>
            <a:endParaRPr lang="ru-RU" dirty="0"/>
          </a:p>
        </p:txBody>
      </p:sp>
      <p:pic>
        <p:nvPicPr>
          <p:cNvPr id="9218" name="Picture 2" descr="http://dzerzhinsk-rada.gov.ua/images/home/food/food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013176"/>
            <a:ext cx="2267744" cy="18448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220" name="Picture 4" descr="http://ex-protection.ru/wp-content/uploads/2009/01/industr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5013176"/>
            <a:ext cx="2520280" cy="18448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222" name="Picture 6" descr="http://images.reklama.com.ua/2010-06-21/458564/photos0-800x600.jpe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67744" y="5013176"/>
            <a:ext cx="2304256" cy="18448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224" name="Picture 8" descr="http://sintop.infocompany.biz/img/content/i1066/1066679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92280" y="5013176"/>
            <a:ext cx="2051720" cy="184482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226" name="Picture 10" descr="http://k-weres.ru/wp-content/uploads/2012/07/255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1520" y="3212976"/>
            <a:ext cx="2736304" cy="1800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228" name="Picture 12" descr="http://novostivl.ru/files/files/28/15828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987824" y="3212976"/>
            <a:ext cx="3096344" cy="1800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230" name="Picture 14" descr="http://slon.ru/images2/blog_photo_17/01_11_11/izhevsk-23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084168" y="3212976"/>
            <a:ext cx="2843808" cy="1800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400" dirty="0" smtClean="0">
                <a:solidFill>
                  <a:srgbClr val="002060"/>
                </a:solidFill>
              </a:rPr>
              <a:t>Непроизводственная</a:t>
            </a:r>
            <a:r>
              <a:rPr lang="ru-RU" dirty="0" smtClean="0"/>
              <a:t> </a:t>
            </a:r>
            <a:r>
              <a:rPr lang="ru-RU" sz="4400" dirty="0" smtClean="0">
                <a:solidFill>
                  <a:srgbClr val="002060"/>
                </a:solidFill>
              </a:rPr>
              <a:t>сфера</a:t>
            </a:r>
            <a:r>
              <a:rPr lang="ru-RU" dirty="0" smtClean="0"/>
              <a:t> 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052736"/>
            <a:ext cx="5652120" cy="5616624"/>
          </a:xfrm>
        </p:spPr>
        <p:txBody>
          <a:bodyPr>
            <a:normAutofit fontScale="92500" lnSpcReduction="20000"/>
          </a:bodyPr>
          <a:lstStyle/>
          <a:p>
            <a:r>
              <a:rPr lang="ru-RU" dirty="0" smtClean="0"/>
              <a:t>Система образования</a:t>
            </a:r>
          </a:p>
          <a:p>
            <a:r>
              <a:rPr lang="ru-RU" dirty="0" smtClean="0"/>
              <a:t>Здравоохранение</a:t>
            </a:r>
          </a:p>
          <a:p>
            <a:r>
              <a:rPr lang="ru-RU" dirty="0" smtClean="0"/>
              <a:t>Культура и искусство</a:t>
            </a:r>
          </a:p>
          <a:p>
            <a:r>
              <a:rPr lang="ru-RU" dirty="0" smtClean="0"/>
              <a:t>Физическая культура и спорт</a:t>
            </a:r>
          </a:p>
          <a:p>
            <a:r>
              <a:rPr lang="ru-RU" dirty="0" smtClean="0"/>
              <a:t>Транспорт</a:t>
            </a:r>
          </a:p>
          <a:p>
            <a:r>
              <a:rPr lang="ru-RU" dirty="0" smtClean="0"/>
              <a:t>Театры </a:t>
            </a:r>
          </a:p>
          <a:p>
            <a:r>
              <a:rPr lang="ru-RU" dirty="0" smtClean="0"/>
              <a:t>Библиотеки </a:t>
            </a:r>
          </a:p>
          <a:p>
            <a:r>
              <a:rPr lang="ru-RU" dirty="0" smtClean="0"/>
              <a:t>Городские фестивали </a:t>
            </a:r>
          </a:p>
          <a:p>
            <a:r>
              <a:rPr lang="ru-RU" dirty="0" smtClean="0"/>
              <a:t>Средства массовой информации </a:t>
            </a:r>
          </a:p>
          <a:p>
            <a:r>
              <a:rPr lang="ru-RU" dirty="0" smtClean="0"/>
              <a:t>Связь </a:t>
            </a:r>
          </a:p>
          <a:p>
            <a:r>
              <a:rPr lang="ru-RU" dirty="0" smtClean="0"/>
              <a:t>Туризм</a:t>
            </a:r>
          </a:p>
          <a:p>
            <a:endParaRPr lang="ru-RU" dirty="0"/>
          </a:p>
        </p:txBody>
      </p:sp>
      <p:pic>
        <p:nvPicPr>
          <p:cNvPr id="4" name="Picture 2" descr="http://taxizagorod.ru/engine/spaw2/uploads/images/%D0%A0%D1%8F%D0%B7%D0%B0%D0%BD%D1%8C2%D0%BC%D0%BE%D0%BD%D0%B0%D1%81%D1%82%D1%8B%D1%80%D1%8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20128" y="836712"/>
            <a:ext cx="3823872" cy="28803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2" descr="http://mandalinciyelken.com/wp-content/uploads/2011/09/%D1%80%D1%8F%D0%B7%D0%B0%D0%BD%D1%8C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91605" y="3861048"/>
            <a:ext cx="3552395" cy="26642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21429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sz="4400" dirty="0" smtClean="0">
                <a:solidFill>
                  <a:srgbClr val="002060"/>
                </a:solidFill>
              </a:rPr>
              <a:t>Перспективы развития города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142984"/>
            <a:ext cx="9144000" cy="5976664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Развитие города как промышленного центра,</a:t>
            </a:r>
          </a:p>
          <a:p>
            <a:r>
              <a:rPr lang="ru-RU" dirty="0" smtClean="0"/>
              <a:t>Развитие города как центра современного образования, научно-образовательного комплекса и реализации интеллектуальных достижений,</a:t>
            </a:r>
          </a:p>
          <a:p>
            <a:r>
              <a:rPr lang="ru-RU" dirty="0" smtClean="0"/>
              <a:t>Развитие города как центра оптовой и розничной торговли,</a:t>
            </a:r>
          </a:p>
          <a:p>
            <a:r>
              <a:rPr lang="ru-RU" dirty="0" smtClean="0"/>
              <a:t>Формирование города как центра финансового капитала и фондового рынка,</a:t>
            </a:r>
          </a:p>
          <a:p>
            <a:r>
              <a:rPr lang="ru-RU" dirty="0" smtClean="0"/>
              <a:t>Формирование города как центра интенсивного предпринимательства,</a:t>
            </a:r>
          </a:p>
          <a:p>
            <a:r>
              <a:rPr lang="ru-RU" dirty="0" smtClean="0"/>
              <a:t>Развитие Рязани как центра медицины и здравоохранения,</a:t>
            </a:r>
          </a:p>
          <a:p>
            <a:r>
              <a:rPr lang="ru-RU" dirty="0" smtClean="0"/>
              <a:t>Формирование города как культурно-развлекательного и туристического центра Центрального региона,</a:t>
            </a:r>
          </a:p>
          <a:p>
            <a:r>
              <a:rPr lang="ru-RU" dirty="0" smtClean="0"/>
              <a:t>Формирование города как международного транспортного узла,</a:t>
            </a:r>
          </a:p>
          <a:p>
            <a:r>
              <a:rPr lang="ru-RU" dirty="0" smtClean="0"/>
              <a:t>Развитие города как центра информационных технологий,</a:t>
            </a:r>
          </a:p>
          <a:p>
            <a:r>
              <a:rPr lang="ru-RU" dirty="0" smtClean="0"/>
              <a:t>Развитие города как делового и административного центра.</a:t>
            </a:r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Яркая">
  <a:themeElements>
    <a:clrScheme name="Яркая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Яркая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Яркая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279</TotalTime>
  <Words>623</Words>
  <Application>Microsoft Office PowerPoint</Application>
  <PresentationFormat>Экран (4:3)</PresentationFormat>
  <Paragraphs>56</Paragraphs>
  <Slides>16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Яркая</vt:lpstr>
      <vt:lpstr>Экономико-географическая характеристика Рязани</vt:lpstr>
      <vt:lpstr>Содержание:</vt:lpstr>
      <vt:lpstr>Оценка ЭГП</vt:lpstr>
      <vt:lpstr>Слайд 4</vt:lpstr>
      <vt:lpstr>История развития города </vt:lpstr>
      <vt:lpstr>Слайд 6</vt:lpstr>
      <vt:lpstr>Слайд 7</vt:lpstr>
      <vt:lpstr>Слайд 8</vt:lpstr>
      <vt:lpstr>Слайд 9</vt:lpstr>
      <vt:lpstr>Планировка и застройка города </vt:lpstr>
      <vt:lpstr>Слайд 11</vt:lpstr>
      <vt:lpstr>  Промышленное производство  Производственная сфера   </vt:lpstr>
      <vt:lpstr>Слайд 13</vt:lpstr>
      <vt:lpstr>Слайд 14</vt:lpstr>
      <vt:lpstr>Непроизводственная сфера  </vt:lpstr>
      <vt:lpstr>Перспективы развития города </vt:lpstr>
    </vt:vector>
  </TitlesOfParts>
  <Company>XTreme.ws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XTreme.ws</dc:creator>
  <cp:lastModifiedBy>Я-ТеБя-ХоЧу</cp:lastModifiedBy>
  <cp:revision>31</cp:revision>
  <dcterms:created xsi:type="dcterms:W3CDTF">2013-03-21T16:40:17Z</dcterms:created>
  <dcterms:modified xsi:type="dcterms:W3CDTF">2014-03-30T22:24:17Z</dcterms:modified>
</cp:coreProperties>
</file>