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59" r:id="rId6"/>
    <p:sldId id="269" r:id="rId7"/>
    <p:sldId id="271" r:id="rId8"/>
    <p:sldId id="270" r:id="rId9"/>
    <p:sldId id="272" r:id="rId10"/>
    <p:sldId id="268" r:id="rId11"/>
    <p:sldId id="273" r:id="rId12"/>
    <p:sldId id="27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F4B98-14F4-4C32-BAD1-CE13A48A88C5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489AB-396F-46E1-9DC9-DEE51CD12F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34392-0366-4847-8F47-FD3686248EEF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031848-93E6-4482-BEEE-64D6B2D1B9CA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BD50D2-759B-4C62-8DFF-F7150D86A92C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410F88-1779-495E-95E1-A8B29348D47D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63742B-DDA3-4A93-A044-546F5E41A0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428604"/>
            <a:ext cx="6172200" cy="2000264"/>
          </a:xfrm>
        </p:spPr>
        <p:txBody>
          <a:bodyPr>
            <a:normAutofit fontScale="90000"/>
          </a:bodyPr>
          <a:lstStyle/>
          <a:p>
            <a:r>
              <a:rPr lang="ru-RU" sz="3200" i="1" dirty="0" smtClean="0">
                <a:solidFill>
                  <a:srgbClr val="420639"/>
                </a:solidFill>
              </a:rPr>
              <a:t>Анализ стратегии социально-экономического развития </a:t>
            </a:r>
            <a:r>
              <a:rPr lang="ru-RU" sz="3200" i="1" dirty="0" smtClean="0">
                <a:solidFill>
                  <a:srgbClr val="420639"/>
                </a:solidFill>
              </a:rPr>
              <a:t>Воронежской </a:t>
            </a:r>
            <a:r>
              <a:rPr lang="ru-RU" sz="3200" i="1" dirty="0" smtClean="0">
                <a:solidFill>
                  <a:srgbClr val="420639"/>
                </a:solidFill>
              </a:rPr>
              <a:t>области на период до 2020 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43636" y="5429264"/>
            <a:ext cx="3000364" cy="1285884"/>
          </a:xfrm>
        </p:spPr>
        <p:txBody>
          <a:bodyPr/>
          <a:lstStyle/>
          <a:p>
            <a:r>
              <a:rPr lang="ru-RU" dirty="0" err="1" smtClean="0"/>
              <a:t>Савко</a:t>
            </a:r>
            <a:r>
              <a:rPr lang="ru-RU" dirty="0" smtClean="0"/>
              <a:t> Артем</a:t>
            </a:r>
            <a:endParaRPr lang="ru-RU" dirty="0"/>
          </a:p>
        </p:txBody>
      </p:sp>
      <p:pic>
        <p:nvPicPr>
          <p:cNvPr id="4" name="Рисунок 3" descr="100px-Coat_of_arms_of_Voronezh_Oblast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071809"/>
            <a:ext cx="1571636" cy="1508771"/>
          </a:xfrm>
          <a:prstGeom prst="rect">
            <a:avLst/>
          </a:prstGeom>
        </p:spPr>
      </p:pic>
      <p:pic>
        <p:nvPicPr>
          <p:cNvPr id="5" name="Рисунок 4" descr="150px-Flag_of_Voronezh_Oblast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3286124"/>
            <a:ext cx="2250297" cy="1500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3143250" y="1571625"/>
            <a:ext cx="2928938" cy="3771900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>
                <a:solidFill>
                  <a:srgbClr val="C80453"/>
                </a:solidFill>
                <a:cs typeface="Arial" charset="0"/>
              </a:rPr>
              <a:t>Воронежская область</a:t>
            </a:r>
          </a:p>
          <a:p>
            <a:pPr algn="ctr"/>
            <a:endParaRPr lang="ru-RU" sz="1600" b="1" u="sng">
              <a:solidFill>
                <a:srgbClr val="C80453"/>
              </a:solidFill>
              <a:cs typeface="Arial" charset="0"/>
            </a:endParaRPr>
          </a:p>
          <a:p>
            <a:pPr algn="just"/>
            <a:r>
              <a:rPr lang="ru-RU" sz="1400">
                <a:solidFill>
                  <a:schemeClr val="bg1"/>
                </a:solidFill>
                <a:cs typeface="Arial" charset="0"/>
              </a:rPr>
              <a:t>Создание конкурентных преимуществ за счет:</a:t>
            </a:r>
          </a:p>
          <a:p>
            <a:pPr algn="just">
              <a:buFontTx/>
              <a:buChar char="-"/>
            </a:pPr>
            <a:r>
              <a:rPr lang="ru-RU" sz="1400">
                <a:solidFill>
                  <a:schemeClr val="bg1"/>
                </a:solidFill>
                <a:cs typeface="Arial" charset="0"/>
              </a:rPr>
              <a:t> масштабного притока капи-тала, в первую очередь, в промышленность; </a:t>
            </a:r>
          </a:p>
          <a:p>
            <a:pPr algn="just">
              <a:buFontTx/>
              <a:buChar char="-"/>
            </a:pPr>
            <a:r>
              <a:rPr lang="ru-RU" sz="1400">
                <a:solidFill>
                  <a:schemeClr val="bg1"/>
                </a:solidFill>
                <a:cs typeface="Arial" charset="0"/>
              </a:rPr>
              <a:t> создания вертикально-ориентированных кластеров;</a:t>
            </a:r>
          </a:p>
          <a:p>
            <a:pPr algn="just">
              <a:buFontTx/>
              <a:buChar char="-"/>
            </a:pPr>
            <a:r>
              <a:rPr lang="ru-RU" sz="1400">
                <a:solidFill>
                  <a:schemeClr val="bg1"/>
                </a:solidFill>
                <a:cs typeface="Arial" charset="0"/>
              </a:rPr>
              <a:t> стимулирования как инвести-ций, так и спроса на продукцию кластеров в целом по вертикали;</a:t>
            </a:r>
          </a:p>
          <a:p>
            <a:pPr algn="just">
              <a:buFontTx/>
              <a:buChar char="-"/>
            </a:pPr>
            <a:r>
              <a:rPr lang="ru-RU" sz="1400">
                <a:solidFill>
                  <a:schemeClr val="bg1"/>
                </a:solidFill>
                <a:cs typeface="Arial" charset="0"/>
              </a:rPr>
              <a:t> кратного инвестиционного роста (в торговле, транспорте, логистике и т.п.).</a:t>
            </a:r>
            <a:r>
              <a:rPr lang="ru-RU" sz="1400">
                <a:solidFill>
                  <a:srgbClr val="4202AA"/>
                </a:solidFill>
                <a:cs typeface="Arial" charset="0"/>
              </a:rPr>
              <a:t> </a:t>
            </a:r>
          </a:p>
          <a:p>
            <a:pPr algn="just"/>
            <a:endParaRPr lang="ru-RU" sz="1400">
              <a:solidFill>
                <a:srgbClr val="4202A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42875" y="1071563"/>
            <a:ext cx="2857500" cy="154146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>
                <a:solidFill>
                  <a:srgbClr val="0070C0"/>
                </a:solidFill>
                <a:cs typeface="Times New Roman" pitchFamily="18" charset="0"/>
              </a:rPr>
              <a:t>Белгородская область</a:t>
            </a:r>
          </a:p>
          <a:p>
            <a:pPr algn="just"/>
            <a:r>
              <a:rPr lang="ru-RU" sz="1300" b="1">
                <a:cs typeface="Times New Roman" pitchFamily="18" charset="0"/>
              </a:rPr>
              <a:t>Дальнейшее развитие су-ществующих отраслевых комплексов (кластеров), в первую очередь, горнометаллургического, строительного и агропромышленного</a:t>
            </a:r>
            <a:r>
              <a:rPr lang="ru-RU" sz="1400" b="1">
                <a:cs typeface="Times New Roman" pitchFamily="18" charset="0"/>
              </a:rPr>
              <a:t>.</a:t>
            </a: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179388" y="3429000"/>
            <a:ext cx="2857500" cy="1924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>
                <a:solidFill>
                  <a:srgbClr val="0070C0"/>
                </a:solidFill>
                <a:cs typeface="Times New Roman" pitchFamily="18" charset="0"/>
              </a:rPr>
              <a:t>Липецкая область</a:t>
            </a:r>
          </a:p>
          <a:p>
            <a:pPr algn="just"/>
            <a:r>
              <a:rPr lang="ru-RU" sz="1300" b="1">
                <a:cs typeface="Times New Roman" pitchFamily="18" charset="0"/>
              </a:rPr>
              <a:t>Диверсификация экономики за счет: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создания производств с высокой добавленной стоимостью в особых экономических зонах;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совершенствования и развития существующих отраслей, в первую очередь, металлургической.</a:t>
            </a:r>
          </a:p>
        </p:txBody>
      </p:sp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6156325" y="3429000"/>
            <a:ext cx="2714625" cy="21224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>
                <a:solidFill>
                  <a:srgbClr val="0070C0"/>
                </a:solidFill>
                <a:cs typeface="Times New Roman" pitchFamily="18" charset="0"/>
              </a:rPr>
              <a:t>Курская область</a:t>
            </a:r>
          </a:p>
          <a:p>
            <a:pPr algn="just"/>
            <a:r>
              <a:rPr lang="ru-RU" sz="1300" b="1">
                <a:cs typeface="Times New Roman" pitchFamily="18" charset="0"/>
              </a:rPr>
              <a:t>Комплексное развитие без выделения критических направлений. </a:t>
            </a:r>
          </a:p>
          <a:p>
            <a:pPr algn="ctr"/>
            <a:r>
              <a:rPr lang="ru-RU" sz="1300" b="1" i="1">
                <a:cs typeface="Times New Roman" pitchFamily="18" charset="0"/>
              </a:rPr>
              <a:t>Ведущие отрасли: 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электроэнергетика и черная металлургия;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высокотехнологичные об-рабатывающие производства;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агропромышленный комплекс.</a:t>
            </a:r>
          </a:p>
        </p:txBody>
      </p:sp>
      <p:sp>
        <p:nvSpPr>
          <p:cNvPr id="9222" name="TextBox 7"/>
          <p:cNvSpPr txBox="1">
            <a:spLocks noChangeArrowheads="1"/>
          </p:cNvSpPr>
          <p:nvPr/>
        </p:nvSpPr>
        <p:spPr bwMode="auto">
          <a:xfrm>
            <a:off x="6215063" y="1071563"/>
            <a:ext cx="2786062" cy="1938337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>
                <a:solidFill>
                  <a:schemeClr val="bg1"/>
                </a:solidFill>
                <a:cs typeface="Times New Roman" pitchFamily="18" charset="0"/>
              </a:rPr>
              <a:t>Тамбовская область</a:t>
            </a:r>
          </a:p>
          <a:p>
            <a:pPr algn="ctr"/>
            <a:r>
              <a:rPr lang="ru-RU" sz="1300" b="1" i="1">
                <a:cs typeface="Times New Roman" pitchFamily="18" charset="0"/>
              </a:rPr>
              <a:t>Основные приоритеты: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развитие наиболее перс-пективных традиционных секторов экономики;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активная инвестиционная политика;</a:t>
            </a:r>
          </a:p>
          <a:p>
            <a:pPr algn="just">
              <a:buFontTx/>
              <a:buChar char="-"/>
            </a:pPr>
            <a:r>
              <a:rPr lang="ru-RU" sz="1300" b="1">
                <a:cs typeface="Times New Roman" pitchFamily="18" charset="0"/>
              </a:rPr>
              <a:t> эффективное использование ресурсного потенциала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223" name="TextBox 8"/>
          <p:cNvSpPr txBox="1">
            <a:spLocks noChangeArrowheads="1"/>
          </p:cNvSpPr>
          <p:nvPr/>
        </p:nvSpPr>
        <p:spPr bwMode="auto">
          <a:xfrm>
            <a:off x="142875" y="5734050"/>
            <a:ext cx="8858250" cy="646331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200" b="1" dirty="0">
                <a:cs typeface="Times New Roman" pitchFamily="18" charset="0"/>
              </a:rPr>
              <a:t>При этом соседние регионы в проекте Стратегии рассматриваются </a:t>
            </a:r>
            <a:r>
              <a:rPr lang="ru-RU" sz="1200" b="1" i="1" u="sng" dirty="0">
                <a:cs typeface="Times New Roman" pitchFamily="18" charset="0"/>
              </a:rPr>
              <a:t>как рынки сбыта </a:t>
            </a:r>
            <a:r>
              <a:rPr lang="ru-RU" sz="1200" b="1" dirty="0">
                <a:cs typeface="Times New Roman" pitchFamily="18" charset="0"/>
              </a:rPr>
              <a:t>и поставщики сырья (в основном сельскохозяйственного) для продукции развиваемых отраслей, в то время как основу стратегий других регионов составляют программы поддержки предложения</a:t>
            </a:r>
            <a:r>
              <a:rPr lang="ru-RU" sz="1200" b="1" dirty="0"/>
              <a:t>.                                                         </a:t>
            </a:r>
            <a:r>
              <a:rPr lang="ru-RU" sz="1200" b="1" dirty="0">
                <a:solidFill>
                  <a:schemeClr val="bg2"/>
                </a:solidFill>
              </a:rPr>
              <a:t>                                                                                           </a:t>
            </a:r>
            <a:endParaRPr lang="ru-RU" sz="1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0" y="0"/>
            <a:ext cx="8640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3200" dirty="0"/>
              <a:t>Отличия стратегии Воронежской области от стратегий других регионов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Предполагаемые</a:t>
            </a:r>
            <a:r>
              <a:rPr lang="en-US" b="1" dirty="0" smtClean="0"/>
              <a:t> </a:t>
            </a:r>
            <a:r>
              <a:rPr lang="en-US" b="1" dirty="0" err="1" smtClean="0"/>
              <a:t>результаты</a:t>
            </a:r>
            <a:r>
              <a:rPr lang="en-US" b="1" dirty="0" smtClean="0"/>
              <a:t> </a:t>
            </a:r>
            <a:r>
              <a:rPr lang="en-US" b="1" dirty="0" err="1" smtClean="0"/>
              <a:t>реализации</a:t>
            </a:r>
            <a:r>
              <a:rPr lang="en-US" b="1" dirty="0" smtClean="0"/>
              <a:t> </a:t>
            </a:r>
            <a:r>
              <a:rPr lang="en-US" b="1" dirty="0" err="1" smtClean="0"/>
              <a:t>Стратегии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00108"/>
            <a:ext cx="8858280" cy="585789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Показатели</a:t>
            </a:r>
            <a:r>
              <a:rPr lang="en-US" b="1" dirty="0" smtClean="0"/>
              <a:t> </a:t>
            </a:r>
            <a:r>
              <a:rPr lang="en-US" b="1" dirty="0" err="1" smtClean="0"/>
              <a:t>качества</a:t>
            </a:r>
            <a:r>
              <a:rPr lang="en-US" b="1" dirty="0" smtClean="0"/>
              <a:t> </a:t>
            </a:r>
            <a:r>
              <a:rPr lang="en-US" b="1" dirty="0" err="1" smtClean="0"/>
              <a:t>жизни</a:t>
            </a:r>
            <a:r>
              <a:rPr lang="en-US" b="1" dirty="0" smtClean="0"/>
              <a:t>: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увеличение</a:t>
            </a:r>
            <a:r>
              <a:rPr lang="en-US" dirty="0" smtClean="0"/>
              <a:t> </a:t>
            </a:r>
            <a:r>
              <a:rPr lang="en-US" dirty="0" err="1" smtClean="0"/>
              <a:t>ожидаемой</a:t>
            </a:r>
            <a:r>
              <a:rPr lang="en-US" dirty="0" smtClean="0"/>
              <a:t> </a:t>
            </a:r>
            <a:r>
              <a:rPr lang="en-US" dirty="0" err="1" smtClean="0"/>
              <a:t>продолжительности</a:t>
            </a:r>
            <a:r>
              <a:rPr lang="en-US" dirty="0" smtClean="0"/>
              <a:t> </a:t>
            </a:r>
            <a:r>
              <a:rPr lang="en-US" dirty="0" err="1" smtClean="0"/>
              <a:t>жизни</a:t>
            </a:r>
            <a:r>
              <a:rPr lang="en-US" dirty="0" smtClean="0"/>
              <a:t> - 4 </a:t>
            </a:r>
            <a:r>
              <a:rPr lang="en-US" dirty="0" err="1" smtClean="0"/>
              <a:t>года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рост</a:t>
            </a:r>
            <a:r>
              <a:rPr lang="en-US" dirty="0" smtClean="0"/>
              <a:t> </a:t>
            </a:r>
            <a:r>
              <a:rPr lang="en-US" dirty="0" err="1" smtClean="0"/>
              <a:t>реальных</a:t>
            </a:r>
            <a:r>
              <a:rPr lang="en-US" dirty="0" smtClean="0"/>
              <a:t> </a:t>
            </a:r>
            <a:r>
              <a:rPr lang="en-US" dirty="0" err="1" smtClean="0"/>
              <a:t>располагаемых</a:t>
            </a:r>
            <a:r>
              <a:rPr lang="en-US" dirty="0" smtClean="0"/>
              <a:t> </a:t>
            </a:r>
            <a:r>
              <a:rPr lang="en-US" dirty="0" err="1" smtClean="0"/>
              <a:t>доходов</a:t>
            </a:r>
            <a:r>
              <a:rPr lang="en-US" dirty="0" smtClean="0"/>
              <a:t> </a:t>
            </a:r>
            <a:r>
              <a:rPr lang="en-US" dirty="0" err="1" smtClean="0"/>
              <a:t>населения</a:t>
            </a:r>
            <a:r>
              <a:rPr lang="en-US" dirty="0" smtClean="0"/>
              <a:t> – 3 </a:t>
            </a:r>
            <a:r>
              <a:rPr lang="en-US" dirty="0" err="1" smtClean="0"/>
              <a:t>раза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снижение</a:t>
            </a:r>
            <a:r>
              <a:rPr lang="en-US" dirty="0" smtClean="0"/>
              <a:t> </a:t>
            </a:r>
            <a:r>
              <a:rPr lang="en-US" dirty="0" err="1" smtClean="0"/>
              <a:t>уровня</a:t>
            </a:r>
            <a:r>
              <a:rPr lang="en-US" dirty="0" smtClean="0"/>
              <a:t> </a:t>
            </a:r>
            <a:r>
              <a:rPr lang="en-US" dirty="0" err="1" smtClean="0"/>
              <a:t>бедности</a:t>
            </a:r>
            <a:r>
              <a:rPr lang="en-US" dirty="0" smtClean="0"/>
              <a:t> – </a:t>
            </a:r>
            <a:r>
              <a:rPr lang="en-US" dirty="0" err="1" smtClean="0"/>
              <a:t>до</a:t>
            </a:r>
            <a:r>
              <a:rPr lang="en-US" dirty="0" smtClean="0"/>
              <a:t> 5%;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рост</a:t>
            </a:r>
            <a:r>
              <a:rPr lang="en-US" dirty="0" smtClean="0"/>
              <a:t> </a:t>
            </a:r>
            <a:r>
              <a:rPr lang="en-US" dirty="0" err="1" smtClean="0"/>
              <a:t>отношение</a:t>
            </a:r>
            <a:r>
              <a:rPr lang="en-US" dirty="0" smtClean="0"/>
              <a:t> </a:t>
            </a:r>
            <a:r>
              <a:rPr lang="en-US" dirty="0" err="1" smtClean="0"/>
              <a:t>средней</a:t>
            </a:r>
            <a:r>
              <a:rPr lang="en-US" dirty="0" smtClean="0"/>
              <a:t> </a:t>
            </a:r>
            <a:r>
              <a:rPr lang="en-US" dirty="0" err="1" smtClean="0"/>
              <a:t>заработной</a:t>
            </a:r>
            <a:r>
              <a:rPr lang="en-US" dirty="0" smtClean="0"/>
              <a:t> </a:t>
            </a:r>
            <a:r>
              <a:rPr lang="en-US" dirty="0" err="1" smtClean="0"/>
              <a:t>платы</a:t>
            </a:r>
            <a:r>
              <a:rPr lang="en-US" dirty="0" smtClean="0"/>
              <a:t> к </a:t>
            </a:r>
            <a:r>
              <a:rPr lang="en-US" dirty="0" err="1" smtClean="0"/>
              <a:t>прожиточному</a:t>
            </a:r>
            <a:r>
              <a:rPr lang="en-US" dirty="0" smtClean="0"/>
              <a:t> </a:t>
            </a:r>
            <a:r>
              <a:rPr lang="en-US" dirty="0" err="1" smtClean="0"/>
              <a:t>минимуму</a:t>
            </a:r>
            <a:r>
              <a:rPr lang="en-US" dirty="0" smtClean="0"/>
              <a:t> в</a:t>
            </a:r>
            <a:r>
              <a:rPr lang="ru-RU" dirty="0" smtClean="0"/>
              <a:t> </a:t>
            </a:r>
            <a:r>
              <a:rPr lang="en-US" dirty="0" smtClean="0"/>
              <a:t>2,5</a:t>
            </a:r>
            <a:r>
              <a:rPr lang="ru-RU" dirty="0" smtClean="0"/>
              <a:t> 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err="1" smtClean="0"/>
              <a:t>снижение</a:t>
            </a:r>
            <a:r>
              <a:rPr lang="en-US" dirty="0" smtClean="0"/>
              <a:t> </a:t>
            </a:r>
            <a:r>
              <a:rPr lang="en-US" dirty="0" err="1" smtClean="0"/>
              <a:t>смертности</a:t>
            </a:r>
            <a:r>
              <a:rPr lang="en-US" dirty="0" smtClean="0"/>
              <a:t> в </a:t>
            </a:r>
            <a:r>
              <a:rPr lang="en-US" dirty="0" err="1" smtClean="0"/>
              <a:t>трудоспособном</a:t>
            </a:r>
            <a:r>
              <a:rPr lang="en-US" dirty="0" smtClean="0"/>
              <a:t> </a:t>
            </a:r>
            <a:r>
              <a:rPr lang="en-US" dirty="0" err="1" smtClean="0"/>
              <a:t>возрасте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25%;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повышение</a:t>
            </a:r>
            <a:r>
              <a:rPr lang="en-US" dirty="0" smtClean="0"/>
              <a:t> </a:t>
            </a:r>
            <a:r>
              <a:rPr lang="en-US" dirty="0" err="1" smtClean="0"/>
              <a:t>обеспеченности</a:t>
            </a:r>
            <a:r>
              <a:rPr lang="en-US" dirty="0" smtClean="0"/>
              <a:t> </a:t>
            </a:r>
            <a:r>
              <a:rPr lang="en-US" dirty="0" err="1" smtClean="0"/>
              <a:t>жильем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30 </a:t>
            </a:r>
            <a:r>
              <a:rPr lang="en-US" dirty="0" err="1" smtClean="0"/>
              <a:t>кв</a:t>
            </a:r>
            <a:r>
              <a:rPr lang="en-US" dirty="0" smtClean="0"/>
              <a:t>. м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одного</a:t>
            </a:r>
            <a:r>
              <a:rPr lang="en-US" dirty="0" smtClean="0"/>
              <a:t> </a:t>
            </a:r>
            <a:r>
              <a:rPr lang="en-US" dirty="0" err="1" smtClean="0"/>
              <a:t>жителя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увеличение</a:t>
            </a:r>
            <a:r>
              <a:rPr lang="en-US" dirty="0" smtClean="0"/>
              <a:t> </a:t>
            </a:r>
            <a:r>
              <a:rPr lang="en-US" dirty="0" err="1" smtClean="0"/>
              <a:t>численности</a:t>
            </a:r>
            <a:r>
              <a:rPr lang="en-US" dirty="0" smtClean="0"/>
              <a:t> </a:t>
            </a:r>
            <a:r>
              <a:rPr lang="en-US" dirty="0" err="1" smtClean="0"/>
              <a:t>занимающихся</a:t>
            </a:r>
            <a:r>
              <a:rPr lang="en-US" dirty="0" smtClean="0"/>
              <a:t> </a:t>
            </a:r>
            <a:r>
              <a:rPr lang="en-US" dirty="0" err="1" smtClean="0"/>
              <a:t>спортом</a:t>
            </a:r>
            <a:r>
              <a:rPr lang="en-US" dirty="0" smtClean="0"/>
              <a:t> и </a:t>
            </a:r>
            <a:r>
              <a:rPr lang="en-US" dirty="0" err="1" smtClean="0"/>
              <a:t>физической</a:t>
            </a:r>
            <a:r>
              <a:rPr lang="en-US" dirty="0" smtClean="0"/>
              <a:t> </a:t>
            </a:r>
            <a:r>
              <a:rPr lang="en-US" dirty="0" err="1" smtClean="0"/>
              <a:t>культурой</a:t>
            </a:r>
            <a:r>
              <a:rPr lang="en-US" dirty="0" smtClean="0"/>
              <a:t> в 2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увеличение</a:t>
            </a:r>
            <a:r>
              <a:rPr lang="en-US" dirty="0" smtClean="0"/>
              <a:t> </a:t>
            </a:r>
            <a:r>
              <a:rPr lang="en-US" dirty="0" err="1" smtClean="0"/>
              <a:t>доли</a:t>
            </a:r>
            <a:r>
              <a:rPr lang="en-US" dirty="0" smtClean="0"/>
              <a:t> </a:t>
            </a:r>
            <a:r>
              <a:rPr lang="en-US" dirty="0" err="1" smtClean="0"/>
              <a:t>населения</a:t>
            </a:r>
            <a:r>
              <a:rPr lang="en-US" dirty="0" smtClean="0"/>
              <a:t>, </a:t>
            </a:r>
            <a:r>
              <a:rPr lang="en-US" dirty="0" err="1" smtClean="0"/>
              <a:t>охваченных</a:t>
            </a:r>
            <a:r>
              <a:rPr lang="en-US" dirty="0" smtClean="0"/>
              <a:t> </a:t>
            </a:r>
            <a:r>
              <a:rPr lang="en-US" dirty="0" err="1" smtClean="0"/>
              <a:t>мероприятиями</a:t>
            </a:r>
            <a:r>
              <a:rPr lang="en-US" dirty="0" smtClean="0"/>
              <a:t> в </a:t>
            </a:r>
            <a:r>
              <a:rPr lang="en-US" dirty="0" err="1" smtClean="0"/>
              <a:t>сфере</a:t>
            </a:r>
            <a:r>
              <a:rPr lang="en-US" dirty="0" smtClean="0"/>
              <a:t> </a:t>
            </a:r>
            <a:r>
              <a:rPr lang="en-US" dirty="0" err="1" smtClean="0"/>
              <a:t>культуры</a:t>
            </a:r>
            <a:r>
              <a:rPr lang="en-US" dirty="0" smtClean="0"/>
              <a:t> –</a:t>
            </a:r>
            <a:endParaRPr lang="ru-RU" dirty="0" smtClean="0"/>
          </a:p>
          <a:p>
            <a:r>
              <a:rPr lang="en-US" dirty="0" smtClean="0"/>
              <a:t> 	в 2 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Экономические</a:t>
            </a:r>
            <a:r>
              <a:rPr lang="en-US" b="1" dirty="0" smtClean="0"/>
              <a:t> </a:t>
            </a:r>
            <a:r>
              <a:rPr lang="en-US" b="1" dirty="0" err="1" smtClean="0"/>
              <a:t>показатели</a:t>
            </a:r>
            <a:r>
              <a:rPr lang="en-US" b="1" dirty="0" smtClean="0"/>
              <a:t>: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рост</a:t>
            </a:r>
            <a:r>
              <a:rPr lang="en-US" dirty="0" smtClean="0"/>
              <a:t> </a:t>
            </a:r>
            <a:r>
              <a:rPr lang="en-US" dirty="0" err="1" smtClean="0"/>
              <a:t>валового</a:t>
            </a:r>
            <a:r>
              <a:rPr lang="en-US" dirty="0" smtClean="0"/>
              <a:t> </a:t>
            </a:r>
            <a:r>
              <a:rPr lang="en-US" dirty="0" err="1" smtClean="0"/>
              <a:t>внутреннего</a:t>
            </a:r>
            <a:r>
              <a:rPr lang="en-US" dirty="0" smtClean="0"/>
              <a:t> </a:t>
            </a:r>
            <a:r>
              <a:rPr lang="en-US" dirty="0" err="1" smtClean="0"/>
              <a:t>продукта</a:t>
            </a:r>
            <a:r>
              <a:rPr lang="en-US" dirty="0" smtClean="0"/>
              <a:t> – 3,5 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рост</a:t>
            </a:r>
            <a:r>
              <a:rPr lang="en-US" dirty="0" smtClean="0"/>
              <a:t> </a:t>
            </a:r>
            <a:r>
              <a:rPr lang="en-US" dirty="0" err="1" smtClean="0"/>
              <a:t>производительности</a:t>
            </a:r>
            <a:r>
              <a:rPr lang="en-US" dirty="0" smtClean="0"/>
              <a:t> </a:t>
            </a:r>
            <a:r>
              <a:rPr lang="en-US" dirty="0" err="1" smtClean="0"/>
              <a:t>труда</a:t>
            </a:r>
            <a:r>
              <a:rPr lang="en-US" dirty="0" smtClean="0"/>
              <a:t> в – 3 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рост</a:t>
            </a:r>
            <a:r>
              <a:rPr lang="en-US" dirty="0" smtClean="0"/>
              <a:t> </a:t>
            </a:r>
            <a:r>
              <a:rPr lang="en-US" dirty="0" err="1" smtClean="0"/>
              <a:t>производительности</a:t>
            </a:r>
            <a:r>
              <a:rPr lang="en-US" dirty="0" smtClean="0"/>
              <a:t> </a:t>
            </a:r>
            <a:r>
              <a:rPr lang="en-US" dirty="0" err="1" smtClean="0"/>
              <a:t>труда</a:t>
            </a:r>
            <a:r>
              <a:rPr lang="en-US" dirty="0" smtClean="0"/>
              <a:t> в </a:t>
            </a:r>
            <a:r>
              <a:rPr lang="en-US" dirty="0" err="1" smtClean="0"/>
              <a:t>промышленности</a:t>
            </a:r>
            <a:r>
              <a:rPr lang="en-US" dirty="0" smtClean="0"/>
              <a:t> – 4 </a:t>
            </a:r>
            <a:r>
              <a:rPr lang="en-US" dirty="0" err="1" smtClean="0"/>
              <a:t>раза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снижение</a:t>
            </a:r>
            <a:r>
              <a:rPr lang="en-US" dirty="0" smtClean="0"/>
              <a:t> </a:t>
            </a:r>
            <a:r>
              <a:rPr lang="en-US" dirty="0" err="1" smtClean="0"/>
              <a:t>энергоемкости</a:t>
            </a:r>
            <a:r>
              <a:rPr lang="en-US" dirty="0" smtClean="0"/>
              <a:t> </a:t>
            </a:r>
            <a:r>
              <a:rPr lang="en-US" dirty="0" err="1" smtClean="0"/>
              <a:t>валового</a:t>
            </a:r>
            <a:r>
              <a:rPr lang="en-US" dirty="0" smtClean="0"/>
              <a:t> </a:t>
            </a:r>
            <a:r>
              <a:rPr lang="en-US" dirty="0" err="1" smtClean="0"/>
              <a:t>внутреннего</a:t>
            </a:r>
            <a:r>
              <a:rPr lang="en-US" dirty="0" smtClean="0"/>
              <a:t> </a:t>
            </a:r>
            <a:r>
              <a:rPr lang="en-US" dirty="0" err="1" smtClean="0"/>
              <a:t>продукта</a:t>
            </a:r>
            <a:r>
              <a:rPr lang="en-US" dirty="0" smtClean="0"/>
              <a:t> - 81 - 83 </a:t>
            </a:r>
            <a:r>
              <a:rPr lang="en-US" dirty="0" err="1" smtClean="0"/>
              <a:t>процента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прирост</a:t>
            </a:r>
            <a:r>
              <a:rPr lang="en-US" dirty="0" smtClean="0"/>
              <a:t> </a:t>
            </a:r>
            <a:r>
              <a:rPr lang="en-US" dirty="0" err="1" smtClean="0"/>
              <a:t>основных</a:t>
            </a:r>
            <a:r>
              <a:rPr lang="en-US" dirty="0" smtClean="0"/>
              <a:t> </a:t>
            </a:r>
            <a:r>
              <a:rPr lang="en-US" dirty="0" err="1" smtClean="0"/>
              <a:t>фондов</a:t>
            </a:r>
            <a:r>
              <a:rPr lang="en-US" dirty="0" smtClean="0"/>
              <a:t> – 500 -600 </a:t>
            </a:r>
            <a:r>
              <a:rPr lang="en-US" dirty="0" err="1" smtClean="0"/>
              <a:t>млрд</a:t>
            </a:r>
            <a:r>
              <a:rPr lang="en-US" dirty="0" smtClean="0"/>
              <a:t>. </a:t>
            </a:r>
            <a:r>
              <a:rPr lang="en-US" dirty="0" err="1" smtClean="0"/>
              <a:t>руб</a:t>
            </a:r>
            <a:r>
              <a:rPr lang="en-US" dirty="0" smtClean="0"/>
              <a:t>.;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расходы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НИОКР (</a:t>
            </a:r>
            <a:r>
              <a:rPr lang="en-US" dirty="0" err="1" smtClean="0"/>
              <a:t>частные</a:t>
            </a:r>
            <a:r>
              <a:rPr lang="en-US" dirty="0" smtClean="0"/>
              <a:t> и </a:t>
            </a:r>
            <a:r>
              <a:rPr lang="en-US" dirty="0" err="1" smtClean="0"/>
              <a:t>государственные</a:t>
            </a:r>
            <a:r>
              <a:rPr lang="en-US" dirty="0" smtClean="0"/>
              <a:t> </a:t>
            </a:r>
            <a:r>
              <a:rPr lang="en-US" dirty="0" err="1" smtClean="0"/>
              <a:t>расходы</a:t>
            </a:r>
            <a:r>
              <a:rPr lang="en-US" dirty="0" smtClean="0"/>
              <a:t>) - 1,4 - 1,6 </a:t>
            </a:r>
            <a:r>
              <a:rPr lang="en-US" dirty="0" err="1" smtClean="0"/>
              <a:t>процента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валового</a:t>
            </a:r>
            <a:r>
              <a:rPr lang="en-US" dirty="0" smtClean="0"/>
              <a:t> </a:t>
            </a:r>
            <a:r>
              <a:rPr lang="en-US" dirty="0" err="1" smtClean="0"/>
              <a:t>регионального</a:t>
            </a:r>
            <a:r>
              <a:rPr lang="en-US" dirty="0" smtClean="0"/>
              <a:t> </a:t>
            </a:r>
            <a:r>
              <a:rPr lang="en-US" dirty="0" err="1" smtClean="0"/>
              <a:t>продукта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расходы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образование</a:t>
            </a:r>
            <a:r>
              <a:rPr lang="en-US" dirty="0" smtClean="0"/>
              <a:t> (</a:t>
            </a:r>
            <a:r>
              <a:rPr lang="en-US" dirty="0" err="1" smtClean="0"/>
              <a:t>частные</a:t>
            </a:r>
            <a:r>
              <a:rPr lang="en-US" dirty="0" smtClean="0"/>
              <a:t> и </a:t>
            </a:r>
            <a:r>
              <a:rPr lang="en-US" dirty="0" err="1" smtClean="0"/>
              <a:t>государственные</a:t>
            </a:r>
            <a:r>
              <a:rPr lang="en-US" dirty="0" smtClean="0"/>
              <a:t> </a:t>
            </a:r>
            <a:r>
              <a:rPr lang="en-US" dirty="0" err="1" smtClean="0"/>
              <a:t>расходы</a:t>
            </a:r>
            <a:r>
              <a:rPr lang="en-US" dirty="0" smtClean="0"/>
              <a:t>) - 5,5 - 5,7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процента</a:t>
            </a:r>
            <a:r>
              <a:rPr lang="en-US" dirty="0" smtClean="0"/>
              <a:t> </a:t>
            </a:r>
            <a:r>
              <a:rPr lang="en-US" dirty="0" err="1" smtClean="0"/>
              <a:t>валового</a:t>
            </a:r>
            <a:r>
              <a:rPr lang="en-US" dirty="0" smtClean="0"/>
              <a:t> </a:t>
            </a:r>
            <a:r>
              <a:rPr lang="en-US" dirty="0" err="1" smtClean="0"/>
              <a:t>регионального</a:t>
            </a:r>
            <a:r>
              <a:rPr lang="en-US" dirty="0" smtClean="0"/>
              <a:t> </a:t>
            </a:r>
            <a:r>
              <a:rPr lang="en-US" dirty="0" err="1" smtClean="0"/>
              <a:t>продукта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расходы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здравоохранение</a:t>
            </a:r>
            <a:r>
              <a:rPr lang="en-US" dirty="0" smtClean="0"/>
              <a:t> (</a:t>
            </a:r>
            <a:r>
              <a:rPr lang="en-US" dirty="0" err="1" smtClean="0"/>
              <a:t>частные</a:t>
            </a:r>
            <a:r>
              <a:rPr lang="en-US" dirty="0" smtClean="0"/>
              <a:t> и </a:t>
            </a:r>
            <a:r>
              <a:rPr lang="en-US" dirty="0" err="1" smtClean="0"/>
              <a:t>государственные</a:t>
            </a:r>
            <a:r>
              <a:rPr lang="en-US" dirty="0" smtClean="0"/>
              <a:t> </a:t>
            </a:r>
            <a:r>
              <a:rPr lang="en-US" dirty="0" err="1" smtClean="0"/>
              <a:t>расходы</a:t>
            </a:r>
            <a:r>
              <a:rPr lang="en-US" dirty="0" smtClean="0"/>
              <a:t>) - 5,2 - 5,4</a:t>
            </a:r>
            <a:endParaRPr lang="ru-RU" dirty="0" smtClean="0"/>
          </a:p>
          <a:p>
            <a:r>
              <a:rPr lang="en-US" dirty="0" smtClean="0"/>
              <a:t> 	</a:t>
            </a:r>
            <a:r>
              <a:rPr lang="en-US" dirty="0" err="1" smtClean="0"/>
              <a:t>процента</a:t>
            </a:r>
            <a:r>
              <a:rPr lang="en-US" dirty="0" smtClean="0"/>
              <a:t> </a:t>
            </a:r>
            <a:r>
              <a:rPr lang="en-US" dirty="0" err="1" smtClean="0"/>
              <a:t>валового</a:t>
            </a:r>
            <a:r>
              <a:rPr lang="en-US" dirty="0" smtClean="0"/>
              <a:t> </a:t>
            </a:r>
            <a:r>
              <a:rPr lang="en-US" dirty="0" err="1" smtClean="0"/>
              <a:t>регионального</a:t>
            </a:r>
            <a:r>
              <a:rPr lang="en-US" dirty="0" smtClean="0"/>
              <a:t> </a:t>
            </a:r>
            <a:r>
              <a:rPr lang="en-US" dirty="0" err="1" smtClean="0"/>
              <a:t>продукта</a:t>
            </a:r>
            <a:r>
              <a:rPr lang="en-US" dirty="0" smtClean="0"/>
              <a:t>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Спасибо за внимание!!!!!!!!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928934"/>
            <a:ext cx="3289953" cy="31432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/>
          </a:bodyPr>
          <a:lstStyle/>
          <a:p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Воронежская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о́бласть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— субъект Российской Федерации, область в центре европейской части России. Областной центр — город Воронеж. Расстояние до Москвы — около 515 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км.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Образована 13 июня 1934 года. Входит в состав Центрального федерального округа. Административный центр области —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город Воронеж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Граничит: на юге — с Украиной (Луганская область) и Ростовской областью, на западе — с Белгородской областью, на северо-западе — с Курской, на севере — с Липецкой областью, Тамбовской областями, на юго-востоке — с Волгоградской областью, на востоке — с Саратовской областью.</a:t>
            </a:r>
          </a:p>
          <a:p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286256"/>
            <a:ext cx="3047989" cy="2285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4143380"/>
            <a:ext cx="34290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2852"/>
            <a:ext cx="9144000" cy="6500858"/>
          </a:xfrm>
        </p:spPr>
        <p:txBody>
          <a:bodyPr>
            <a:normAutofit/>
          </a:bodyPr>
          <a:lstStyle/>
          <a:p>
            <a:r>
              <a:rPr lang="ru-RU" sz="1600" dirty="0" err="1" smtClean="0"/>
              <a:t>Воронежская.обл</a:t>
            </a:r>
            <a:r>
              <a:rPr lang="ru-RU" sz="1600" dirty="0" smtClean="0"/>
              <a:t>. </a:t>
            </a:r>
            <a:r>
              <a:rPr lang="ru-RU" sz="1600" dirty="0" smtClean="0"/>
              <a:t>– развитый индустриально-аграрный регион в составе </a:t>
            </a:r>
            <a:r>
              <a:rPr lang="ru-RU" sz="1600" dirty="0" err="1" smtClean="0"/>
              <a:t>ЦентральноЧернозёмного</a:t>
            </a:r>
            <a:r>
              <a:rPr lang="ru-RU" sz="1600" dirty="0" smtClean="0"/>
              <a:t> экономического района</a:t>
            </a:r>
            <a:r>
              <a:rPr lang="ru-RU" sz="1600" dirty="0" smtClean="0"/>
              <a:t>; специализируется </a:t>
            </a:r>
            <a:r>
              <a:rPr lang="ru-RU" sz="1600" dirty="0" smtClean="0"/>
              <a:t>на </a:t>
            </a:r>
            <a:r>
              <a:rPr lang="ru-RU" sz="1600" dirty="0" err="1" smtClean="0"/>
              <a:t>произ-ве</a:t>
            </a:r>
            <a:r>
              <a:rPr lang="ru-RU" sz="1600" dirty="0" smtClean="0"/>
              <a:t> и переработке с.-х. сырья и на многоотраслевом машиностроении. Экономика области в целом характеризуется высоким уровнем развития производственной и социальной инфраструктур. По объёму ВРП (св.105 </a:t>
            </a:r>
            <a:r>
              <a:rPr lang="ru-RU" sz="1600" dirty="0" err="1" smtClean="0"/>
              <a:t>мдрд</a:t>
            </a:r>
            <a:r>
              <a:rPr lang="ru-RU" sz="1600" dirty="0" smtClean="0"/>
              <a:t> руб.) в </a:t>
            </a:r>
            <a:r>
              <a:rPr lang="ru-RU" sz="1600" dirty="0" smtClean="0"/>
              <a:t>203 </a:t>
            </a:r>
            <a:r>
              <a:rPr lang="ru-RU" sz="1600" dirty="0" smtClean="0"/>
              <a:t>регион находился </a:t>
            </a:r>
            <a:r>
              <a:rPr lang="ru-RU" sz="1600" dirty="0" err="1" smtClean="0"/>
              <a:t>вконце</a:t>
            </a:r>
            <a:r>
              <a:rPr lang="ru-RU" sz="1600" dirty="0" smtClean="0"/>
              <a:t> третьего десятка субъектов РФ. В структуре ВРП доля </a:t>
            </a:r>
            <a:r>
              <a:rPr lang="ru-RU" sz="1600" dirty="0" err="1" smtClean="0"/>
              <a:t>пром-сти</a:t>
            </a:r>
            <a:r>
              <a:rPr lang="ru-RU" sz="1600" dirty="0" smtClean="0"/>
              <a:t> составила 26,4%, сел. </a:t>
            </a:r>
            <a:r>
              <a:rPr lang="ru-RU" sz="1600" dirty="0" err="1" smtClean="0"/>
              <a:t>хоз-ва</a:t>
            </a:r>
            <a:r>
              <a:rPr lang="ru-RU" sz="1600" dirty="0" smtClean="0"/>
              <a:t> – 13,6%, строительства – 6,6%, транспорта – 7,7%, торговли – 13,8%.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Промышленность.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ром.потенциал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В.о. оценивается как высокий.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объём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произ-ва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составил 76,6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руб. (38-е место в РФ). В отраслевой структуре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пром-сти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выделяются машиностроение и металлообработка (21,7%)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ипищевая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отрасль (27,6%). Важную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рольиграют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электроэнергетика (18,5%), химическая и нефтехимическая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пром-сть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(17%),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пром-сть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строительных материалов (5,7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r>
              <a:rPr lang="ru-RU" sz="1800" dirty="0" smtClean="0"/>
              <a:t>Уровень жизни населения низкий. По стоимости ВРП на душу населения (44,4 тыс.руб., </a:t>
            </a:r>
            <a:r>
              <a:rPr lang="ru-RU" sz="1800" dirty="0" smtClean="0"/>
              <a:t>2013</a:t>
            </a:r>
            <a:r>
              <a:rPr lang="ru-RU" sz="1800" dirty="0" smtClean="0"/>
              <a:t>) область входит в 30 самых отсталых регионов РФ. Доля населения с доходами ниже прожиточного минимума – 27,2% (</a:t>
            </a:r>
            <a:r>
              <a:rPr lang="ru-RU" sz="1800" dirty="0" smtClean="0"/>
              <a:t>2013). </a:t>
            </a:r>
            <a:r>
              <a:rPr lang="ru-RU" sz="1800" dirty="0" smtClean="0"/>
              <a:t>Довольно высока обеспеченность жильём (23,4 м</a:t>
            </a:r>
            <a:r>
              <a:rPr lang="ru-RU" sz="1800" baseline="30000" dirty="0" smtClean="0"/>
              <a:t>2</a:t>
            </a:r>
            <a:r>
              <a:rPr lang="ru-RU" sz="1800" dirty="0" smtClean="0"/>
              <a:t> на чел</a:t>
            </a:r>
            <a:r>
              <a:rPr lang="ru-RU" sz="1800" dirty="0" smtClean="0"/>
              <a:t>.).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Причины актуализации Стратегии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0063" y="1214438"/>
            <a:ext cx="8072437" cy="1033462"/>
          </a:xfrm>
          <a:prstGeom prst="rect">
            <a:avLst/>
          </a:prstGeom>
          <a:noFill/>
          <a:ln>
            <a:solidFill>
              <a:srgbClr val="D81E05"/>
            </a:solidFill>
          </a:ln>
          <a:effectLst>
            <a:outerShdw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экономики области на </a:t>
            </a:r>
            <a:r>
              <a:rPr lang="ru-RU" sz="2000" b="1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посткризисное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развитие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00063" y="2589213"/>
            <a:ext cx="8072437" cy="1222375"/>
          </a:xfrm>
          <a:prstGeom prst="rect">
            <a:avLst/>
          </a:prstGeom>
          <a:noFill/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вектора развития экономики РФ и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необходимость согласования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федеральных и региональных нормативно-правовых актов в области стратегического планирования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0063" y="5715000"/>
            <a:ext cx="8072437" cy="728663"/>
          </a:xfrm>
          <a:prstGeom prst="rect">
            <a:avLst/>
          </a:prstGeom>
          <a:noFill/>
          <a:ln>
            <a:solidFill>
              <a:srgbClr val="D81E05"/>
            </a:solidFill>
          </a:ln>
          <a:effectLst>
            <a:outerShdw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Необходимость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корректировки индикаторов действующей Стратегии с учетом новых требований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63" y="4143375"/>
            <a:ext cx="8072437" cy="1222375"/>
          </a:xfrm>
          <a:prstGeom prst="rect">
            <a:avLst/>
          </a:prstGeom>
          <a:noFill/>
          <a:ln>
            <a:solidFill>
              <a:srgbClr val="D81E05"/>
            </a:solidFill>
          </a:ln>
          <a:effectLst>
            <a:outerShdw dist="38100" dir="2700000" algn="tl" rotWithShape="0">
              <a:prstClr val="black">
                <a:alpha val="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Придание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развитию Воронежской области </a:t>
            </a:r>
          </a:p>
          <a:p>
            <a:pPr algn="ctr"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нового импульса, адаптированного </a:t>
            </a: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изменениям </a:t>
            </a:r>
          </a:p>
          <a:p>
            <a:pPr algn="ctr">
              <a:defRPr/>
            </a:pPr>
            <a:r>
              <a:rPr lang="ru-RU" sz="20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внутренних и внешних условий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Суть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социально-экономического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Воронежской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области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перспективу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2010-2020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гг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заключается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следующем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Достижение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существенного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роста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жизни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населения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путем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повышения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конкурентоспособности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экономики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счет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реализации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масштабных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инвестиционных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программ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модернизации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промышленности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создания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эффективной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системы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государственного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Основной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девиз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нового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качества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экономики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– к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новому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качеству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жизни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энергия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практических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 smtClean="0">
                <a:latin typeface="Times New Roman" pitchFamily="18" charset="0"/>
                <a:cs typeface="Times New Roman" pitchFamily="18" charset="0"/>
              </a:rPr>
              <a:t>действий</a:t>
            </a:r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16569FB-A959-49A3-9665-33576F640180}" type="slidenum">
              <a:rPr lang="ru-RU"/>
              <a:pPr/>
              <a:t>6</a:t>
            </a:fld>
            <a:endParaRPr lang="ru-RU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ru-RU" sz="2400" dirty="0" smtClean="0">
                <a:solidFill>
                  <a:schemeClr val="tx1"/>
                </a:solidFill>
              </a:rPr>
              <a:t>КОМПОНЕНТЫ СТРАТЕГИИ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350838" y="3429000"/>
            <a:ext cx="2519362" cy="14398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>
              <a:buFont typeface="Wingdings" pitchFamily="2" charset="2"/>
              <a:buChar char="Ø"/>
            </a:pPr>
            <a:r>
              <a:rPr lang="ru-RU" sz="1400" b="1" i="1">
                <a:solidFill>
                  <a:srgbClr val="C80453"/>
                </a:solidFill>
              </a:rPr>
              <a:t>Инвестиции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Модернизация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Инновации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Малый бизнес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Человеческий капитал</a:t>
            </a: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350838" y="1989138"/>
            <a:ext cx="2519362" cy="576262"/>
          </a:xfrm>
          <a:prstGeom prst="rect">
            <a:avLst/>
          </a:prstGeom>
          <a:solidFill>
            <a:srgbClr val="66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Экономическая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стратегия</a:t>
            </a:r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352425" y="2708275"/>
            <a:ext cx="2519363" cy="576263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/>
              <a:t>Рост ВРП</a:t>
            </a:r>
          </a:p>
        </p:txBody>
      </p:sp>
      <p:sp>
        <p:nvSpPr>
          <p:cNvPr id="10247" name="Rectangle 12"/>
          <p:cNvSpPr>
            <a:spLocks noChangeArrowheads="1"/>
          </p:cNvSpPr>
          <p:nvPr/>
        </p:nvSpPr>
        <p:spPr bwMode="auto">
          <a:xfrm>
            <a:off x="6249988" y="3429000"/>
            <a:ext cx="2519362" cy="14398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Уровень жизни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Социальная справедливость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Здоровье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Среда обитания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Безопасность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Культура, свободное время 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>
                <a:solidFill>
                  <a:srgbClr val="4202AA"/>
                </a:solidFill>
              </a:rPr>
              <a:t>Гражданские права</a:t>
            </a:r>
          </a:p>
          <a:p>
            <a:endParaRPr lang="ru-RU" sz="1200">
              <a:solidFill>
                <a:srgbClr val="4202AA"/>
              </a:solidFill>
            </a:endParaRPr>
          </a:p>
        </p:txBody>
      </p:sp>
      <p:sp>
        <p:nvSpPr>
          <p:cNvPr id="10248" name="Rectangle 13"/>
          <p:cNvSpPr>
            <a:spLocks noChangeArrowheads="1"/>
          </p:cNvSpPr>
          <p:nvPr/>
        </p:nvSpPr>
        <p:spPr bwMode="auto">
          <a:xfrm>
            <a:off x="6248400" y="5013325"/>
            <a:ext cx="2519363" cy="576263"/>
          </a:xfrm>
          <a:prstGeom prst="rect">
            <a:avLst/>
          </a:prstGeom>
          <a:solidFill>
            <a:srgbClr val="66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>
                <a:solidFill>
                  <a:srgbClr val="EAEAEA"/>
                </a:solidFill>
              </a:rPr>
              <a:t>Новое качество </a:t>
            </a:r>
          </a:p>
          <a:p>
            <a:pPr algn="ctr"/>
            <a:r>
              <a:rPr lang="ru-RU" sz="1600" b="1">
                <a:solidFill>
                  <a:srgbClr val="EAEAEA"/>
                </a:solidFill>
              </a:rPr>
              <a:t>жизни</a:t>
            </a:r>
          </a:p>
        </p:txBody>
      </p:sp>
      <p:sp>
        <p:nvSpPr>
          <p:cNvPr id="10249" name="Rectangle 14"/>
          <p:cNvSpPr>
            <a:spLocks noChangeArrowheads="1"/>
          </p:cNvSpPr>
          <p:nvPr/>
        </p:nvSpPr>
        <p:spPr bwMode="auto">
          <a:xfrm>
            <a:off x="6248400" y="2000250"/>
            <a:ext cx="2519363" cy="576263"/>
          </a:xfrm>
          <a:prstGeom prst="rect">
            <a:avLst/>
          </a:prstGeom>
          <a:solidFill>
            <a:srgbClr val="4202A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Социальная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стратегия</a:t>
            </a:r>
          </a:p>
        </p:txBody>
      </p:sp>
      <p:sp>
        <p:nvSpPr>
          <p:cNvPr id="10250" name="Rectangle 15"/>
          <p:cNvSpPr>
            <a:spLocks noChangeArrowheads="1"/>
          </p:cNvSpPr>
          <p:nvPr/>
        </p:nvSpPr>
        <p:spPr bwMode="auto">
          <a:xfrm>
            <a:off x="6249988" y="2708275"/>
            <a:ext cx="2519362" cy="576263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>
                <a:solidFill>
                  <a:srgbClr val="EAEAEA"/>
                </a:solidFill>
              </a:rPr>
              <a:t>Рост качества жизни</a:t>
            </a:r>
          </a:p>
        </p:txBody>
      </p:sp>
      <p:sp>
        <p:nvSpPr>
          <p:cNvPr id="10251" name="Rectangle 17"/>
          <p:cNvSpPr>
            <a:spLocks noChangeArrowheads="1"/>
          </p:cNvSpPr>
          <p:nvPr/>
        </p:nvSpPr>
        <p:spPr bwMode="auto">
          <a:xfrm>
            <a:off x="3311525" y="3429000"/>
            <a:ext cx="2519363" cy="14398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1200" b="1" i="1" dirty="0">
                <a:solidFill>
                  <a:srgbClr val="4202AA"/>
                </a:solidFill>
              </a:rPr>
              <a:t>Бюджетная эффективность</a:t>
            </a:r>
          </a:p>
          <a:p>
            <a:pPr>
              <a:buFont typeface="Wingdings" pitchFamily="2" charset="2"/>
              <a:buChar char="Ø"/>
            </a:pPr>
            <a:r>
              <a:rPr lang="ru-RU" sz="1200" b="1" i="1" dirty="0">
                <a:solidFill>
                  <a:srgbClr val="4202AA"/>
                </a:solidFill>
              </a:rPr>
              <a:t>Организационная  эффективность  </a:t>
            </a:r>
          </a:p>
        </p:txBody>
      </p:sp>
      <p:sp>
        <p:nvSpPr>
          <p:cNvPr id="10252" name="Rectangle 18"/>
          <p:cNvSpPr>
            <a:spLocks noChangeArrowheads="1"/>
          </p:cNvSpPr>
          <p:nvPr/>
        </p:nvSpPr>
        <p:spPr bwMode="auto">
          <a:xfrm>
            <a:off x="3311525" y="5013325"/>
            <a:ext cx="2519363" cy="576263"/>
          </a:xfrm>
          <a:prstGeom prst="rect">
            <a:avLst/>
          </a:prstGeom>
          <a:solidFill>
            <a:srgbClr val="6600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solidFill>
                  <a:srgbClr val="EAEAEA"/>
                </a:solidFill>
              </a:rPr>
              <a:t>Новое качество </a:t>
            </a:r>
          </a:p>
          <a:p>
            <a:pPr algn="ctr"/>
            <a:r>
              <a:rPr lang="ru-RU" sz="1600" b="1">
                <a:solidFill>
                  <a:srgbClr val="EAEAEA"/>
                </a:solidFill>
              </a:rPr>
              <a:t>управления</a:t>
            </a:r>
          </a:p>
        </p:txBody>
      </p:sp>
      <p:sp>
        <p:nvSpPr>
          <p:cNvPr id="10253" name="Rectangle 19"/>
          <p:cNvSpPr>
            <a:spLocks noChangeArrowheads="1"/>
          </p:cNvSpPr>
          <p:nvPr/>
        </p:nvSpPr>
        <p:spPr bwMode="auto">
          <a:xfrm>
            <a:off x="3311525" y="1989138"/>
            <a:ext cx="2519363" cy="576262"/>
          </a:xfrm>
          <a:prstGeom prst="rect">
            <a:avLst/>
          </a:prstGeom>
          <a:solidFill>
            <a:schemeClr val="hlink"/>
          </a:solidFill>
          <a:ln w="571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Эффективность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управления</a:t>
            </a:r>
          </a:p>
        </p:txBody>
      </p:sp>
      <p:sp>
        <p:nvSpPr>
          <p:cNvPr id="10254" name="Rectangle 20"/>
          <p:cNvSpPr>
            <a:spLocks noChangeArrowheads="1"/>
          </p:cNvSpPr>
          <p:nvPr/>
        </p:nvSpPr>
        <p:spPr bwMode="auto">
          <a:xfrm>
            <a:off x="3311525" y="2708275"/>
            <a:ext cx="2519363" cy="576263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/>
              <a:t>Рост эффективности </a:t>
            </a:r>
          </a:p>
          <a:p>
            <a:pPr algn="ctr"/>
            <a:r>
              <a:rPr lang="ru-RU" sz="1600" b="1"/>
              <a:t>гос.расходов</a:t>
            </a:r>
          </a:p>
        </p:txBody>
      </p:sp>
      <p:sp>
        <p:nvSpPr>
          <p:cNvPr id="10255" name="Oval 21"/>
          <p:cNvSpPr>
            <a:spLocks noChangeArrowheads="1"/>
          </p:cNvSpPr>
          <p:nvPr/>
        </p:nvSpPr>
        <p:spPr bwMode="auto">
          <a:xfrm>
            <a:off x="3095625" y="1125538"/>
            <a:ext cx="2952750" cy="574675"/>
          </a:xfrm>
          <a:prstGeom prst="ellipse">
            <a:avLst/>
          </a:prstGeom>
          <a:solidFill>
            <a:srgbClr val="C8045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1"/>
                </a:solidFill>
              </a:rPr>
              <a:t>СТРАТЕГИЯ</a:t>
            </a:r>
          </a:p>
        </p:txBody>
      </p:sp>
      <p:sp>
        <p:nvSpPr>
          <p:cNvPr id="10256" name="Line 22"/>
          <p:cNvSpPr>
            <a:spLocks noChangeShapeType="1"/>
          </p:cNvSpPr>
          <p:nvPr/>
        </p:nvSpPr>
        <p:spPr bwMode="auto">
          <a:xfrm flipH="1">
            <a:off x="1763713" y="1628775"/>
            <a:ext cx="129540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23"/>
          <p:cNvSpPr>
            <a:spLocks noChangeShapeType="1"/>
          </p:cNvSpPr>
          <p:nvPr/>
        </p:nvSpPr>
        <p:spPr bwMode="auto">
          <a:xfrm>
            <a:off x="6084888" y="1628775"/>
            <a:ext cx="151130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24"/>
          <p:cNvSpPr>
            <a:spLocks noChangeShapeType="1"/>
          </p:cNvSpPr>
          <p:nvPr/>
        </p:nvSpPr>
        <p:spPr bwMode="auto">
          <a:xfrm>
            <a:off x="4448175" y="1773238"/>
            <a:ext cx="0" cy="1428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Text Box 25"/>
          <p:cNvSpPr txBox="1">
            <a:spLocks noChangeArrowheads="1"/>
          </p:cNvSpPr>
          <p:nvPr/>
        </p:nvSpPr>
        <p:spPr bwMode="auto">
          <a:xfrm>
            <a:off x="385763" y="6216650"/>
            <a:ext cx="83724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. </a:t>
            </a:r>
          </a:p>
        </p:txBody>
      </p:sp>
      <p:sp>
        <p:nvSpPr>
          <p:cNvPr id="10260" name="Rectangle 8"/>
          <p:cNvSpPr>
            <a:spLocks noChangeArrowheads="1"/>
          </p:cNvSpPr>
          <p:nvPr/>
        </p:nvSpPr>
        <p:spPr bwMode="auto">
          <a:xfrm>
            <a:off x="350838" y="5013325"/>
            <a:ext cx="2519362" cy="576263"/>
          </a:xfrm>
          <a:prstGeom prst="rect">
            <a:avLst/>
          </a:prstGeom>
          <a:solidFill>
            <a:srgbClr val="66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>
                <a:solidFill>
                  <a:srgbClr val="EAEAEA"/>
                </a:solidFill>
              </a:rPr>
              <a:t>Новое качество </a:t>
            </a:r>
          </a:p>
          <a:p>
            <a:pPr algn="ctr"/>
            <a:r>
              <a:rPr lang="ru-RU" sz="1600" b="1">
                <a:solidFill>
                  <a:srgbClr val="EAEAEA"/>
                </a:solidFill>
              </a:rPr>
              <a:t>экономики</a:t>
            </a:r>
          </a:p>
        </p:txBody>
      </p:sp>
      <p:sp>
        <p:nvSpPr>
          <p:cNvPr id="10261" name="Text Box 25"/>
          <p:cNvSpPr txBox="1">
            <a:spLocks noChangeArrowheads="1"/>
          </p:cNvSpPr>
          <p:nvPr/>
        </p:nvSpPr>
        <p:spPr bwMode="auto">
          <a:xfrm>
            <a:off x="303213" y="5949950"/>
            <a:ext cx="8516937" cy="5588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sz="1400"/>
              <a:t>Компоненты стратегии охватывают все основные сферы государственной политики. </a:t>
            </a:r>
          </a:p>
          <a:p>
            <a:pPr>
              <a:lnSpc>
                <a:spcPct val="110000"/>
              </a:lnSpc>
            </a:pPr>
            <a:r>
              <a:rPr lang="ru-RU" sz="1400"/>
              <a:t>При этом задача инвестиционного роста является ключевой. </a:t>
            </a:r>
          </a:p>
        </p:txBody>
      </p:sp>
      <p:sp>
        <p:nvSpPr>
          <p:cNvPr id="10262" name="Line 26"/>
          <p:cNvSpPr>
            <a:spLocks noChangeShapeType="1"/>
          </p:cNvSpPr>
          <p:nvPr/>
        </p:nvSpPr>
        <p:spPr bwMode="auto">
          <a:xfrm>
            <a:off x="323850" y="5949950"/>
            <a:ext cx="3816350" cy="0"/>
          </a:xfrm>
          <a:prstGeom prst="line">
            <a:avLst/>
          </a:prstGeom>
          <a:noFill/>
          <a:ln w="28575">
            <a:solidFill>
              <a:srgbClr val="C8045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Line 27"/>
          <p:cNvSpPr>
            <a:spLocks noChangeShapeType="1"/>
          </p:cNvSpPr>
          <p:nvPr/>
        </p:nvSpPr>
        <p:spPr bwMode="auto">
          <a:xfrm flipH="1" flipV="1">
            <a:off x="1547813" y="3644900"/>
            <a:ext cx="2592387" cy="2305050"/>
          </a:xfrm>
          <a:prstGeom prst="line">
            <a:avLst/>
          </a:prstGeom>
          <a:noFill/>
          <a:ln w="28575">
            <a:solidFill>
              <a:srgbClr val="C8045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-252413" y="6597650"/>
            <a:ext cx="935038" cy="260350"/>
          </a:xfrm>
          <a:prstGeom prst="rect">
            <a:avLst/>
          </a:prstGeom>
          <a:noFill/>
        </p:spPr>
        <p:txBody>
          <a:bodyPr/>
          <a:lstStyle/>
          <a:p>
            <a:fld id="{BA50AFC5-3D29-4014-8ECB-5867095565B8}" type="slidenum">
              <a:rPr lang="ru-RU"/>
              <a:pPr/>
              <a:t>7</a:t>
            </a:fld>
            <a:endParaRPr lang="ru-RU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Повышение инвестиционной привлекательности региона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2825"/>
            <a:ext cx="8229600" cy="433388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1600" b="1" smtClean="0">
                <a:solidFill>
                  <a:srgbClr val="C80453"/>
                </a:solidFill>
              </a:rPr>
              <a:t>Инвестиционный рост - основной компонент экономической стратегии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755650" y="1844675"/>
            <a:ext cx="1692275" cy="936625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400">
                <a:solidFill>
                  <a:schemeClr val="bg1"/>
                </a:solidFill>
              </a:rPr>
              <a:t>Инвестиционный потенциал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2843213" y="1844675"/>
            <a:ext cx="1692275" cy="936625"/>
          </a:xfrm>
          <a:prstGeom prst="rect">
            <a:avLst/>
          </a:prstGeom>
          <a:solidFill>
            <a:srgbClr val="4202AA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400">
                <a:solidFill>
                  <a:schemeClr val="bg1"/>
                </a:solidFill>
              </a:rPr>
              <a:t>Инвестиционный имидж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4932363" y="1844675"/>
            <a:ext cx="1692275" cy="9366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400">
                <a:solidFill>
                  <a:schemeClr val="bg1"/>
                </a:solidFill>
              </a:rPr>
              <a:t>Инвестиционный климат</a:t>
            </a:r>
          </a:p>
        </p:txBody>
      </p:sp>
      <p:sp>
        <p:nvSpPr>
          <p:cNvPr id="12296" name="Rectangle 7"/>
          <p:cNvSpPr>
            <a:spLocks noChangeArrowheads="1"/>
          </p:cNvSpPr>
          <p:nvPr/>
        </p:nvSpPr>
        <p:spPr bwMode="auto">
          <a:xfrm>
            <a:off x="7127875" y="1844675"/>
            <a:ext cx="1692275" cy="936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400"/>
              <a:t>Инвестиционная политика</a:t>
            </a:r>
          </a:p>
        </p:txBody>
      </p:sp>
      <p:sp>
        <p:nvSpPr>
          <p:cNvPr id="12297" name="Rectangle 8"/>
          <p:cNvSpPr>
            <a:spLocks noChangeArrowheads="1"/>
          </p:cNvSpPr>
          <p:nvPr/>
        </p:nvSpPr>
        <p:spPr bwMode="auto">
          <a:xfrm>
            <a:off x="755650" y="3068638"/>
            <a:ext cx="1692275" cy="12969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200" b="1"/>
              <a:t>Преимущества региона:</a:t>
            </a:r>
          </a:p>
          <a:p>
            <a:r>
              <a:rPr lang="ru-RU" sz="1200" b="1"/>
              <a:t>Использовать</a:t>
            </a:r>
          </a:p>
          <a:p>
            <a:r>
              <a:rPr lang="ru-RU" sz="1200" b="1"/>
              <a:t>Сохранять</a:t>
            </a:r>
          </a:p>
          <a:p>
            <a:r>
              <a:rPr lang="ru-RU" sz="1200" b="1"/>
              <a:t>Развивать</a:t>
            </a:r>
          </a:p>
          <a:p>
            <a:r>
              <a:rPr lang="ru-RU" sz="1200" b="1"/>
              <a:t>Создавать</a:t>
            </a:r>
          </a:p>
          <a:p>
            <a:endParaRPr lang="ru-RU" sz="1200" b="1"/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663575" y="3592513"/>
            <a:ext cx="16557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200"/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2916238" y="3068638"/>
            <a:ext cx="1655762" cy="132873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>
                <a:solidFill>
                  <a:srgbClr val="333399"/>
                </a:solidFill>
              </a:rPr>
              <a:t>Позиционирование</a:t>
            </a:r>
          </a:p>
          <a:p>
            <a:endParaRPr lang="ru-RU" sz="1200">
              <a:solidFill>
                <a:srgbClr val="333399"/>
              </a:solidFill>
            </a:endParaRPr>
          </a:p>
          <a:p>
            <a:r>
              <a:rPr lang="ru-RU" sz="1200">
                <a:solidFill>
                  <a:srgbClr val="333399"/>
                </a:solidFill>
              </a:rPr>
              <a:t>Маркетинг территории</a:t>
            </a: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4932363" y="3068638"/>
            <a:ext cx="1655762" cy="12954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 b="1"/>
              <a:t>Законодательство</a:t>
            </a:r>
          </a:p>
          <a:p>
            <a:endParaRPr lang="ru-RU" sz="1200" b="1"/>
          </a:p>
          <a:p>
            <a:r>
              <a:rPr lang="ru-RU" sz="1200" b="1"/>
              <a:t>Адм. барьеры инвестиций</a:t>
            </a:r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7164388" y="3068638"/>
            <a:ext cx="1655762" cy="1223962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 b="1">
                <a:solidFill>
                  <a:srgbClr val="EAEAEA"/>
                </a:solidFill>
              </a:rPr>
              <a:t>Кластерная политика</a:t>
            </a:r>
          </a:p>
          <a:p>
            <a:r>
              <a:rPr lang="ru-RU" sz="1200" b="1">
                <a:solidFill>
                  <a:srgbClr val="EAEAEA"/>
                </a:solidFill>
              </a:rPr>
              <a:t>Гос.стимули-рование</a:t>
            </a:r>
          </a:p>
          <a:p>
            <a:r>
              <a:rPr lang="ru-RU" sz="1200" b="1">
                <a:solidFill>
                  <a:srgbClr val="EAEAEA"/>
                </a:solidFill>
              </a:rPr>
              <a:t>Рекрутинг капитала</a:t>
            </a:r>
          </a:p>
        </p:txBody>
      </p:sp>
      <p:sp>
        <p:nvSpPr>
          <p:cNvPr id="12302" name="AutoShape 13"/>
          <p:cNvSpPr>
            <a:spLocks noChangeArrowheads="1"/>
          </p:cNvSpPr>
          <p:nvPr/>
        </p:nvSpPr>
        <p:spPr bwMode="auto">
          <a:xfrm>
            <a:off x="468313" y="1557338"/>
            <a:ext cx="8459787" cy="4464050"/>
          </a:xfrm>
          <a:prstGeom prst="downArrowCallout">
            <a:avLst>
              <a:gd name="adj1" fmla="val 14880"/>
              <a:gd name="adj2" fmla="val 18556"/>
              <a:gd name="adj3" fmla="val 17671"/>
              <a:gd name="adj4" fmla="val 6666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трелка вниз 29"/>
          <p:cNvSpPr/>
          <p:nvPr/>
        </p:nvSpPr>
        <p:spPr>
          <a:xfrm flipV="1">
            <a:off x="4429125" y="1285875"/>
            <a:ext cx="357188" cy="3857625"/>
          </a:xfrm>
          <a:prstGeom prst="downArrow">
            <a:avLst>
              <a:gd name="adj1" fmla="val 50000"/>
              <a:gd name="adj2" fmla="val 124666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6" name="Полилиния 25"/>
          <p:cNvSpPr/>
          <p:nvPr/>
        </p:nvSpPr>
        <p:spPr>
          <a:xfrm flipH="1">
            <a:off x="6286500" y="1143000"/>
            <a:ext cx="428625" cy="1643063"/>
          </a:xfrm>
          <a:custGeom>
            <a:avLst/>
            <a:gdLst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178626 w 821568"/>
              <a:gd name="connsiteY0" fmla="*/ 321471 h 1643074"/>
              <a:gd name="connsiteX1" fmla="*/ 500097 w 821568"/>
              <a:gd name="connsiteY1" fmla="*/ 0 h 1643074"/>
              <a:gd name="connsiteX2" fmla="*/ 821568 w 821568"/>
              <a:gd name="connsiteY2" fmla="*/ 321471 h 1643074"/>
              <a:gd name="connsiteX3" fmla="*/ 660833 w 821568"/>
              <a:gd name="connsiteY3" fmla="*/ 321471 h 1643074"/>
              <a:gd name="connsiteX4" fmla="*/ 660833 w 821568"/>
              <a:gd name="connsiteY4" fmla="*/ 1643074 h 1643074"/>
              <a:gd name="connsiteX5" fmla="*/ 53578 w 821568"/>
              <a:gd name="connsiteY5" fmla="*/ 1643074 h 1643074"/>
              <a:gd name="connsiteX6" fmla="*/ 339362 w 821568"/>
              <a:gd name="connsiteY6" fmla="*/ 321471 h 1643074"/>
              <a:gd name="connsiteX7" fmla="*/ 178626 w 821568"/>
              <a:gd name="connsiteY7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372498 w 854704"/>
              <a:gd name="connsiteY7" fmla="*/ 321471 h 1643074"/>
              <a:gd name="connsiteX8" fmla="*/ 211762 w 854704"/>
              <a:gd name="connsiteY8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449876 w 854704"/>
              <a:gd name="connsiteY7" fmla="*/ 933441 h 1643074"/>
              <a:gd name="connsiteX8" fmla="*/ 372498 w 854704"/>
              <a:gd name="connsiteY8" fmla="*/ 321471 h 1643074"/>
              <a:gd name="connsiteX9" fmla="*/ 211762 w 854704"/>
              <a:gd name="connsiteY9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47937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433591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99119 w 808672"/>
              <a:gd name="connsiteY4" fmla="*/ 957279 h 1643074"/>
              <a:gd name="connsiteX5" fmla="*/ 433591 w 808672"/>
              <a:gd name="connsiteY5" fmla="*/ 1643074 h 1643074"/>
              <a:gd name="connsiteX6" fmla="*/ 40682 w 808672"/>
              <a:gd name="connsiteY6" fmla="*/ 1643074 h 1643074"/>
              <a:gd name="connsiteX7" fmla="*/ 403844 w 808672"/>
              <a:gd name="connsiteY7" fmla="*/ 933441 h 1643074"/>
              <a:gd name="connsiteX8" fmla="*/ 326466 w 808672"/>
              <a:gd name="connsiteY8" fmla="*/ 321471 h 1643074"/>
              <a:gd name="connsiteX9" fmla="*/ 165730 w 808672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647937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658437 w 982336"/>
              <a:gd name="connsiteY4" fmla="*/ 1100131 h 1643074"/>
              <a:gd name="connsiteX5" fmla="*/ 392909 w 982336"/>
              <a:gd name="connsiteY5" fmla="*/ 1643074 h 1643074"/>
              <a:gd name="connsiteX6" fmla="*/ 0 w 982336"/>
              <a:gd name="connsiteY6" fmla="*/ 1643074 h 1643074"/>
              <a:gd name="connsiteX7" fmla="*/ 500130 w 982336"/>
              <a:gd name="connsiteY7" fmla="*/ 321471 h 1643074"/>
              <a:gd name="connsiteX8" fmla="*/ 339394 w 982336"/>
              <a:gd name="connsiteY8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2336" h="1643074">
                <a:moveTo>
                  <a:pt x="339394" y="321471"/>
                </a:moveTo>
                <a:lnTo>
                  <a:pt x="660865" y="0"/>
                </a:lnTo>
                <a:lnTo>
                  <a:pt x="982336" y="321471"/>
                </a:lnTo>
                <a:lnTo>
                  <a:pt x="821601" y="321471"/>
                </a:lnTo>
                <a:cubicBezTo>
                  <a:pt x="723363" y="541738"/>
                  <a:pt x="529842" y="1422807"/>
                  <a:pt x="392909" y="1643074"/>
                </a:cubicBezTo>
                <a:lnTo>
                  <a:pt x="0" y="1643074"/>
                </a:lnTo>
                <a:lnTo>
                  <a:pt x="500130" y="321471"/>
                </a:lnTo>
                <a:lnTo>
                  <a:pt x="339394" y="32147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5" name="Полилиния 24"/>
          <p:cNvSpPr/>
          <p:nvPr/>
        </p:nvSpPr>
        <p:spPr>
          <a:xfrm flipH="1">
            <a:off x="5500688" y="1214438"/>
            <a:ext cx="500062" cy="2714625"/>
          </a:xfrm>
          <a:custGeom>
            <a:avLst/>
            <a:gdLst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178626 w 821568"/>
              <a:gd name="connsiteY0" fmla="*/ 321471 h 1643074"/>
              <a:gd name="connsiteX1" fmla="*/ 500097 w 821568"/>
              <a:gd name="connsiteY1" fmla="*/ 0 h 1643074"/>
              <a:gd name="connsiteX2" fmla="*/ 821568 w 821568"/>
              <a:gd name="connsiteY2" fmla="*/ 321471 h 1643074"/>
              <a:gd name="connsiteX3" fmla="*/ 660833 w 821568"/>
              <a:gd name="connsiteY3" fmla="*/ 321471 h 1643074"/>
              <a:gd name="connsiteX4" fmla="*/ 660833 w 821568"/>
              <a:gd name="connsiteY4" fmla="*/ 1643074 h 1643074"/>
              <a:gd name="connsiteX5" fmla="*/ 53578 w 821568"/>
              <a:gd name="connsiteY5" fmla="*/ 1643074 h 1643074"/>
              <a:gd name="connsiteX6" fmla="*/ 339362 w 821568"/>
              <a:gd name="connsiteY6" fmla="*/ 321471 h 1643074"/>
              <a:gd name="connsiteX7" fmla="*/ 178626 w 821568"/>
              <a:gd name="connsiteY7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372498 w 854704"/>
              <a:gd name="connsiteY7" fmla="*/ 321471 h 1643074"/>
              <a:gd name="connsiteX8" fmla="*/ 211762 w 854704"/>
              <a:gd name="connsiteY8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449876 w 854704"/>
              <a:gd name="connsiteY7" fmla="*/ 933441 h 1643074"/>
              <a:gd name="connsiteX8" fmla="*/ 372498 w 854704"/>
              <a:gd name="connsiteY8" fmla="*/ 321471 h 1643074"/>
              <a:gd name="connsiteX9" fmla="*/ 211762 w 854704"/>
              <a:gd name="connsiteY9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47937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433591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99119 w 808672"/>
              <a:gd name="connsiteY4" fmla="*/ 957279 h 1643074"/>
              <a:gd name="connsiteX5" fmla="*/ 433591 w 808672"/>
              <a:gd name="connsiteY5" fmla="*/ 1643074 h 1643074"/>
              <a:gd name="connsiteX6" fmla="*/ 40682 w 808672"/>
              <a:gd name="connsiteY6" fmla="*/ 1643074 h 1643074"/>
              <a:gd name="connsiteX7" fmla="*/ 403844 w 808672"/>
              <a:gd name="connsiteY7" fmla="*/ 933441 h 1643074"/>
              <a:gd name="connsiteX8" fmla="*/ 326466 w 808672"/>
              <a:gd name="connsiteY8" fmla="*/ 321471 h 1643074"/>
              <a:gd name="connsiteX9" fmla="*/ 165730 w 808672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647937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658437 w 982336"/>
              <a:gd name="connsiteY4" fmla="*/ 1100131 h 1643074"/>
              <a:gd name="connsiteX5" fmla="*/ 392909 w 982336"/>
              <a:gd name="connsiteY5" fmla="*/ 1643074 h 1643074"/>
              <a:gd name="connsiteX6" fmla="*/ 0 w 982336"/>
              <a:gd name="connsiteY6" fmla="*/ 1643074 h 1643074"/>
              <a:gd name="connsiteX7" fmla="*/ 500130 w 982336"/>
              <a:gd name="connsiteY7" fmla="*/ 321471 h 1643074"/>
              <a:gd name="connsiteX8" fmla="*/ 339394 w 982336"/>
              <a:gd name="connsiteY8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2336" h="1643074">
                <a:moveTo>
                  <a:pt x="339394" y="321471"/>
                </a:moveTo>
                <a:lnTo>
                  <a:pt x="660865" y="0"/>
                </a:lnTo>
                <a:lnTo>
                  <a:pt x="982336" y="321471"/>
                </a:lnTo>
                <a:lnTo>
                  <a:pt x="821601" y="321471"/>
                </a:lnTo>
                <a:cubicBezTo>
                  <a:pt x="723363" y="541738"/>
                  <a:pt x="529842" y="1422807"/>
                  <a:pt x="392909" y="1643074"/>
                </a:cubicBezTo>
                <a:lnTo>
                  <a:pt x="0" y="1643074"/>
                </a:lnTo>
                <a:lnTo>
                  <a:pt x="500130" y="321471"/>
                </a:lnTo>
                <a:lnTo>
                  <a:pt x="339394" y="32147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" name="Полилиния 21"/>
          <p:cNvSpPr/>
          <p:nvPr/>
        </p:nvSpPr>
        <p:spPr>
          <a:xfrm>
            <a:off x="3143250" y="1214438"/>
            <a:ext cx="500063" cy="2714625"/>
          </a:xfrm>
          <a:custGeom>
            <a:avLst/>
            <a:gdLst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178626 w 821568"/>
              <a:gd name="connsiteY0" fmla="*/ 321471 h 1643074"/>
              <a:gd name="connsiteX1" fmla="*/ 500097 w 821568"/>
              <a:gd name="connsiteY1" fmla="*/ 0 h 1643074"/>
              <a:gd name="connsiteX2" fmla="*/ 821568 w 821568"/>
              <a:gd name="connsiteY2" fmla="*/ 321471 h 1643074"/>
              <a:gd name="connsiteX3" fmla="*/ 660833 w 821568"/>
              <a:gd name="connsiteY3" fmla="*/ 321471 h 1643074"/>
              <a:gd name="connsiteX4" fmla="*/ 660833 w 821568"/>
              <a:gd name="connsiteY4" fmla="*/ 1643074 h 1643074"/>
              <a:gd name="connsiteX5" fmla="*/ 53578 w 821568"/>
              <a:gd name="connsiteY5" fmla="*/ 1643074 h 1643074"/>
              <a:gd name="connsiteX6" fmla="*/ 339362 w 821568"/>
              <a:gd name="connsiteY6" fmla="*/ 321471 h 1643074"/>
              <a:gd name="connsiteX7" fmla="*/ 178626 w 821568"/>
              <a:gd name="connsiteY7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372498 w 854704"/>
              <a:gd name="connsiteY7" fmla="*/ 321471 h 1643074"/>
              <a:gd name="connsiteX8" fmla="*/ 211762 w 854704"/>
              <a:gd name="connsiteY8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449876 w 854704"/>
              <a:gd name="connsiteY7" fmla="*/ 933441 h 1643074"/>
              <a:gd name="connsiteX8" fmla="*/ 372498 w 854704"/>
              <a:gd name="connsiteY8" fmla="*/ 321471 h 1643074"/>
              <a:gd name="connsiteX9" fmla="*/ 211762 w 854704"/>
              <a:gd name="connsiteY9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47937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433591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99119 w 808672"/>
              <a:gd name="connsiteY4" fmla="*/ 957279 h 1643074"/>
              <a:gd name="connsiteX5" fmla="*/ 433591 w 808672"/>
              <a:gd name="connsiteY5" fmla="*/ 1643074 h 1643074"/>
              <a:gd name="connsiteX6" fmla="*/ 40682 w 808672"/>
              <a:gd name="connsiteY6" fmla="*/ 1643074 h 1643074"/>
              <a:gd name="connsiteX7" fmla="*/ 403844 w 808672"/>
              <a:gd name="connsiteY7" fmla="*/ 933441 h 1643074"/>
              <a:gd name="connsiteX8" fmla="*/ 326466 w 808672"/>
              <a:gd name="connsiteY8" fmla="*/ 321471 h 1643074"/>
              <a:gd name="connsiteX9" fmla="*/ 165730 w 808672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647937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658437 w 982336"/>
              <a:gd name="connsiteY4" fmla="*/ 1100131 h 1643074"/>
              <a:gd name="connsiteX5" fmla="*/ 392909 w 982336"/>
              <a:gd name="connsiteY5" fmla="*/ 1643074 h 1643074"/>
              <a:gd name="connsiteX6" fmla="*/ 0 w 982336"/>
              <a:gd name="connsiteY6" fmla="*/ 1643074 h 1643074"/>
              <a:gd name="connsiteX7" fmla="*/ 500130 w 982336"/>
              <a:gd name="connsiteY7" fmla="*/ 321471 h 1643074"/>
              <a:gd name="connsiteX8" fmla="*/ 339394 w 982336"/>
              <a:gd name="connsiteY8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2336" h="1643074">
                <a:moveTo>
                  <a:pt x="339394" y="321471"/>
                </a:moveTo>
                <a:lnTo>
                  <a:pt x="660865" y="0"/>
                </a:lnTo>
                <a:lnTo>
                  <a:pt x="982336" y="321471"/>
                </a:lnTo>
                <a:lnTo>
                  <a:pt x="821601" y="321471"/>
                </a:lnTo>
                <a:cubicBezTo>
                  <a:pt x="723363" y="541738"/>
                  <a:pt x="529842" y="1422807"/>
                  <a:pt x="392909" y="1643074"/>
                </a:cubicBezTo>
                <a:lnTo>
                  <a:pt x="0" y="1643074"/>
                </a:lnTo>
                <a:lnTo>
                  <a:pt x="500130" y="321471"/>
                </a:lnTo>
                <a:lnTo>
                  <a:pt x="339394" y="32147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олилиния 20"/>
          <p:cNvSpPr/>
          <p:nvPr/>
        </p:nvSpPr>
        <p:spPr>
          <a:xfrm>
            <a:off x="2428875" y="1143000"/>
            <a:ext cx="428625" cy="1643063"/>
          </a:xfrm>
          <a:custGeom>
            <a:avLst/>
            <a:gdLst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0 w 642942"/>
              <a:gd name="connsiteY0" fmla="*/ 321471 h 1643074"/>
              <a:gd name="connsiteX1" fmla="*/ 321471 w 642942"/>
              <a:gd name="connsiteY1" fmla="*/ 0 h 1643074"/>
              <a:gd name="connsiteX2" fmla="*/ 642942 w 642942"/>
              <a:gd name="connsiteY2" fmla="*/ 321471 h 1643074"/>
              <a:gd name="connsiteX3" fmla="*/ 482207 w 642942"/>
              <a:gd name="connsiteY3" fmla="*/ 321471 h 1643074"/>
              <a:gd name="connsiteX4" fmla="*/ 482207 w 642942"/>
              <a:gd name="connsiteY4" fmla="*/ 1643074 h 1643074"/>
              <a:gd name="connsiteX5" fmla="*/ 160736 w 642942"/>
              <a:gd name="connsiteY5" fmla="*/ 1643074 h 1643074"/>
              <a:gd name="connsiteX6" fmla="*/ 160736 w 642942"/>
              <a:gd name="connsiteY6" fmla="*/ 321471 h 1643074"/>
              <a:gd name="connsiteX7" fmla="*/ 0 w 642942"/>
              <a:gd name="connsiteY7" fmla="*/ 321471 h 1643074"/>
              <a:gd name="connsiteX0" fmla="*/ 178626 w 821568"/>
              <a:gd name="connsiteY0" fmla="*/ 321471 h 1643074"/>
              <a:gd name="connsiteX1" fmla="*/ 500097 w 821568"/>
              <a:gd name="connsiteY1" fmla="*/ 0 h 1643074"/>
              <a:gd name="connsiteX2" fmla="*/ 821568 w 821568"/>
              <a:gd name="connsiteY2" fmla="*/ 321471 h 1643074"/>
              <a:gd name="connsiteX3" fmla="*/ 660833 w 821568"/>
              <a:gd name="connsiteY3" fmla="*/ 321471 h 1643074"/>
              <a:gd name="connsiteX4" fmla="*/ 660833 w 821568"/>
              <a:gd name="connsiteY4" fmla="*/ 1643074 h 1643074"/>
              <a:gd name="connsiteX5" fmla="*/ 53578 w 821568"/>
              <a:gd name="connsiteY5" fmla="*/ 1643074 h 1643074"/>
              <a:gd name="connsiteX6" fmla="*/ 339362 w 821568"/>
              <a:gd name="connsiteY6" fmla="*/ 321471 h 1643074"/>
              <a:gd name="connsiteX7" fmla="*/ 178626 w 821568"/>
              <a:gd name="connsiteY7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372498 w 854704"/>
              <a:gd name="connsiteY7" fmla="*/ 321471 h 1643074"/>
              <a:gd name="connsiteX8" fmla="*/ 211762 w 854704"/>
              <a:gd name="connsiteY8" fmla="*/ 321471 h 1643074"/>
              <a:gd name="connsiteX0" fmla="*/ 211762 w 854704"/>
              <a:gd name="connsiteY0" fmla="*/ 321471 h 1643074"/>
              <a:gd name="connsiteX1" fmla="*/ 533233 w 854704"/>
              <a:gd name="connsiteY1" fmla="*/ 0 h 1643074"/>
              <a:gd name="connsiteX2" fmla="*/ 854704 w 854704"/>
              <a:gd name="connsiteY2" fmla="*/ 321471 h 1643074"/>
              <a:gd name="connsiteX3" fmla="*/ 693969 w 854704"/>
              <a:gd name="connsiteY3" fmla="*/ 321471 h 1643074"/>
              <a:gd name="connsiteX4" fmla="*/ 693969 w 854704"/>
              <a:gd name="connsiteY4" fmla="*/ 1643074 h 1643074"/>
              <a:gd name="connsiteX5" fmla="*/ 86714 w 854704"/>
              <a:gd name="connsiteY5" fmla="*/ 1643074 h 1643074"/>
              <a:gd name="connsiteX6" fmla="*/ 316526 w 854704"/>
              <a:gd name="connsiteY6" fmla="*/ 1157304 h 1643074"/>
              <a:gd name="connsiteX7" fmla="*/ 449876 w 854704"/>
              <a:gd name="connsiteY7" fmla="*/ 933441 h 1643074"/>
              <a:gd name="connsiteX8" fmla="*/ 372498 w 854704"/>
              <a:gd name="connsiteY8" fmla="*/ 321471 h 1643074"/>
              <a:gd name="connsiteX9" fmla="*/ 211762 w 854704"/>
              <a:gd name="connsiteY9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47937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433591 w 808672"/>
              <a:gd name="connsiteY4" fmla="*/ 1643074 h 1643074"/>
              <a:gd name="connsiteX5" fmla="*/ 40682 w 808672"/>
              <a:gd name="connsiteY5" fmla="*/ 1643074 h 1643074"/>
              <a:gd name="connsiteX6" fmla="*/ 403844 w 808672"/>
              <a:gd name="connsiteY6" fmla="*/ 933441 h 1643074"/>
              <a:gd name="connsiteX7" fmla="*/ 326466 w 808672"/>
              <a:gd name="connsiteY7" fmla="*/ 321471 h 1643074"/>
              <a:gd name="connsiteX8" fmla="*/ 165730 w 808672"/>
              <a:gd name="connsiteY8" fmla="*/ 321471 h 1643074"/>
              <a:gd name="connsiteX0" fmla="*/ 165730 w 808672"/>
              <a:gd name="connsiteY0" fmla="*/ 321471 h 1643074"/>
              <a:gd name="connsiteX1" fmla="*/ 487201 w 808672"/>
              <a:gd name="connsiteY1" fmla="*/ 0 h 1643074"/>
              <a:gd name="connsiteX2" fmla="*/ 808672 w 808672"/>
              <a:gd name="connsiteY2" fmla="*/ 321471 h 1643074"/>
              <a:gd name="connsiteX3" fmla="*/ 647937 w 808672"/>
              <a:gd name="connsiteY3" fmla="*/ 321471 h 1643074"/>
              <a:gd name="connsiteX4" fmla="*/ 699119 w 808672"/>
              <a:gd name="connsiteY4" fmla="*/ 957279 h 1643074"/>
              <a:gd name="connsiteX5" fmla="*/ 433591 w 808672"/>
              <a:gd name="connsiteY5" fmla="*/ 1643074 h 1643074"/>
              <a:gd name="connsiteX6" fmla="*/ 40682 w 808672"/>
              <a:gd name="connsiteY6" fmla="*/ 1643074 h 1643074"/>
              <a:gd name="connsiteX7" fmla="*/ 403844 w 808672"/>
              <a:gd name="connsiteY7" fmla="*/ 933441 h 1643074"/>
              <a:gd name="connsiteX8" fmla="*/ 326466 w 808672"/>
              <a:gd name="connsiteY8" fmla="*/ 321471 h 1643074"/>
              <a:gd name="connsiteX9" fmla="*/ 165730 w 808672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647937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618190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913465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957279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93344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1477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80076 w 1023018"/>
              <a:gd name="connsiteY0" fmla="*/ 321471 h 1643074"/>
              <a:gd name="connsiteX1" fmla="*/ 701547 w 1023018"/>
              <a:gd name="connsiteY1" fmla="*/ 0 h 1643074"/>
              <a:gd name="connsiteX2" fmla="*/ 1023018 w 1023018"/>
              <a:gd name="connsiteY2" fmla="*/ 321471 h 1643074"/>
              <a:gd name="connsiteX3" fmla="*/ 862283 w 1023018"/>
              <a:gd name="connsiteY3" fmla="*/ 321471 h 1643074"/>
              <a:gd name="connsiteX4" fmla="*/ 699119 w 1023018"/>
              <a:gd name="connsiteY4" fmla="*/ 1100131 h 1643074"/>
              <a:gd name="connsiteX5" fmla="*/ 433591 w 1023018"/>
              <a:gd name="connsiteY5" fmla="*/ 1643074 h 1643074"/>
              <a:gd name="connsiteX6" fmla="*/ 40682 w 1023018"/>
              <a:gd name="connsiteY6" fmla="*/ 1643074 h 1643074"/>
              <a:gd name="connsiteX7" fmla="*/ 475282 w 1023018"/>
              <a:gd name="connsiteY7" fmla="*/ 1004831 h 1643074"/>
              <a:gd name="connsiteX8" fmla="*/ 540812 w 1023018"/>
              <a:gd name="connsiteY8" fmla="*/ 321471 h 1643074"/>
              <a:gd name="connsiteX9" fmla="*/ 380076 w 1023018"/>
              <a:gd name="connsiteY9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658437 w 982336"/>
              <a:gd name="connsiteY4" fmla="*/ 1100131 h 1643074"/>
              <a:gd name="connsiteX5" fmla="*/ 392909 w 982336"/>
              <a:gd name="connsiteY5" fmla="*/ 1643074 h 1643074"/>
              <a:gd name="connsiteX6" fmla="*/ 0 w 982336"/>
              <a:gd name="connsiteY6" fmla="*/ 1643074 h 1643074"/>
              <a:gd name="connsiteX7" fmla="*/ 500130 w 982336"/>
              <a:gd name="connsiteY7" fmla="*/ 321471 h 1643074"/>
              <a:gd name="connsiteX8" fmla="*/ 339394 w 982336"/>
              <a:gd name="connsiteY8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  <a:gd name="connsiteX0" fmla="*/ 339394 w 982336"/>
              <a:gd name="connsiteY0" fmla="*/ 321471 h 1643074"/>
              <a:gd name="connsiteX1" fmla="*/ 660865 w 982336"/>
              <a:gd name="connsiteY1" fmla="*/ 0 h 1643074"/>
              <a:gd name="connsiteX2" fmla="*/ 982336 w 982336"/>
              <a:gd name="connsiteY2" fmla="*/ 321471 h 1643074"/>
              <a:gd name="connsiteX3" fmla="*/ 821601 w 982336"/>
              <a:gd name="connsiteY3" fmla="*/ 321471 h 1643074"/>
              <a:gd name="connsiteX4" fmla="*/ 392909 w 982336"/>
              <a:gd name="connsiteY4" fmla="*/ 1643074 h 1643074"/>
              <a:gd name="connsiteX5" fmla="*/ 0 w 982336"/>
              <a:gd name="connsiteY5" fmla="*/ 1643074 h 1643074"/>
              <a:gd name="connsiteX6" fmla="*/ 500130 w 982336"/>
              <a:gd name="connsiteY6" fmla="*/ 321471 h 1643074"/>
              <a:gd name="connsiteX7" fmla="*/ 339394 w 982336"/>
              <a:gd name="connsiteY7" fmla="*/ 321471 h 1643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82336" h="1643074">
                <a:moveTo>
                  <a:pt x="339394" y="321471"/>
                </a:moveTo>
                <a:lnTo>
                  <a:pt x="660865" y="0"/>
                </a:lnTo>
                <a:lnTo>
                  <a:pt x="982336" y="321471"/>
                </a:lnTo>
                <a:lnTo>
                  <a:pt x="821601" y="321471"/>
                </a:lnTo>
                <a:cubicBezTo>
                  <a:pt x="723363" y="541738"/>
                  <a:pt x="529842" y="1422807"/>
                  <a:pt x="392909" y="1643074"/>
                </a:cubicBezTo>
                <a:lnTo>
                  <a:pt x="0" y="1643074"/>
                </a:lnTo>
                <a:lnTo>
                  <a:pt x="500130" y="321471"/>
                </a:lnTo>
                <a:lnTo>
                  <a:pt x="339394" y="32147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50" y="2786063"/>
            <a:ext cx="271462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Модернизация регионального индустриально-аграрного производственного комплекса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50" y="3929063"/>
            <a:ext cx="3500438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единого и взаимоувязанного с сектором реальной экономики научно-образовательного и инновационно-технологического центра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7813" y="3929063"/>
            <a:ext cx="357187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транспортно-логистического центра для решения общероссийских и внутриобластных задач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72188" y="2786063"/>
            <a:ext cx="2786062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межрегионального финансово-управленческого центра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71750" y="5072063"/>
            <a:ext cx="414337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1E0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Эффективное развитие туристско-рекреационного комплекса, опирающееся на сохраняемое культурное наследие, природные ресурсы и потенциал социальной сферы области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5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Рост уровня и качества жизни на основе новой, инновационной модели экономического роста </a:t>
            </a:r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428625" y="600075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8100" dir="13500000" algn="br" rotWithShape="0">
              <a:prstClr val="black">
                <a:alpha val="1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000" b="1" dirty="0">
                <a:latin typeface="Times New Roman" pitchFamily="18" charset="0"/>
                <a:ea typeface="+mj-ea"/>
                <a:cs typeface="Times New Roman" pitchFamily="18" charset="0"/>
              </a:rPr>
              <a:t>Стратегические цели </a:t>
            </a:r>
            <a:r>
              <a:rPr lang="ru-RU" sz="2000" b="1" dirty="0">
                <a:latin typeface="Times New Roman" pitchFamily="18" charset="0"/>
                <a:ea typeface="+mj-ea"/>
                <a:cs typeface="Times New Roman" pitchFamily="18" charset="0"/>
              </a:rPr>
              <a:t>и задачи развития </a:t>
            </a:r>
            <a:r>
              <a:rPr lang="ru-RU" sz="2000" b="1" dirty="0">
                <a:latin typeface="Times New Roman" pitchFamily="18" charset="0"/>
                <a:ea typeface="+mj-ea"/>
                <a:cs typeface="Times New Roman" pitchFamily="18" charset="0"/>
              </a:rPr>
              <a:t>Воронежской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39D3A62-F907-484F-8E5E-78EC459A4656}" type="slidenum">
              <a:rPr lang="ru-RU"/>
              <a:pPr/>
              <a:t>9</a:t>
            </a:fld>
            <a:endParaRPr lang="ru-RU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400" dirty="0" smtClean="0">
                <a:solidFill>
                  <a:schemeClr val="tx1"/>
                </a:solidFill>
              </a:rPr>
              <a:t>ПОВЫШЕНИЕ ЭФФЕКТИВНОСТИ ГОСУПРАВЛЕНИЯ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95288" y="2276475"/>
            <a:ext cx="1979612" cy="574675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Ориентация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на результат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4714875" y="2276475"/>
            <a:ext cx="1979613" cy="574675"/>
          </a:xfrm>
          <a:prstGeom prst="rect">
            <a:avLst/>
          </a:prstGeom>
          <a:solidFill>
            <a:srgbClr val="99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Доходы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бюджета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6875463" y="2276475"/>
            <a:ext cx="1979612" cy="5746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Организация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контроля</a:t>
            </a: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2627313" y="2276475"/>
            <a:ext cx="1979612" cy="5746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</a:rPr>
              <a:t>Качество </a:t>
            </a:r>
          </a:p>
          <a:p>
            <a:pPr algn="ctr"/>
            <a:r>
              <a:rPr lang="ru-RU">
                <a:solidFill>
                  <a:schemeClr val="bg1"/>
                </a:solidFill>
              </a:rPr>
              <a:t>госуслуг</a:t>
            </a:r>
          </a:p>
        </p:txBody>
      </p:sp>
      <p:sp>
        <p:nvSpPr>
          <p:cNvPr id="16392" name="Text Box 10"/>
          <p:cNvSpPr txBox="1">
            <a:spLocks noChangeArrowheads="1"/>
          </p:cNvSpPr>
          <p:nvPr/>
        </p:nvSpPr>
        <p:spPr bwMode="auto">
          <a:xfrm>
            <a:off x="395288" y="2995613"/>
            <a:ext cx="1979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4714875" y="2995613"/>
            <a:ext cx="1979613" cy="2159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/>
              <a:t>Рост налогооблагаемой базы</a:t>
            </a:r>
          </a:p>
          <a:p>
            <a:r>
              <a:rPr lang="ru-RU" sz="1200"/>
              <a:t>Повышение собираемости налогов</a:t>
            </a:r>
          </a:p>
          <a:p>
            <a:r>
              <a:rPr lang="ru-RU" sz="1200"/>
              <a:t>Борьба с теневыми доходами</a:t>
            </a:r>
          </a:p>
          <a:p>
            <a:r>
              <a:rPr lang="ru-RU" sz="1200"/>
              <a:t>Стабильность межбюджетных отношений</a:t>
            </a:r>
          </a:p>
          <a:p>
            <a:r>
              <a:rPr lang="ru-RU" sz="1200"/>
              <a:t>Федеральные целевые программы</a:t>
            </a:r>
          </a:p>
        </p:txBody>
      </p:sp>
      <p:sp>
        <p:nvSpPr>
          <p:cNvPr id="16394" name="Text Box 12"/>
          <p:cNvSpPr txBox="1">
            <a:spLocks noChangeArrowheads="1"/>
          </p:cNvSpPr>
          <p:nvPr/>
        </p:nvSpPr>
        <p:spPr bwMode="auto">
          <a:xfrm>
            <a:off x="2606675" y="2995613"/>
            <a:ext cx="1979613" cy="2159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/>
              <a:t>Кадровая политика</a:t>
            </a:r>
          </a:p>
          <a:p>
            <a:r>
              <a:rPr lang="ru-RU" sz="1200"/>
              <a:t>Административные регламенты и стандарты качества госуслуг</a:t>
            </a:r>
          </a:p>
          <a:p>
            <a:r>
              <a:rPr lang="ru-RU" sz="1200"/>
              <a:t>Модельные проекты</a:t>
            </a:r>
          </a:p>
          <a:p>
            <a:r>
              <a:rPr lang="ru-RU" sz="1200"/>
              <a:t>Информационные технологии</a:t>
            </a:r>
          </a:p>
          <a:p>
            <a:r>
              <a:rPr lang="ru-RU" sz="1200"/>
              <a:t>Многофункциональные центры</a:t>
            </a:r>
          </a:p>
        </p:txBody>
      </p:sp>
      <p:sp>
        <p:nvSpPr>
          <p:cNvPr id="16395" name="Text Box 13"/>
          <p:cNvSpPr txBox="1">
            <a:spLocks noChangeArrowheads="1"/>
          </p:cNvSpPr>
          <p:nvPr/>
        </p:nvSpPr>
        <p:spPr bwMode="auto">
          <a:xfrm>
            <a:off x="395288" y="2995613"/>
            <a:ext cx="1979612" cy="2159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/>
              <a:t>Программно-целевой подход</a:t>
            </a:r>
          </a:p>
          <a:p>
            <a:r>
              <a:rPr lang="ru-RU" sz="1200"/>
              <a:t>Отраслевые концепции</a:t>
            </a:r>
          </a:p>
          <a:p>
            <a:r>
              <a:rPr lang="ru-RU" sz="1200"/>
              <a:t>Комплексные межведомственные программы</a:t>
            </a:r>
          </a:p>
          <a:p>
            <a:r>
              <a:rPr lang="ru-RU" sz="1200"/>
              <a:t>Мотивация на результат</a:t>
            </a:r>
          </a:p>
          <a:p>
            <a:r>
              <a:rPr lang="ru-RU" sz="1200"/>
              <a:t>Безусловность приоритетов</a:t>
            </a:r>
          </a:p>
        </p:txBody>
      </p:sp>
      <p:sp>
        <p:nvSpPr>
          <p:cNvPr id="16396" name="Text Box 14"/>
          <p:cNvSpPr txBox="1">
            <a:spLocks noChangeArrowheads="1"/>
          </p:cNvSpPr>
          <p:nvPr/>
        </p:nvSpPr>
        <p:spPr bwMode="auto">
          <a:xfrm>
            <a:off x="6875463" y="2995613"/>
            <a:ext cx="1979612" cy="2159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/>
              <a:t>Многоуровневая система контроля</a:t>
            </a:r>
          </a:p>
          <a:p>
            <a:r>
              <a:rPr lang="ru-RU" sz="1200"/>
              <a:t>Государственный контроль</a:t>
            </a:r>
          </a:p>
          <a:p>
            <a:r>
              <a:rPr lang="ru-RU" sz="1200"/>
              <a:t>Общественный контроль</a:t>
            </a:r>
          </a:p>
          <a:p>
            <a:endParaRPr lang="ru-RU" sz="1200"/>
          </a:p>
        </p:txBody>
      </p:sp>
      <p:sp>
        <p:nvSpPr>
          <p:cNvPr id="16397" name="Text Box 15"/>
          <p:cNvSpPr txBox="1">
            <a:spLocks noChangeArrowheads="1"/>
          </p:cNvSpPr>
          <p:nvPr/>
        </p:nvSpPr>
        <p:spPr bwMode="auto">
          <a:xfrm>
            <a:off x="323850" y="5445125"/>
            <a:ext cx="8516938" cy="952500"/>
          </a:xfrm>
          <a:prstGeom prst="rect">
            <a:avLst/>
          </a:prstGeom>
          <a:solidFill>
            <a:srgbClr val="CCCCFF"/>
          </a:solidFill>
          <a:ln w="9525">
            <a:solidFill>
              <a:srgbClr val="EAEAE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solidFill>
                  <a:srgbClr val="333399"/>
                </a:solidFill>
              </a:rPr>
              <a:t>Приоритетным направлением в повышении эффективности государственного управления должно стать внедрение </a:t>
            </a:r>
          </a:p>
          <a:p>
            <a:pPr algn="ctr"/>
            <a:r>
              <a:rPr lang="ru-RU" sz="1400">
                <a:solidFill>
                  <a:srgbClr val="333399"/>
                </a:solidFill>
              </a:rPr>
              <a:t>современной и всеобъемлющей системы </a:t>
            </a:r>
          </a:p>
          <a:p>
            <a:pPr algn="ctr"/>
            <a:r>
              <a:rPr lang="ru-RU" sz="1400" b="1">
                <a:solidFill>
                  <a:srgbClr val="333399"/>
                </a:solidFill>
              </a:rPr>
              <a:t>контроля и обеспечения ответственности за результат</a:t>
            </a:r>
            <a:r>
              <a:rPr lang="ru-RU" sz="1400">
                <a:solidFill>
                  <a:srgbClr val="333399"/>
                </a:solidFill>
              </a:rPr>
              <a:t>. </a:t>
            </a:r>
          </a:p>
        </p:txBody>
      </p:sp>
      <p:sp>
        <p:nvSpPr>
          <p:cNvPr id="16398" name="Rectangle 16"/>
          <p:cNvSpPr>
            <a:spLocks noChangeArrowheads="1"/>
          </p:cNvSpPr>
          <p:nvPr/>
        </p:nvSpPr>
        <p:spPr bwMode="auto">
          <a:xfrm>
            <a:off x="323850" y="1341438"/>
            <a:ext cx="8424863" cy="503237"/>
          </a:xfrm>
          <a:prstGeom prst="rect">
            <a:avLst/>
          </a:prstGeom>
          <a:solidFill>
            <a:srgbClr val="C8045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Ключевым преимуществом Воронежской области должно стать лидерство в эффективности госуправления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</TotalTime>
  <Words>749</Words>
  <Application>Microsoft Office PowerPoint</Application>
  <PresentationFormat>Экран (4:3)</PresentationFormat>
  <Paragraphs>169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Анализ стратегии социально-экономического развития Воронежской области на период до 2020 года</vt:lpstr>
      <vt:lpstr>Общая информация</vt:lpstr>
      <vt:lpstr>Слайд 3</vt:lpstr>
      <vt:lpstr>Причины актуализации Стратегии</vt:lpstr>
      <vt:lpstr>Слайд 5</vt:lpstr>
      <vt:lpstr>КОМПОНЕНТЫ СТРАТЕГИИ</vt:lpstr>
      <vt:lpstr>Повышение инвестиционной привлекательности региона</vt:lpstr>
      <vt:lpstr>Рост уровня и качества жизни на основе новой, инновационной модели экономического роста </vt:lpstr>
      <vt:lpstr>ПОВЫШЕНИЕ ЭФФЕКТИВНОСТИ ГОСУПРАВЛЕНИЯ</vt:lpstr>
      <vt:lpstr>Слайд 10</vt:lpstr>
      <vt:lpstr>Предполагаемые результаты реализации Стратегии 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стратегии социально-экономического развития Воронежской области на период до 2020 года</dc:title>
  <dc:creator>uzer</dc:creator>
  <cp:lastModifiedBy>uzer</cp:lastModifiedBy>
  <cp:revision>16</cp:revision>
  <dcterms:created xsi:type="dcterms:W3CDTF">2014-03-29T12:20:27Z</dcterms:created>
  <dcterms:modified xsi:type="dcterms:W3CDTF">2014-03-29T14:58:06Z</dcterms:modified>
</cp:coreProperties>
</file>