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63" r:id="rId4"/>
    <p:sldId id="258" r:id="rId5"/>
    <p:sldId id="262" r:id="rId6"/>
    <p:sldId id="259" r:id="rId7"/>
    <p:sldId id="260" r:id="rId8"/>
    <p:sldId id="266" r:id="rId9"/>
    <p:sldId id="264" r:id="rId10"/>
    <p:sldId id="261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1"/>
  <c:style val="40"/>
  <c:chart>
    <c:autoTitleDeleted val="1"/>
    <c:plotArea>
      <c:layout>
        <c:manualLayout>
          <c:layoutTarget val="inner"/>
          <c:xMode val="edge"/>
          <c:yMode val="edge"/>
          <c:x val="4.1204437400950873E-2"/>
          <c:y val="3.0030030030030051E-2"/>
          <c:w val="0.9603803486529261"/>
          <c:h val="0.44744744744744985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2013г.</c:v>
                </c:pt>
              </c:strCache>
            </c:strRef>
          </c:tx>
          <c:invertIfNegative val="1"/>
          <c:cat>
            <c:strRef>
              <c:f>Sheet1!$B$1:$P$1</c:f>
              <c:strCache>
                <c:ptCount val="15"/>
                <c:pt idx="0">
                  <c:v>Индекс промышленного производства</c:v>
                </c:pt>
                <c:pt idx="1">
                  <c:v>Объем работ по виду деятельности "Строительство"</c:v>
                </c:pt>
                <c:pt idx="2">
                  <c:v>Ввод в действие жилых домов</c:v>
                </c:pt>
                <c:pt idx="3">
                  <c:v>Грузооборот транспорта</c:v>
                </c:pt>
                <c:pt idx="4">
                  <c:v>Объем услуг связи</c:v>
                </c:pt>
                <c:pt idx="5">
                  <c:v>Объем выпущенной продукции сельского хозяйства</c:v>
                </c:pt>
                <c:pt idx="6">
                  <c:v>Оборот розничной торговли</c:v>
                </c:pt>
                <c:pt idx="7">
                  <c:v>Оборот общественного питания</c:v>
                </c:pt>
                <c:pt idx="8">
                  <c:v>Объем платных услуг населению</c:v>
                </c:pt>
                <c:pt idx="9">
                  <c:v>Индекс потребительских цен</c:v>
                </c:pt>
                <c:pt idx="10">
                  <c:v>Индекс цен производителей промышленных товаров</c:v>
                </c:pt>
                <c:pt idx="11">
                  <c:v>Реальные располагаемые денежные доходы</c:v>
                </c:pt>
                <c:pt idx="12">
                  <c:v>Номинальная среднемесячная заработная плата</c:v>
                </c:pt>
                <c:pt idx="13">
                  <c:v>Реальная среднемесячная заработная плата</c:v>
                </c:pt>
                <c:pt idx="14">
                  <c:v>Численность официально зарегистрированных безработных</c:v>
                </c:pt>
              </c:strCache>
            </c:strRef>
          </c:cat>
          <c:val>
            <c:numRef>
              <c:f>Sheet1!$B$2:$P$2</c:f>
              <c:numCache>
                <c:formatCode>General</c:formatCode>
                <c:ptCount val="15"/>
                <c:pt idx="0">
                  <c:v>101.3</c:v>
                </c:pt>
                <c:pt idx="1">
                  <c:v>95.8</c:v>
                </c:pt>
                <c:pt idx="2">
                  <c:v>200</c:v>
                </c:pt>
                <c:pt idx="3">
                  <c:v>102.7</c:v>
                </c:pt>
                <c:pt idx="4">
                  <c:v>107.1</c:v>
                </c:pt>
                <c:pt idx="5">
                  <c:v>96.5</c:v>
                </c:pt>
                <c:pt idx="6">
                  <c:v>92.1</c:v>
                </c:pt>
                <c:pt idx="7">
                  <c:v>110.8</c:v>
                </c:pt>
                <c:pt idx="8">
                  <c:v>105.4</c:v>
                </c:pt>
                <c:pt idx="9">
                  <c:v>108.2</c:v>
                </c:pt>
                <c:pt idx="10">
                  <c:v>104</c:v>
                </c:pt>
                <c:pt idx="11">
                  <c:v>96.3</c:v>
                </c:pt>
                <c:pt idx="12">
                  <c:v>113.6</c:v>
                </c:pt>
                <c:pt idx="13">
                  <c:v>105</c:v>
                </c:pt>
                <c:pt idx="14">
                  <c:v>72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2012г.</c:v>
                </c:pt>
              </c:strCache>
            </c:strRef>
          </c:tx>
          <c:invertIfNegative val="1"/>
          <c:cat>
            <c:strRef>
              <c:f>Sheet1!$B$1:$P$1</c:f>
              <c:strCache>
                <c:ptCount val="15"/>
                <c:pt idx="0">
                  <c:v>Индекс промышленного производства</c:v>
                </c:pt>
                <c:pt idx="1">
                  <c:v>Объем работ по виду деятельности "Строительство"</c:v>
                </c:pt>
                <c:pt idx="2">
                  <c:v>Ввод в действие жилых домов</c:v>
                </c:pt>
                <c:pt idx="3">
                  <c:v>Грузооборот транспорта</c:v>
                </c:pt>
                <c:pt idx="4">
                  <c:v>Объем услуг связи</c:v>
                </c:pt>
                <c:pt idx="5">
                  <c:v>Объем выпущенной продукции сельского хозяйства</c:v>
                </c:pt>
                <c:pt idx="6">
                  <c:v>Оборот розничной торговли</c:v>
                </c:pt>
                <c:pt idx="7">
                  <c:v>Оборот общественного питания</c:v>
                </c:pt>
                <c:pt idx="8">
                  <c:v>Объем платных услуг населению</c:v>
                </c:pt>
                <c:pt idx="9">
                  <c:v>Индекс потребительских цен</c:v>
                </c:pt>
                <c:pt idx="10">
                  <c:v>Индекс цен производителей промышленных товаров</c:v>
                </c:pt>
                <c:pt idx="11">
                  <c:v>Реальные располагаемые денежные доходы</c:v>
                </c:pt>
                <c:pt idx="12">
                  <c:v>Номинальная среднемесячная заработная плата</c:v>
                </c:pt>
                <c:pt idx="13">
                  <c:v>Реальная среднемесячная заработная плата</c:v>
                </c:pt>
                <c:pt idx="14">
                  <c:v>Численность официально зарегистрированных безработных</c:v>
                </c:pt>
              </c:strCache>
            </c:strRef>
          </c:cat>
          <c:val>
            <c:numRef>
              <c:f>Sheet1!$B$3:$P$3</c:f>
              <c:numCache>
                <c:formatCode>General</c:formatCode>
                <c:ptCount val="15"/>
                <c:pt idx="0">
                  <c:v>112.8</c:v>
                </c:pt>
                <c:pt idx="1">
                  <c:v>122.5</c:v>
                </c:pt>
                <c:pt idx="2">
                  <c:v>91.7</c:v>
                </c:pt>
                <c:pt idx="3">
                  <c:v>114.6</c:v>
                </c:pt>
                <c:pt idx="4">
                  <c:v>100.1</c:v>
                </c:pt>
                <c:pt idx="5">
                  <c:v>99</c:v>
                </c:pt>
                <c:pt idx="6">
                  <c:v>110.3</c:v>
                </c:pt>
                <c:pt idx="7">
                  <c:v>114.5</c:v>
                </c:pt>
                <c:pt idx="8">
                  <c:v>108.7</c:v>
                </c:pt>
                <c:pt idx="9">
                  <c:v>103.1</c:v>
                </c:pt>
                <c:pt idx="10">
                  <c:v>109.3</c:v>
                </c:pt>
                <c:pt idx="11">
                  <c:v>95.3</c:v>
                </c:pt>
                <c:pt idx="12">
                  <c:v>111.4</c:v>
                </c:pt>
                <c:pt idx="13">
                  <c:v>107.2</c:v>
                </c:pt>
                <c:pt idx="14">
                  <c:v>82.5</c:v>
                </c:pt>
              </c:numCache>
            </c:numRef>
          </c:val>
        </c:ser>
        <c:gapWidth val="70"/>
        <c:axId val="73916800"/>
        <c:axId val="73918336"/>
      </c:barChart>
      <c:catAx>
        <c:axId val="73916800"/>
        <c:scaling>
          <c:orientation val="minMax"/>
        </c:scaling>
        <c:delete val="1"/>
        <c:axPos val="b"/>
        <c:numFmt formatCode="@" sourceLinked="0"/>
        <c:majorTickMark val="cross"/>
        <c:minorTickMark val="cross"/>
        <c:tickLblPos val="none"/>
        <c:crossAx val="73918336"/>
        <c:crosses val="autoZero"/>
        <c:auto val="1"/>
        <c:lblAlgn val="ctr"/>
        <c:lblOffset val="180"/>
        <c:tickLblSkip val="1"/>
        <c:tickMarkSkip val="1"/>
        <c:noMultiLvlLbl val="1"/>
      </c:catAx>
      <c:valAx>
        <c:axId val="73918336"/>
        <c:scaling>
          <c:orientation val="minMax"/>
          <c:max val="200"/>
          <c:min val="0"/>
        </c:scaling>
        <c:delete val="1"/>
        <c:axPos val="l"/>
        <c:majorGridlines/>
        <c:numFmt formatCode="General" sourceLinked="1"/>
        <c:majorTickMark val="cross"/>
        <c:minorTickMark val="cross"/>
        <c:tickLblPos val="none"/>
        <c:crossAx val="73916800"/>
        <c:crosses val="autoZero"/>
        <c:crossBetween val="between"/>
        <c:majorUnit val="25"/>
      </c:valAx>
    </c:plotArea>
    <c:legend>
      <c:legendPos val="r"/>
      <c:layout>
        <c:manualLayout>
          <c:xMode val="edge"/>
          <c:yMode val="edge"/>
          <c:x val="0.27078444881889768"/>
          <c:y val="0.65955495993563751"/>
          <c:w val="0.45586373578302725"/>
          <c:h val="0.20945122580150832"/>
        </c:manualLayout>
      </c:layout>
      <c:overlay val="1"/>
    </c:legend>
    <c:plotVisOnly val="1"/>
    <c:dispBlanksAs val="gap"/>
    <c:showDLblsOverMax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0.74423</cdr:x>
      <cdr:y>0.48995</cdr:y>
    </cdr:from>
    <cdr:to>
      <cdr:x>0.76648</cdr:x>
      <cdr:y>0.54995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556663" y="1601002"/>
          <a:ext cx="136229" cy="19606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vert="vert270" wrap="square" lIns="27432" tIns="22860" rIns="0" bIns="0" anchor="t" upright="1"/>
        <a:lstStyle xmlns:a="http://schemas.openxmlformats.org/drawingml/2006/main"/>
        <a:p xmlns:a="http://schemas.openxmlformats.org/drawingml/2006/main">
          <a:pPr algn="r" rtl="0">
            <a:defRPr sz="1000"/>
          </a:pPr>
          <a:r>
            <a:rPr lang="ru-RU" sz="500" b="0" i="0" u="none" strike="noStrike" baseline="0">
              <a:solidFill>
                <a:srgbClr val="000000"/>
              </a:solidFill>
              <a:latin typeface="Arial"/>
              <a:cs typeface="Arial"/>
            </a:rPr>
            <a:t>6)</a:t>
          </a:r>
        </a:p>
      </cdr:txBody>
    </cdr:sp>
  </cdr:relSizeAnchor>
  <cdr:relSizeAnchor xmlns:cdr="http://schemas.openxmlformats.org/drawingml/2006/chartDrawing">
    <cdr:from>
      <cdr:x>0.81202</cdr:x>
      <cdr:y>0.49935</cdr:y>
    </cdr:from>
    <cdr:to>
      <cdr:x>0.83102</cdr:x>
      <cdr:y>0.55335</cdr:y>
    </cdr:to>
    <cdr:sp macro="" textlink="">
      <cdr:nvSpPr>
        <cdr:cNvPr id="1026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971725" y="1631730"/>
          <a:ext cx="116331" cy="17645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vert="vert270" wrap="square" lIns="27432" tIns="22860" rIns="0" bIns="0" anchor="t" upright="1"/>
        <a:lstStyle xmlns:a="http://schemas.openxmlformats.org/drawingml/2006/main"/>
        <a:p xmlns:a="http://schemas.openxmlformats.org/drawingml/2006/main">
          <a:pPr algn="r" rtl="0">
            <a:defRPr sz="1000"/>
          </a:pPr>
          <a:r>
            <a:rPr lang="ru-RU" sz="5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6)</a:t>
          </a:r>
        </a:p>
      </cdr:txBody>
    </cdr:sp>
  </cdr:relSizeAnchor>
  <cdr:relSizeAnchor xmlns:cdr="http://schemas.openxmlformats.org/drawingml/2006/chartDrawing">
    <cdr:from>
      <cdr:x>0.87299</cdr:x>
      <cdr:y>0.5063</cdr:y>
    </cdr:from>
    <cdr:to>
      <cdr:x>0.89349</cdr:x>
      <cdr:y>0.5663</cdr:y>
    </cdr:to>
    <cdr:sp macro="" textlink="">
      <cdr:nvSpPr>
        <cdr:cNvPr id="1027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345030" y="1654435"/>
          <a:ext cx="125514" cy="1960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vert="vert270" wrap="square" lIns="27432" tIns="22860" rIns="0" bIns="0" anchor="t" upright="1"/>
        <a:lstStyle xmlns:a="http://schemas.openxmlformats.org/drawingml/2006/main"/>
        <a:p xmlns:a="http://schemas.openxmlformats.org/drawingml/2006/main">
          <a:pPr algn="r" rtl="0">
            <a:defRPr sz="1000"/>
          </a:pPr>
          <a:r>
            <a:rPr lang="ru-RU" sz="500" b="0" i="0" u="none" strike="noStrike" baseline="0">
              <a:solidFill>
                <a:srgbClr val="000000"/>
              </a:solidFill>
              <a:latin typeface="Arial"/>
              <a:cs typeface="Arial"/>
            </a:rPr>
            <a:t>6)</a:t>
          </a:r>
        </a:p>
      </cdr:txBody>
    </cdr:sp>
  </cdr:relSizeAnchor>
  <cdr:relSizeAnchor xmlns:cdr="http://schemas.openxmlformats.org/drawingml/2006/chartDrawing">
    <cdr:from>
      <cdr:x>0.56</cdr:x>
      <cdr:y>0.058</cdr:y>
    </cdr:from>
    <cdr:to>
      <cdr:x>0.5965</cdr:x>
      <cdr:y>0.109</cdr:y>
    </cdr:to>
    <cdr:sp macro="" textlink="">
      <cdr:nvSpPr>
        <cdr:cNvPr id="1029" name="Text Box 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365754" y="183966"/>
          <a:ext cx="219375" cy="16176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</cdr:sp>
  </cdr:relSizeAnchor>
  <cdr:relSizeAnchor xmlns:cdr="http://schemas.openxmlformats.org/drawingml/2006/chartDrawing">
    <cdr:from>
      <cdr:x>0.56775</cdr:x>
      <cdr:y>0.49025</cdr:y>
    </cdr:from>
    <cdr:to>
      <cdr:x>0.5965</cdr:x>
      <cdr:y>0.5675</cdr:y>
    </cdr:to>
    <cdr:sp macro="" textlink="">
      <cdr:nvSpPr>
        <cdr:cNvPr id="1040" name="Text Box 1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412334" y="1554987"/>
          <a:ext cx="172795" cy="24502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algn="ctr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Gerb2010(1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36912"/>
            <a:ext cx="3881532" cy="345638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052736"/>
            <a:ext cx="8077200" cy="1673352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Анализ стратегии </a:t>
            </a:r>
            <a:br>
              <a:rPr lang="ru-RU" sz="3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социально-экономического развития </a:t>
            </a:r>
            <a:br>
              <a:rPr lang="ru-RU" sz="3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Костромской 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области период до 2020 года</a:t>
            </a:r>
            <a:endParaRPr lang="ru-RU" sz="36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3766" y="4797152"/>
            <a:ext cx="6560234" cy="1752600"/>
          </a:xfrm>
        </p:spPr>
        <p:txBody>
          <a:bodyPr>
            <a:normAutofit/>
          </a:bodyPr>
          <a:lstStyle/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Выполнила: 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студентка 4 курса, 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группы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Гео-с-о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102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Ерёменко Светлана 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24340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Механизмы реализации стратегии</a:t>
            </a:r>
            <a:endParaRPr lang="ru-RU" sz="3600" dirty="0"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712968" cy="5376672"/>
          </a:xfrm>
        </p:spPr>
        <p:txBody>
          <a:bodyPr>
            <a:noAutofit/>
          </a:bodyPr>
          <a:lstStyle/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Выявлять и постоянно устранять вновь обнаруживающиеся инфраструктурные и иные ресурсные ограничения на пути экономического роста;</a:t>
            </a:r>
          </a:p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Создавать и постоянно усовершенствовать условия для качественного развития и эффективного применения всех факторов экономического роста;</a:t>
            </a:r>
          </a:p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Сформировать адекватные каждому конкретному этапу развития региональной экономики инвестиционные механизмы;</a:t>
            </a:r>
          </a:p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Соответственно изменению инвестиционных процессов и механизмов вносить изменения в структуру институциональной среды.</a:t>
            </a:r>
          </a:p>
          <a:p>
            <a:pPr>
              <a:buNone/>
            </a:pPr>
            <a:endParaRPr lang="ru-RU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177281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Спасибо за внимание! </a:t>
            </a:r>
            <a:r>
              <a:rPr lang="ru-RU" sz="4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endParaRPr lang="ru-RU" sz="48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 descr="http://orel3.rsl.ru/sim/09.10.06/kostgerb.jpg"/>
          <p:cNvPicPr>
            <a:picLocks noChangeAspect="1" noChangeArrowheads="1"/>
          </p:cNvPicPr>
          <p:nvPr/>
        </p:nvPicPr>
        <p:blipFill>
          <a:blip r:embed="rId2" cstate="print"/>
          <a:srcRect l="3369" t="11662" r="3986" b="4115"/>
          <a:stretch>
            <a:fillRect/>
          </a:stretch>
        </p:blipFill>
        <p:spPr bwMode="auto">
          <a:xfrm>
            <a:off x="5652120" y="2924944"/>
            <a:ext cx="3059832" cy="36161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obl_kostroms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9752" y="3284984"/>
            <a:ext cx="6804248" cy="35730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980728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Костромская область </a:t>
            </a:r>
            <a:endParaRPr lang="ru-RU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620688"/>
            <a:ext cx="9144000" cy="35719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2300" dirty="0" smtClean="0">
                <a:latin typeface="Calibri" pitchFamily="34" charset="0"/>
                <a:cs typeface="Calibri" pitchFamily="34" charset="0"/>
              </a:rPr>
              <a:t>Субъект Российской Федерации, входит в Центральный       федеральный округ.</a:t>
            </a:r>
          </a:p>
          <a:p>
            <a:pPr>
              <a:buNone/>
            </a:pPr>
            <a:r>
              <a:rPr lang="ru-RU" sz="2300" i="1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ru-RU" sz="2300" u="sng" dirty="0" smtClean="0">
                <a:latin typeface="Calibri" pitchFamily="34" charset="0"/>
                <a:cs typeface="Calibri" pitchFamily="34" charset="0"/>
              </a:rPr>
              <a:t>Площадь:</a:t>
            </a:r>
            <a:r>
              <a:rPr lang="ru-RU" sz="2300" dirty="0" smtClean="0">
                <a:latin typeface="Calibri" pitchFamily="34" charset="0"/>
                <a:cs typeface="Calibri" pitchFamily="34" charset="0"/>
              </a:rPr>
              <a:t> 60 211 км².</a:t>
            </a:r>
            <a:br>
              <a:rPr lang="ru-RU" sz="2300" dirty="0" smtClean="0">
                <a:latin typeface="Calibri" pitchFamily="34" charset="0"/>
                <a:cs typeface="Calibri" pitchFamily="34" charset="0"/>
              </a:rPr>
            </a:br>
            <a:r>
              <a:rPr lang="ru-RU" sz="2300" u="sng" dirty="0" smtClean="0">
                <a:latin typeface="Calibri" pitchFamily="34" charset="0"/>
                <a:cs typeface="Calibri" pitchFamily="34" charset="0"/>
              </a:rPr>
              <a:t>Население:</a:t>
            </a:r>
            <a:r>
              <a:rPr lang="ru-RU" sz="2300" dirty="0" smtClean="0">
                <a:latin typeface="Calibri" pitchFamily="34" charset="0"/>
                <a:cs typeface="Calibri" pitchFamily="34" charset="0"/>
              </a:rPr>
              <a:t> 658 906 чел. Плотность населения 13,2. </a:t>
            </a:r>
          </a:p>
          <a:p>
            <a:pPr>
              <a:buNone/>
            </a:pPr>
            <a:r>
              <a:rPr lang="ru-RU" sz="2300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ru-RU" sz="2300" u="sng" dirty="0" smtClean="0">
                <a:latin typeface="Calibri" pitchFamily="34" charset="0"/>
                <a:cs typeface="Calibri" pitchFamily="34" charset="0"/>
              </a:rPr>
              <a:t>Граничит:</a:t>
            </a:r>
            <a:r>
              <a:rPr lang="ru-RU" sz="2300" dirty="0" smtClean="0">
                <a:latin typeface="Calibri" pitchFamily="34" charset="0"/>
                <a:cs typeface="Calibri" pitchFamily="34" charset="0"/>
              </a:rPr>
              <a:t> на севере — с Вологодской областью, на юге — с Ивановской и Нижегородской областями, на западе — с Ярославской, на востоке — с Кировской областью.</a:t>
            </a:r>
            <a:endParaRPr lang="ru-RU" sz="23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64704"/>
          </a:xfrm>
        </p:spPr>
        <p:txBody>
          <a:bodyPr>
            <a:normAutofit/>
          </a:bodyPr>
          <a:lstStyle/>
          <a:p>
            <a:pPr algn="ctr"/>
            <a:r>
              <a:rPr lang="ru-RU" sz="37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Социально-экономическая ситуация</a:t>
            </a:r>
            <a:endParaRPr lang="ru-RU" sz="37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568952" cy="594928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		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Основной отраслью экономики Костромской области является промышленность, которая в 2009 году формировала 30,8 % ВРП. На втором месте по удельному весу – торговля и общественное питание (13,3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%), затем сельское хозяйство (11,8 %), транспорт и связь (10,4 %), строительство (4,6 %).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      Несмотря на то, что трансформационные сдвиги экономики Костромской области протекали на фоне устойчивого повышения доли производств, предоставляющих услуги, и поддерживались повышением занятости в этих видах деятельности и инвестиционными средствами, доля этого сектора в ВРП в 2009 году оставалась на уровне ниже среднего значения по ЦФО и составляет 42,1 %. 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	Другой отличительной чертой структуры ВРП Костромской области является высокий удельный вес сельского и лесного хозяйства – 11,8 % ВРП (5 место в ЦФО и 21 место в Российской Федерации), низкая доля  обрабатывающих производств – 20,6 % ВРП и высокий удельный вес производства и распределения электроэнергии, газа и воды 10,1 % (2 место в ЦФО).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	За период 2006-2010 гг. объем промышленного производства вырос на 14,2 %, что выше аналогичного показателя по ЦФО (111,2 %, 12 место) и в целом по Российской Федерации (112,1 %, 44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место).</a:t>
            </a:r>
          </a:p>
          <a:p>
            <a:pPr>
              <a:buNone/>
            </a:pPr>
            <a:endParaRPr lang="ru-RU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Изменения основных экономических и социальных показателей в феврале 2013, 2012гг. в % к соответствующему периоду предыдущего года</a:t>
            </a:r>
            <a:endParaRPr lang="ru-RU" sz="2800" dirty="0"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4" name="Объект 1"/>
          <p:cNvGraphicFramePr>
            <a:graphicFrameLocks noGrp="1"/>
          </p:cNvGraphicFramePr>
          <p:nvPr>
            <p:ph sz="quarter" idx="1"/>
          </p:nvPr>
        </p:nvGraphicFramePr>
        <p:xfrm>
          <a:off x="0" y="1556792"/>
          <a:ext cx="9144000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64305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44624"/>
          <a:ext cx="9144000" cy="7033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86409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Анализ инвестиционного потенциала Костромской области. </a:t>
                      </a:r>
                      <a:r>
                        <a:rPr kumimoji="0" lang="en-US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SWOT-</a:t>
                      </a:r>
                      <a:r>
                        <a:rPr kumimoji="0" lang="ru-RU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анализ.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5031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Сильные стороны</a:t>
                      </a:r>
                      <a:endParaRPr lang="ru-RU" sz="1600" dirty="0" smtClean="0">
                        <a:latin typeface="Times New Roman"/>
                        <a:ea typeface="Calibri"/>
                      </a:endParaRPr>
                    </a:p>
                    <a:p>
                      <a:pPr marL="342900" lvl="0" indent="-342900" algn="just">
                        <a:spcBef>
                          <a:spcPts val="30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Географическое положение</a:t>
                      </a:r>
                      <a:endParaRPr lang="ru-RU" sz="16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  <a:p>
                      <a:pPr marL="342900" lvl="0" indent="-342900" algn="just">
                        <a:spcBef>
                          <a:spcPts val="30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Природно-климатические условия</a:t>
                      </a:r>
                      <a:endParaRPr lang="ru-RU" sz="16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  <a:p>
                      <a:pPr marL="342900" lvl="0" indent="-342900" algn="just">
                        <a:spcBef>
                          <a:spcPts val="30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Существование готовых отраслевых территориальных производственных комплексов</a:t>
                      </a:r>
                      <a:endParaRPr lang="ru-RU" sz="16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  <a:p>
                      <a:pPr marL="342900" lvl="0" indent="-342900" algn="just">
                        <a:spcBef>
                          <a:spcPts val="30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Историко-культурный и туристический потенциал</a:t>
                      </a:r>
                      <a:endParaRPr lang="ru-RU" sz="16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  <a:p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Энергетическая обеспеченность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Слабые стороны</a:t>
                      </a:r>
                      <a:endParaRPr lang="ru-RU" sz="1600" dirty="0" smtClean="0">
                        <a:latin typeface="Times New Roman"/>
                        <a:ea typeface="Calibri"/>
                      </a:endParaRPr>
                    </a:p>
                    <a:p>
                      <a:pPr marL="342900" lvl="0" indent="-342900" algn="just">
                        <a:spcBef>
                          <a:spcPts val="30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Демографическая ситуация и состояние трудовых ресурсов</a:t>
                      </a:r>
                      <a:endParaRPr lang="ru-RU" sz="16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  <a:p>
                      <a:pPr marL="342900" lvl="0" indent="-342900" algn="just">
                        <a:spcBef>
                          <a:spcPts val="30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Транспортная и социальная инфраструктура</a:t>
                      </a:r>
                      <a:endParaRPr lang="ru-RU" sz="16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     Низкая конкурентоспособность отдельных отраслей</a:t>
                      </a:r>
                      <a:endParaRPr lang="ru-RU" dirty="0"/>
                    </a:p>
                  </a:txBody>
                  <a:tcPr/>
                </a:tc>
              </a:tr>
              <a:tr h="17555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Возможности</a:t>
                      </a:r>
                      <a:endParaRPr lang="ru-RU" sz="1600" dirty="0" smtClean="0">
                        <a:latin typeface="Times New Roman"/>
                        <a:ea typeface="Calibri"/>
                      </a:endParaRPr>
                    </a:p>
                    <a:p>
                      <a:pPr marL="342900" lvl="0" indent="-342900" algn="just">
                        <a:spcBef>
                          <a:spcPts val="30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Развитие конкурентоспособных отраслей (АПК, ЛПК, легкая промышленность)</a:t>
                      </a:r>
                      <a:endParaRPr lang="ru-RU" sz="16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  <a:p>
                      <a:pPr marL="342900" lvl="0" indent="-342900" algn="just">
                        <a:spcBef>
                          <a:spcPts val="30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Создание новых промышленно-производственных площадок и комплексов</a:t>
                      </a:r>
                      <a:endParaRPr lang="ru-RU" sz="16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  <a:p>
                      <a:pPr marL="342900" lvl="0" indent="-342900" algn="just">
                        <a:spcBef>
                          <a:spcPts val="30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Использование туристического и рекреационного потенциала</a:t>
                      </a:r>
                      <a:endParaRPr lang="ru-RU" sz="16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      Использование имеющихся природных ресурсов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Угрозы / Риски</a:t>
                      </a:r>
                      <a:endParaRPr lang="ru-RU" sz="1600" dirty="0" smtClean="0">
                        <a:latin typeface="Times New Roman"/>
                        <a:ea typeface="Calibri"/>
                      </a:endParaRPr>
                    </a:p>
                    <a:p>
                      <a:pPr marL="342900" lvl="0" indent="-342900" algn="just">
                        <a:spcBef>
                          <a:spcPts val="30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Сильная зависимость от внешних условий</a:t>
                      </a:r>
                      <a:endParaRPr lang="ru-RU" sz="16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  <a:p>
                      <a:pPr marL="342900" lvl="0" indent="-342900" algn="just">
                        <a:spcBef>
                          <a:spcPts val="30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Изменение налоговых взаимоотношений</a:t>
                      </a:r>
                      <a:endParaRPr lang="ru-RU" sz="16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  <a:p>
                      <a:pPr marL="342900" lvl="0" indent="-342900" algn="just">
                        <a:spcBef>
                          <a:spcPts val="30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Неопределенность политической ситуации, риск неблагоприятных социально-политических изменений в стране или регионе. </a:t>
                      </a:r>
                      <a:endParaRPr lang="ru-RU" sz="16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      Колебания рыночной конъюнктуры, цен, валютных курсов и т.п.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Стратегические цели социально-экономического развития</a:t>
            </a:r>
            <a:endParaRPr lang="ru-RU" sz="3600" dirty="0"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124744"/>
            <a:ext cx="8568952" cy="5328592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Повышение эффективности государственного 	управления социально-экономическими процессами.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Разработка долгосрочной стратегии развития, увязывающей различные элементы социально-экономической 	политики с существующими ограничениями и 	ресурсными возможностями региона и учитывающей 	основные положения концепции развития Российской 	Федерации. 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Создание эффективного агропромышленного 	комплекса, обеспечивающего сбалансированное  развитие Костромской области и устойчивое повышение 	ее экспортного потенциала, утверждена Концепция 	развития агропромышленного комплекса Костромской 	области на период до 2020 года.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90872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Приоритеты экономического развития</a:t>
            </a:r>
            <a:endParaRPr lang="ru-RU" sz="3600" dirty="0"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052736"/>
            <a:ext cx="8784976" cy="54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Приоритет 1: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стимулирование развития производств с высоким уровнем добавленной стоимости,  наукоемких производств, научных и образовательных учреждений на территории области.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Приоритет 2: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развитие механизмов государственно-частного партнерства на территории области.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Приоритет 3: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переход к инновационному типу развития, модернизация экономики во всех основных отраслях с массовой заменой морально устаревшего и изношенного оборудования на современное.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Приоритет 4: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создание условий для развития и эффективного использования человеческого капитала.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graphic2(5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9350445" cy="68580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Приоритеты социального развития</a:t>
            </a:r>
            <a:endParaRPr lang="ru-RU" sz="3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sz="quarter" idx="1"/>
          </p:nvPr>
        </p:nvSpPr>
        <p:spPr>
          <a:xfrm>
            <a:off x="251520" y="620688"/>
            <a:ext cx="8568952" cy="417646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Приоритет 1: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проведение активной политики в сфере занятости – реализация образовательных программ подготовки и переподготовки кадров с учетом потребностей предпринимательского сектора области, формирование оптимальной миграционной политики, создание современно оборудованных и форсированное переоснащение имеющихся рабочих мест;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Приоритет 2: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повышение производительности труда за ближайшие 12 лет в 4 раза.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Приоритет 3: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решение накопившихся социальных проблем.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7412" name="Picture 4" descr="http://dep-economy44.ru/assets/images/12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4365104"/>
            <a:ext cx="3384376" cy="24928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4" name="Picture 2" descr="http://lib2.podelise.ru/tw_files2/urls_320/14/d-13015/13015_html_3fb8bb9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4354085"/>
            <a:ext cx="2699792" cy="25039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184</TotalTime>
  <Words>226</Words>
  <Application>Microsoft Office PowerPoint</Application>
  <PresentationFormat>Экран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Эркер</vt:lpstr>
      <vt:lpstr>Анализ стратегии  социально-экономического развития  Костромской области период до 2020 года</vt:lpstr>
      <vt:lpstr>Костромская область </vt:lpstr>
      <vt:lpstr>Социально-экономическая ситуация</vt:lpstr>
      <vt:lpstr>Изменения основных экономических и социальных показателей в феврале 2013, 2012гг. в % к соответствующему периоду предыдущего года</vt:lpstr>
      <vt:lpstr>Слайд 5</vt:lpstr>
      <vt:lpstr>Стратегические цели социально-экономического развития</vt:lpstr>
      <vt:lpstr>Приоритеты экономического развития</vt:lpstr>
      <vt:lpstr>Слайд 8</vt:lpstr>
      <vt:lpstr>Приоритеты социального развития</vt:lpstr>
      <vt:lpstr>Механизмы реализации стратегии</vt:lpstr>
      <vt:lpstr>Спасибо за внимание!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стратегии социально-экономического развития Костромской области</dc:title>
  <dc:creator>User</dc:creator>
  <cp:lastModifiedBy>Малая</cp:lastModifiedBy>
  <cp:revision>41</cp:revision>
  <dcterms:created xsi:type="dcterms:W3CDTF">2007-12-31T21:09:45Z</dcterms:created>
  <dcterms:modified xsi:type="dcterms:W3CDTF">2014-03-24T06:19:39Z</dcterms:modified>
</cp:coreProperties>
</file>