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0" r:id="rId11"/>
    <p:sldId id="266" r:id="rId12"/>
    <p:sldId id="267" r:id="rId13"/>
    <p:sldId id="268" r:id="rId14"/>
    <p:sldId id="269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90" y="10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0A3D730-3B3E-417E-8F3F-B880E6C735EF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8A8C34F-7A24-43F3-A939-823A3106A5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3D730-3B3E-417E-8F3F-B880E6C735EF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8C34F-7A24-43F3-A939-823A3106A5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3D730-3B3E-417E-8F3F-B880E6C735EF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8C34F-7A24-43F3-A939-823A3106A5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0A3D730-3B3E-417E-8F3F-B880E6C735EF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A8C34F-7A24-43F3-A939-823A3106A5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0A3D730-3B3E-417E-8F3F-B880E6C735EF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8A8C34F-7A24-43F3-A939-823A3106A5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3D730-3B3E-417E-8F3F-B880E6C735EF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8C34F-7A24-43F3-A939-823A3106A5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3D730-3B3E-417E-8F3F-B880E6C735EF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8C34F-7A24-43F3-A939-823A3106A5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0A3D730-3B3E-417E-8F3F-B880E6C735EF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A8C34F-7A24-43F3-A939-823A3106A5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3D730-3B3E-417E-8F3F-B880E6C735EF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8C34F-7A24-43F3-A939-823A3106A5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0A3D730-3B3E-417E-8F3F-B880E6C735EF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A8C34F-7A24-43F3-A939-823A3106A5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0A3D730-3B3E-417E-8F3F-B880E6C735EF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A8C34F-7A24-43F3-A939-823A3106A5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0A3D730-3B3E-417E-8F3F-B880E6C735EF}" type="datetimeFigureOut">
              <a:rPr lang="ru-RU" smtClean="0"/>
              <a:pPr/>
              <a:t>09.03.2014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8A8C34F-7A24-43F3-A939-823A3106A5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анализ</a:t>
            </a:r>
            <a:br>
              <a:rPr lang="ru-RU" dirty="0" smtClean="0"/>
            </a:br>
            <a:r>
              <a:rPr lang="ru-RU" dirty="0" smtClean="0"/>
              <a:t>стратегии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социально-экономического развития Саратовской области </a:t>
            </a:r>
            <a:br>
              <a:rPr lang="ru-RU" dirty="0" smtClean="0"/>
            </a:br>
            <a:r>
              <a:rPr lang="ru-RU" dirty="0" smtClean="0"/>
              <a:t>до 2025 года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11430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Стратегические направления социально-экономического развития</a:t>
            </a:r>
            <a:br>
              <a:rPr lang="ru-RU" sz="2800" b="1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496944" cy="6453336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u-RU" sz="4900" dirty="0" smtClean="0"/>
              <a:t>	</a:t>
            </a:r>
            <a:r>
              <a:rPr lang="ru-RU" sz="4300" dirty="0" smtClean="0"/>
              <a:t>1</a:t>
            </a:r>
            <a:r>
              <a:rPr lang="ru-RU" sz="4300" dirty="0"/>
              <a:t>. Кардинальное повышение уровня и качества жизни населения, улучшение экологической ситуации и создание условий для динамичного развития человеческого капитала призвано переломить негативные демографические тенденции, увеличить общую продолжительность жизни населения, уровень рождаемости, сократить отток высококвалифицированных кадров.</a:t>
            </a:r>
          </a:p>
          <a:p>
            <a:pPr>
              <a:buNone/>
            </a:pPr>
            <a:r>
              <a:rPr lang="ru-RU" sz="4300" dirty="0" smtClean="0"/>
              <a:t>	2</a:t>
            </a:r>
            <a:r>
              <a:rPr lang="ru-RU" sz="4300" dirty="0"/>
              <a:t>. Достижение качественно нового уровня конкурентоспособности экономики области на базе инноваций и развития новых бизнесов подразумевает «новую индустриализацию» области на основе реализации ряда масштабных инвестиционных проектов, в том числе межрегионального характера, развития новых бизнесов с высоким уровнем добавленной стоимости и внедрения инноваций.</a:t>
            </a:r>
          </a:p>
          <a:p>
            <a:pPr>
              <a:buNone/>
            </a:pPr>
            <a:r>
              <a:rPr lang="ru-RU" sz="4300" dirty="0" smtClean="0"/>
              <a:t>	3</a:t>
            </a:r>
            <a:r>
              <a:rPr lang="ru-RU" sz="4300" dirty="0"/>
              <a:t>. Обеспечение высоких и устойчивых темпов развития промышленного и аграрного комплексов предполагает максимальное вовлечение в экономический оборот внутреннего недоиспользуемого потенциала области, в том числе повышение производительности труда на основе ускоренного обновления основных фондов, значительное снижение доли убыточных и малоэффективных предприятий в экономике области, а также эффективное использование потенциала роста рынков. Здесь прорывной отраслью может стать пищевая промышленность с ее многоотраслевой структурой, обеспечивающей высокий уровень добавленной стоимости и быструю окупаемость вложенных средств,</a:t>
            </a:r>
            <a:br>
              <a:rPr lang="ru-RU" sz="4300" dirty="0"/>
            </a:br>
            <a:r>
              <a:rPr lang="ru-RU" sz="4300" dirty="0"/>
              <a:t>в сельском хозяйстве – возрождение мелиорации.</a:t>
            </a:r>
          </a:p>
          <a:p>
            <a:pPr>
              <a:buNone/>
            </a:pPr>
            <a:r>
              <a:rPr lang="ru-RU" sz="4300" dirty="0" smtClean="0"/>
              <a:t>	4</a:t>
            </a:r>
            <a:r>
              <a:rPr lang="ru-RU" sz="4300" dirty="0"/>
              <a:t>. Формирование </a:t>
            </a:r>
            <a:r>
              <a:rPr lang="ru-RU" sz="4300" dirty="0" err="1"/>
              <a:t>транспортно-логистического</a:t>
            </a:r>
            <a:r>
              <a:rPr lang="ru-RU" sz="4300" dirty="0"/>
              <a:t> комплекса межрегионального значения позволяет максимально использовать </a:t>
            </a:r>
            <a:r>
              <a:rPr lang="ru-RU" sz="4300" dirty="0" err="1"/>
              <a:t>геостратегический</a:t>
            </a:r>
            <a:r>
              <a:rPr lang="ru-RU" sz="4300" dirty="0"/>
              <a:t> транспортный потенциал области, обеспечивая позиционирование транспортного комплекса области как одного из узловых терминалов Российской Федерации.</a:t>
            </a:r>
          </a:p>
          <a:p>
            <a:pPr>
              <a:buNone/>
            </a:pPr>
            <a:r>
              <a:rPr lang="ru-RU" sz="4300" dirty="0" smtClean="0"/>
              <a:t>	Перечисленные </a:t>
            </a:r>
            <a:r>
              <a:rPr lang="ru-RU" sz="4300" dirty="0"/>
              <a:t>стратегические направления предусматривают расширенную детализацию целей по конкретным сферам и видам деятельности, определение основных задач и действий по их реализации.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387424"/>
            <a:ext cx="8229600" cy="1368152"/>
          </a:xfrm>
        </p:spPr>
        <p:txBody>
          <a:bodyPr>
            <a:noAutofit/>
          </a:bodyPr>
          <a:lstStyle/>
          <a:p>
            <a:r>
              <a:rPr lang="ru-RU" sz="2400" dirty="0"/>
              <a:t>Воплощение Стратегии в системе социально-экономических документов разных уровней</a:t>
            </a:r>
          </a:p>
        </p:txBody>
      </p:sp>
      <p:pic>
        <p:nvPicPr>
          <p:cNvPr id="51" name="Рисунок 50"/>
          <p:cNvPicPr/>
          <p:nvPr/>
        </p:nvPicPr>
        <p:blipFill>
          <a:blip r:embed="rId2" cstate="print"/>
          <a:srcRect l="19956" t="25946" r="53020" b="2817"/>
          <a:stretch>
            <a:fillRect/>
          </a:stretch>
        </p:blipFill>
        <p:spPr bwMode="auto">
          <a:xfrm>
            <a:off x="683568" y="1124744"/>
            <a:ext cx="4608512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064896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Система стратегического управления развитием области включает </a:t>
            </a:r>
            <a:r>
              <a:rPr lang="ru-RU" sz="1600" dirty="0" smtClean="0"/>
              <a:t>три </a:t>
            </a:r>
            <a:r>
              <a:rPr lang="ru-RU" sz="1600" dirty="0"/>
              <a:t>функциональных </a:t>
            </a:r>
            <a:r>
              <a:rPr lang="ru-RU" sz="1600" dirty="0" smtClean="0"/>
              <a:t>блока.</a:t>
            </a:r>
          </a:p>
          <a:p>
            <a:r>
              <a:rPr lang="ru-RU" sz="1600" b="1" dirty="0"/>
              <a:t>Стратегический блок </a:t>
            </a:r>
            <a:r>
              <a:rPr lang="ru-RU" sz="1600" dirty="0"/>
              <a:t>включает в себя на областном уровне: Стратегию </a:t>
            </a:r>
            <a:br>
              <a:rPr lang="ru-RU" sz="1600" dirty="0"/>
            </a:br>
            <a:r>
              <a:rPr lang="ru-RU" sz="1600" dirty="0"/>
              <a:t>и согласованные с ней отраслевые стратегии, нормативные, организационные </a:t>
            </a:r>
            <a:br>
              <a:rPr lang="ru-RU" sz="1600" dirty="0"/>
            </a:br>
            <a:r>
              <a:rPr lang="ru-RU" sz="1600" dirty="0"/>
              <a:t>и информационные условия реализации Стратегии; на муниципальном </a:t>
            </a:r>
            <a:br>
              <a:rPr lang="ru-RU" sz="1600" dirty="0"/>
            </a:br>
            <a:r>
              <a:rPr lang="ru-RU" sz="1600" dirty="0"/>
              <a:t>уровне – стратегии развития муниципальных образований, согласованные </a:t>
            </a:r>
            <a:br>
              <a:rPr lang="ru-RU" sz="1600" dirty="0"/>
            </a:br>
            <a:r>
              <a:rPr lang="ru-RU" sz="1600" dirty="0"/>
              <a:t>со стратегическими документами областного уровня</a:t>
            </a:r>
            <a:r>
              <a:rPr lang="ru-RU" sz="1600" dirty="0" smtClean="0"/>
              <a:t>.</a:t>
            </a:r>
          </a:p>
          <a:p>
            <a:r>
              <a:rPr lang="ru-RU" sz="1600" b="1" dirty="0"/>
              <a:t>Программный блок </a:t>
            </a:r>
            <a:r>
              <a:rPr lang="ru-RU" sz="1600" dirty="0"/>
              <a:t>включает разработку и реализацию среднесрочных программ социально-экономического развития области, долгосрочных областных и ведомственных целевых программ, а также среднесрочных программ социально-экономического развития муниципальных образований, согласованных с долгосрочными и среднесрочными документами областного уровня</a:t>
            </a:r>
            <a:r>
              <a:rPr lang="ru-RU" sz="1600" dirty="0" smtClean="0"/>
              <a:t>.</a:t>
            </a:r>
          </a:p>
          <a:p>
            <a:r>
              <a:rPr lang="ru-RU" sz="1600" b="1" dirty="0"/>
              <a:t>Блок мониторинга и оценки эффективност</a:t>
            </a:r>
            <a:r>
              <a:rPr lang="ru-RU" sz="1600" dirty="0"/>
              <a:t>и</a:t>
            </a:r>
            <a:r>
              <a:rPr lang="ru-RU" sz="1600" b="1" dirty="0"/>
              <a:t> </a:t>
            </a:r>
            <a:r>
              <a:rPr lang="ru-RU" sz="1600" dirty="0"/>
              <a:t>включает индикативные планы и поддержку принятия решений на основе регулярного мониторинга, оценки и анализа хода реализации Стратегии, обеспечивающих отслеживание отклонений от целевых значений показателей и оперативное реагирование </a:t>
            </a:r>
            <a:br>
              <a:rPr lang="ru-RU" sz="1600" dirty="0"/>
            </a:br>
            <a:r>
              <a:rPr lang="ru-RU" sz="1600" dirty="0"/>
              <a:t>на эти отклонения, улучшение динамики основных показателей (индикаторов) социально-экономического развития области по сравнению с Приволжским федеральным округом и Российской Федерацией в целом за анализируемый </a:t>
            </a:r>
            <a:br>
              <a:rPr lang="ru-RU" sz="1600" dirty="0"/>
            </a:br>
            <a:r>
              <a:rPr lang="ru-RU" sz="1600" dirty="0"/>
              <a:t>и предыдущий год (годы), эффективность использования </a:t>
            </a:r>
            <a:r>
              <a:rPr lang="ru-RU" dirty="0"/>
              <a:t>финансовых и иных ресурсов, привлекаемых в область и аккумулируемых в ней в ходе реализации Стратегии.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2529" name="Group 1"/>
          <p:cNvGrpSpPr>
            <a:grpSpLocks noChangeAspect="1"/>
          </p:cNvGrpSpPr>
          <p:nvPr/>
        </p:nvGrpSpPr>
        <p:grpSpPr bwMode="auto">
          <a:xfrm>
            <a:off x="1043608" y="476672"/>
            <a:ext cx="6756400" cy="5629275"/>
            <a:chOff x="1701" y="3902"/>
            <a:chExt cx="10640" cy="8865"/>
          </a:xfrm>
        </p:grpSpPr>
        <p:sp>
          <p:nvSpPr>
            <p:cNvPr id="22539" name="AutoShape 11"/>
            <p:cNvSpPr>
              <a:spLocks noChangeAspect="1" noChangeArrowheads="1" noTextEdit="1"/>
            </p:cNvSpPr>
            <p:nvPr/>
          </p:nvSpPr>
          <p:spPr bwMode="auto">
            <a:xfrm>
              <a:off x="1701" y="3902"/>
              <a:ext cx="10640" cy="8865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2530" name="Group 2"/>
            <p:cNvGrpSpPr>
              <a:grpSpLocks/>
            </p:cNvGrpSpPr>
            <p:nvPr/>
          </p:nvGrpSpPr>
          <p:grpSpPr bwMode="auto">
            <a:xfrm>
              <a:off x="1792" y="4022"/>
              <a:ext cx="10499" cy="8745"/>
              <a:chOff x="1777" y="3977"/>
              <a:chExt cx="10499" cy="8745"/>
            </a:xfrm>
          </p:grpSpPr>
          <p:sp>
            <p:nvSpPr>
              <p:cNvPr id="22538" name="Oval 10"/>
              <p:cNvSpPr>
                <a:spLocks noChangeArrowheads="1"/>
              </p:cNvSpPr>
              <p:nvPr/>
            </p:nvSpPr>
            <p:spPr bwMode="auto">
              <a:xfrm>
                <a:off x="4611" y="9105"/>
                <a:ext cx="4808" cy="3617"/>
              </a:xfrm>
              <a:prstGeom prst="ellipse">
                <a:avLst/>
              </a:prstGeom>
              <a:solidFill>
                <a:srgbClr val="FFFFCC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3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Стратегии </a:t>
                </a:r>
                <a:endParaRPr kumimoji="0" 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3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и  среднесрочные программы муниципальных образований области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537" name="AutoShape 9"/>
              <p:cNvSpPr>
                <a:spLocks noChangeArrowheads="1"/>
              </p:cNvSpPr>
              <p:nvPr/>
            </p:nvSpPr>
            <p:spPr bwMode="auto">
              <a:xfrm rot="7412841">
                <a:off x="8279" y="10339"/>
                <a:ext cx="3212" cy="1364"/>
              </a:xfrm>
              <a:prstGeom prst="curvedDownArrow">
                <a:avLst>
                  <a:gd name="adj1" fmla="val 42889"/>
                  <a:gd name="adj2" fmla="val 94194"/>
                  <a:gd name="adj3" fmla="val 33333"/>
                </a:avLst>
              </a:prstGeom>
              <a:solidFill>
                <a:srgbClr val="00B0F0"/>
              </a:solidFill>
              <a:ln w="952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536" name="Oval 8"/>
              <p:cNvSpPr>
                <a:spLocks noChangeArrowheads="1"/>
              </p:cNvSpPr>
              <p:nvPr/>
            </p:nvSpPr>
            <p:spPr bwMode="auto">
              <a:xfrm>
                <a:off x="7470" y="6507"/>
                <a:ext cx="4806" cy="3618"/>
              </a:xfrm>
              <a:prstGeom prst="ellipse">
                <a:avLst/>
              </a:prstGeom>
              <a:solidFill>
                <a:srgbClr val="FFFFCC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1" i="0" u="sng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Программный блок</a:t>
                </a:r>
                <a:endParaRPr kumimoji="0" 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0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Среднесрочная</a:t>
                </a:r>
                <a:endParaRPr kumimoji="0" 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0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программа социально-экономического развития области,  целевые программы 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535" name="AutoShape 7"/>
              <p:cNvSpPr>
                <a:spLocks noChangeArrowheads="1"/>
              </p:cNvSpPr>
              <p:nvPr/>
            </p:nvSpPr>
            <p:spPr bwMode="auto">
              <a:xfrm rot="3333221">
                <a:off x="8796" y="5115"/>
                <a:ext cx="2683" cy="1291"/>
              </a:xfrm>
              <a:prstGeom prst="curvedDownArrow">
                <a:avLst>
                  <a:gd name="adj1" fmla="val 37851"/>
                  <a:gd name="adj2" fmla="val 83129"/>
                  <a:gd name="adj3" fmla="val 33333"/>
                </a:avLst>
              </a:prstGeom>
              <a:solidFill>
                <a:srgbClr val="00B0F0"/>
              </a:solidFill>
              <a:ln w="952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534" name="Oval 6"/>
              <p:cNvSpPr>
                <a:spLocks noChangeArrowheads="1"/>
              </p:cNvSpPr>
              <p:nvPr/>
            </p:nvSpPr>
            <p:spPr bwMode="auto">
              <a:xfrm>
                <a:off x="4611" y="3977"/>
                <a:ext cx="4808" cy="3617"/>
              </a:xfrm>
              <a:prstGeom prst="ellipse">
                <a:avLst/>
              </a:prstGeom>
              <a:solidFill>
                <a:srgbClr val="FFFFCC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1" i="0" u="sng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Стратегический блок</a:t>
                </a:r>
                <a:endParaRPr kumimoji="0" 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0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Стратегия </a:t>
                </a:r>
                <a:endParaRPr kumimoji="0" 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0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социально-экономического развития</a:t>
                </a:r>
                <a:endParaRPr kumimoji="0" 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0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Саратовской области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533" name="AutoShape 5"/>
              <p:cNvSpPr>
                <a:spLocks noChangeArrowheads="1"/>
              </p:cNvSpPr>
              <p:nvPr/>
            </p:nvSpPr>
            <p:spPr bwMode="auto">
              <a:xfrm rot="-2550599">
                <a:off x="2435" y="4879"/>
                <a:ext cx="2782" cy="1283"/>
              </a:xfrm>
              <a:prstGeom prst="curvedDownArrow">
                <a:avLst>
                  <a:gd name="adj1" fmla="val 43367"/>
                  <a:gd name="adj2" fmla="val 86734"/>
                  <a:gd name="adj3" fmla="val 33333"/>
                </a:avLst>
              </a:prstGeom>
              <a:solidFill>
                <a:srgbClr val="00B0F0"/>
              </a:solidFill>
              <a:ln w="952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532" name="Oval 4"/>
              <p:cNvSpPr>
                <a:spLocks noChangeArrowheads="1"/>
              </p:cNvSpPr>
              <p:nvPr/>
            </p:nvSpPr>
            <p:spPr bwMode="auto">
              <a:xfrm>
                <a:off x="1777" y="6522"/>
                <a:ext cx="4808" cy="3617"/>
              </a:xfrm>
              <a:prstGeom prst="ellipse">
                <a:avLst/>
              </a:prstGeom>
              <a:solidFill>
                <a:srgbClr val="FFFFCC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1" i="0" u="sng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Блок стратегического контроля</a:t>
                </a:r>
                <a:endParaRPr kumimoji="0" 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0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Мониторинг и оценка результатов реализации Стратегии, корректировка документов стратегического управления 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531" name="AutoShape 3"/>
              <p:cNvSpPr>
                <a:spLocks noChangeArrowheads="1"/>
              </p:cNvSpPr>
              <p:nvPr/>
            </p:nvSpPr>
            <p:spPr bwMode="auto">
              <a:xfrm rot="9195421">
                <a:off x="2752" y="9319"/>
                <a:ext cx="1615" cy="3134"/>
              </a:xfrm>
              <a:prstGeom prst="curvedLeftArrow">
                <a:avLst>
                  <a:gd name="adj1" fmla="val 38811"/>
                  <a:gd name="adj2" fmla="val 77622"/>
                  <a:gd name="adj3" fmla="val 33333"/>
                </a:avLst>
              </a:prstGeom>
              <a:solidFill>
                <a:srgbClr val="00B0F0"/>
              </a:solidFill>
              <a:ln w="952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/>
              <a:t>Модель реализации Стратегии социально-экономического развития Саратовской области до 2025 года</a:t>
            </a:r>
            <a:r>
              <a:rPr lang="ru-RU" sz="2000" dirty="0" smtClean="0"/>
              <a:t> 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 l="14311" t="25458" r="14262" b="4073"/>
          <a:stretch>
            <a:fillRect/>
          </a:stretch>
        </p:blipFill>
        <p:spPr bwMode="auto">
          <a:xfrm>
            <a:off x="0" y="1340768"/>
            <a:ext cx="8964488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Основные механизмы управления реализацией Стратегии</a:t>
            </a:r>
            <a:br>
              <a:rPr lang="ru-RU" sz="3200" b="1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268760"/>
            <a:ext cx="8291264" cy="532859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ru-RU" sz="3200" dirty="0" smtClean="0"/>
              <a:t>	</a:t>
            </a:r>
            <a:r>
              <a:rPr lang="ru-RU" sz="7200" dirty="0" smtClean="0"/>
              <a:t>Достижение </a:t>
            </a:r>
            <a:r>
              <a:rPr lang="ru-RU" sz="7200" dirty="0"/>
              <a:t>установленных приоритетов невозможно без создания эффективного государственного управления, способного инициировать </a:t>
            </a:r>
            <a:br>
              <a:rPr lang="ru-RU" sz="7200" dirty="0"/>
            </a:br>
            <a:r>
              <a:rPr lang="ru-RU" sz="7200" dirty="0"/>
              <a:t>и сопровождать процессы модернизации. Для этого деятельность по управлению будет включать следующие направления и </a:t>
            </a:r>
            <a:r>
              <a:rPr lang="ru-RU" sz="7200" dirty="0" smtClean="0"/>
              <a:t>действия</a:t>
            </a:r>
            <a:r>
              <a:rPr lang="ru-RU" sz="7200" dirty="0"/>
              <a:t>:</a:t>
            </a:r>
            <a:endParaRPr lang="ru-RU" sz="7200" dirty="0" smtClean="0"/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ru-RU" sz="7200" dirty="0" smtClean="0"/>
              <a:t>Снижение </a:t>
            </a:r>
            <a:r>
              <a:rPr lang="ru-RU" sz="7200" dirty="0"/>
              <a:t>административных барьеров, развитие взаимодействия власти и гражданского общества, совершенствование контрольно-надзорной </a:t>
            </a:r>
            <a:r>
              <a:rPr lang="ru-RU" sz="7200" dirty="0" smtClean="0"/>
              <a:t>деятельности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ru-RU" sz="7200" dirty="0"/>
              <a:t>Развитие информационного общества и формирование электронного </a:t>
            </a:r>
            <a:r>
              <a:rPr lang="ru-RU" sz="7200" dirty="0" smtClean="0"/>
              <a:t>правительства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ru-RU" sz="7200" dirty="0"/>
              <a:t>Развитие практики среднесрочного </a:t>
            </a:r>
            <a:r>
              <a:rPr lang="ru-RU" sz="7200" dirty="0" err="1"/>
              <a:t>бюджетирования</a:t>
            </a:r>
            <a:r>
              <a:rPr lang="ru-RU" sz="7200" dirty="0"/>
              <a:t>, ориентированного на результат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ru-RU" sz="7200" dirty="0"/>
              <a:t>Осуществление контроля эффективности бюджетных вложений </a:t>
            </a:r>
            <a:br>
              <a:rPr lang="ru-RU" sz="7200" dirty="0"/>
            </a:br>
            <a:r>
              <a:rPr lang="ru-RU" sz="7200" dirty="0"/>
              <a:t>в объекты капитального строительства и расходов при размещении заказов для государственных нужд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ru-RU" sz="7200" dirty="0"/>
              <a:t>Совершенствование механизма привлечения </a:t>
            </a:r>
            <a:r>
              <a:rPr lang="ru-RU" sz="7200" dirty="0" smtClean="0"/>
              <a:t>инвестиций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ru-RU" sz="7200" dirty="0"/>
              <a:t>Развитие взаимоотношений с органами местного самоуправления, совершенствование межбюджетных отношений</a:t>
            </a:r>
          </a:p>
          <a:p>
            <a:pPr>
              <a:buNone/>
            </a:pPr>
            <a:endParaRPr lang="ru-RU" sz="3200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lag of Saratov Obla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1428750" cy="952500"/>
          </a:xfrm>
          <a:prstGeom prst="rect">
            <a:avLst/>
          </a:prstGeom>
          <a:noFill/>
        </p:spPr>
      </p:pic>
      <p:pic>
        <p:nvPicPr>
          <p:cNvPr id="1027" name="Picture 3" descr="Coat of Arms of Saratov oblast.sv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336" y="0"/>
            <a:ext cx="952500" cy="1647825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827584" y="1412776"/>
            <a:ext cx="6433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t"/>
            <a:r>
              <a:rPr lang="ru-RU" dirty="0">
                <a:solidFill>
                  <a:srgbClr val="0B0080"/>
                </a:solidFill>
              </a:rPr>
              <a:t>Флаг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740352" y="1628800"/>
            <a:ext cx="6217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t"/>
            <a:r>
              <a:rPr lang="ru-RU" dirty="0">
                <a:solidFill>
                  <a:srgbClr val="0B0080"/>
                </a:solidFill>
              </a:rPr>
              <a:t>Герб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2060848"/>
            <a:ext cx="4402832" cy="453650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	Саратовская область</a:t>
            </a:r>
            <a:r>
              <a:rPr lang="ru-RU" dirty="0"/>
              <a:t> — </a:t>
            </a:r>
            <a:r>
              <a:rPr lang="ru-RU" dirty="0" smtClean="0"/>
              <a:t>субъект</a:t>
            </a:r>
            <a:r>
              <a:rPr lang="ru-RU" dirty="0"/>
              <a:t> Российской Федерации, входит в состав Приволжского федерального </a:t>
            </a:r>
            <a:r>
              <a:rPr lang="ru-RU" dirty="0" smtClean="0"/>
              <a:t>округа и Поволжский экономический район.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Административный </a:t>
            </a:r>
            <a:r>
              <a:rPr lang="ru-RU" dirty="0"/>
              <a:t>центр — город Саратов. </a:t>
            </a:r>
            <a:endParaRPr lang="ru-RU" dirty="0" smtClean="0"/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На </a:t>
            </a:r>
            <a:r>
              <a:rPr lang="ru-RU" dirty="0"/>
              <a:t>юге граничит с Волгоградской областью, на западе — с Воронежской </a:t>
            </a:r>
            <a:r>
              <a:rPr lang="ru-RU" dirty="0" smtClean="0"/>
              <a:t>и Тамбовской</a:t>
            </a:r>
            <a:r>
              <a:rPr lang="ru-RU" dirty="0"/>
              <a:t> областями, на севере — с Пензенской, Самарской, Ульяновской и Оренбургской областями, на востоке проходит государственная граница России с Казахстаном. Общая протяжённость границ составляет свыше 3500 км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	Образована</a:t>
            </a:r>
            <a:r>
              <a:rPr lang="ru-RU" dirty="0"/>
              <a:t> 5 декабря 1936 года путём преобразования Саратовского края.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5220072" y="2276872"/>
          <a:ext cx="3528392" cy="4176463"/>
        </p:xfrm>
        <a:graphic>
          <a:graphicData uri="http://schemas.openxmlformats.org/drawingml/2006/table">
            <a:tbl>
              <a:tblPr/>
              <a:tblGrid>
                <a:gridCol w="1764196"/>
                <a:gridCol w="1764196"/>
              </a:tblGrid>
              <a:tr h="491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Административный центр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Саратов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Площадь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32-я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- Всего</a:t>
                      </a:r>
                      <a:b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- % водн. пов.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101 240 км²</a:t>
                      </a:r>
                      <a:b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2,05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Население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20-я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- Всего</a:t>
                      </a:r>
                      <a:b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- Плотность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↘2 496 717 (2014)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24.66 чел./км²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ВРП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25-я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- Всего, в текущих ценах</a:t>
                      </a:r>
                      <a:b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- На душу населения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369,6 млрд. руб. (2010)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128,2 тыс. руб.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Губернатор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Валерий Радаев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Председатель областной думы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Владимир Капкаев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Код субъекта РФ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64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Код по ISO 3166-2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RU-SAR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6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Часовой пояс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MSK (UTC+4)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4" name="Picture 2" descr="http://www.wnd.su/uploads/posts/2010-12/1291354692_1303863679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188640"/>
            <a:ext cx="3240360" cy="18272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748464" cy="114300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Общая </a:t>
            </a:r>
            <a:r>
              <a:rPr lang="ru-RU" sz="2400" b="1" dirty="0"/>
              <a:t>характеристика социально-экономической ситуации </a:t>
            </a:r>
            <a:r>
              <a:rPr lang="ru-RU" sz="2400" b="1" dirty="0" smtClean="0"/>
              <a:t>в </a:t>
            </a:r>
            <a:r>
              <a:rPr lang="ru-RU" sz="2400" b="1" dirty="0"/>
              <a:t>Саратовской области</a:t>
            </a:r>
            <a:br>
              <a:rPr lang="ru-RU" sz="2400" b="1" dirty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836712"/>
            <a:ext cx="8064896" cy="48737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/>
              <a:t>	На </a:t>
            </a:r>
            <a:r>
              <a:rPr lang="ru-RU" sz="1600" dirty="0"/>
              <a:t>территории области в соответствии с Федеральным законом </a:t>
            </a:r>
            <a:br>
              <a:rPr lang="ru-RU" sz="1600" dirty="0"/>
            </a:br>
            <a:r>
              <a:rPr lang="ru-RU" sz="1600" dirty="0"/>
              <a:t>«Об общих принципах организации местного самоуправления в Российской Федерации» создано 439 муниципальных образований, 38 муниципальных районов.</a:t>
            </a:r>
          </a:p>
          <a:p>
            <a:pPr>
              <a:buNone/>
            </a:pPr>
            <a:r>
              <a:rPr lang="ru-RU" sz="1600" dirty="0" smtClean="0"/>
              <a:t>	Ведущие </a:t>
            </a:r>
            <a:r>
              <a:rPr lang="ru-RU" sz="1600" dirty="0"/>
              <a:t>экономические центры области: города Саратов, Энгельс, Балаково, Балашов, Вольск.</a:t>
            </a:r>
          </a:p>
          <a:p>
            <a:pPr>
              <a:buNone/>
            </a:pPr>
            <a:r>
              <a:rPr lang="ru-RU" sz="1600" dirty="0" smtClean="0"/>
              <a:t>	Область </a:t>
            </a:r>
            <a:r>
              <a:rPr lang="ru-RU" sz="1600" dirty="0"/>
              <a:t>имеет выгодное географическое положение, обусловленное: </a:t>
            </a:r>
          </a:p>
          <a:p>
            <a:r>
              <a:rPr lang="ru-RU" sz="1600" dirty="0"/>
              <a:t>близким расположением основных рынков сбыта (Центральная Россия, Республика Казахстан); </a:t>
            </a:r>
          </a:p>
          <a:p>
            <a:r>
              <a:rPr lang="ru-RU" sz="1600" dirty="0"/>
              <a:t>расположением на пересечении крупнейших транспортных коридоров (Евроазиатский коридор «Север-Юг» и Евроазиатский коридор «Запад-Восток»); </a:t>
            </a:r>
          </a:p>
          <a:p>
            <a:r>
              <a:rPr lang="ru-RU" sz="1600" dirty="0"/>
              <a:t>развитой транспортной инфраструктурой, представленной разветвленной сетью железных и автомобильных дорог, трубопроводов, а также внутренними водными судоходными путями и воздушными авиалиниями.</a:t>
            </a:r>
          </a:p>
          <a:p>
            <a:pPr>
              <a:buNone/>
            </a:pPr>
            <a:r>
              <a:rPr lang="ru-RU" sz="1600" dirty="0" smtClean="0"/>
              <a:t>	На </a:t>
            </a:r>
            <a:r>
              <a:rPr lang="ru-RU" sz="1600" dirty="0"/>
              <a:t>территории области крупнейшая речная артерия страны – р.Волга –пересекается с железнодорожной магистралью, соединяющей центр и юг страны </a:t>
            </a:r>
            <a:r>
              <a:rPr lang="ru-RU" sz="1600" dirty="0" smtClean="0"/>
              <a:t> с </a:t>
            </a:r>
            <a:r>
              <a:rPr lang="ru-RU" sz="1600" dirty="0"/>
              <a:t>Уралом, Сибирью. Имеются транспортные пути в Республику Казахстан </a:t>
            </a:r>
            <a:r>
              <a:rPr lang="ru-RU" sz="1600" dirty="0" smtClean="0"/>
              <a:t>и </a:t>
            </a:r>
            <a:r>
              <a:rPr lang="ru-RU" sz="1600" dirty="0"/>
              <a:t>Центральную Азию.</a:t>
            </a:r>
          </a:p>
          <a:p>
            <a:pPr>
              <a:buNone/>
            </a:pPr>
            <a:r>
              <a:rPr lang="ru-RU" sz="1600" dirty="0" smtClean="0"/>
              <a:t>	Саратовская </a:t>
            </a:r>
            <a:r>
              <a:rPr lang="ru-RU" sz="1600" dirty="0"/>
              <a:t>область обладает потенциалом для реализации </a:t>
            </a:r>
            <a:r>
              <a:rPr lang="ru-RU" sz="1600" dirty="0" err="1"/>
              <a:t>гео-стратегической</a:t>
            </a:r>
            <a:r>
              <a:rPr lang="ru-RU" sz="1600" dirty="0"/>
              <a:t> функции форпоста России.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686800" cy="110872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		Экономика </a:t>
            </a:r>
            <a:r>
              <a:rPr lang="ru-RU" dirty="0"/>
              <a:t>области отличается высокой степенью диверсификации. Значительная часть добавленной стоимости формируется базовыми секторами экономики области – промышленностью, сельским хозяйством и транспортным </a:t>
            </a:r>
            <a:r>
              <a:rPr lang="ru-RU" dirty="0" smtClean="0"/>
              <a:t>комплексом  (рис.1).</a:t>
            </a:r>
            <a:endParaRPr lang="ru-RU" dirty="0"/>
          </a:p>
        </p:txBody>
      </p:sp>
      <p:pic>
        <p:nvPicPr>
          <p:cNvPr id="17410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340768"/>
            <a:ext cx="4677913" cy="309634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619672" y="4437112"/>
            <a:ext cx="635270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Рис.1.. Структура валового регионального продукта Саратовской области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503040" y="4826675"/>
            <a:ext cx="864096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Промышленный облик определяют машиностроение, энергетика 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химическое производство. На долю промышленности приходится более 30 процентов валового регионального продукта области.</a:t>
            </a:r>
            <a:r>
              <a:rPr lang="ru-RU" dirty="0" smtClean="0"/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Агропромышленный комплекс имеет ярко выраженные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зернохлебопродуктовую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мясную 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молочнопродуктовую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специализации.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Саратовская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область входит в десятку российских регионов – лидеров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по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производству продукции сельского хозяйства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683568" y="1556792"/>
          <a:ext cx="7992888" cy="3923590"/>
        </p:xfrm>
        <a:graphic>
          <a:graphicData uri="http://schemas.openxmlformats.org/drawingml/2006/table">
            <a:tbl>
              <a:tblPr/>
              <a:tblGrid>
                <a:gridCol w="5994666"/>
                <a:gridCol w="1998222"/>
              </a:tblGrid>
              <a:tr h="511903">
                <a:tc>
                  <a:txBody>
                    <a:bodyPr/>
                    <a:lstStyle/>
                    <a:p>
                      <a:pPr marR="34290" algn="ctr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Наименование показателей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4290" algn="ctr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Место 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890">
                <a:tc>
                  <a:txBody>
                    <a:bodyPr/>
                    <a:lstStyle/>
                    <a:p>
                      <a:pPr marR="34290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Производство масел растительных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4290" algn="ctr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890">
                <a:tc>
                  <a:txBody>
                    <a:bodyPr/>
                    <a:lstStyle/>
                    <a:p>
                      <a:pPr marR="34290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Производство холодильников и морозильников бытовых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4290" algn="ctr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890">
                <a:tc>
                  <a:txBody>
                    <a:bodyPr/>
                    <a:lstStyle/>
                    <a:p>
                      <a:pPr marR="34290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Производство электроэнергии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4290" algn="ctr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3778">
                <a:tc>
                  <a:txBody>
                    <a:bodyPr/>
                    <a:lstStyle/>
                    <a:p>
                      <a:pPr marR="34290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 spc="-4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Производство удобрений минеральных и химических (в пересчете </a:t>
                      </a:r>
                      <a:br>
                        <a:rPr lang="ru-RU" sz="1200" spc="-4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1200" spc="-4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 100 процентов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питательных веществ)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4290" algn="ctr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99">
                <a:tc>
                  <a:txBody>
                    <a:bodyPr/>
                    <a:lstStyle/>
                    <a:p>
                      <a:pPr marR="34290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Производство строительного кирпича (керамического неогнеупорного строительного)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4290" algn="ctr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890">
                <a:tc>
                  <a:txBody>
                    <a:bodyPr/>
                    <a:lstStyle/>
                    <a:p>
                      <a:pPr marR="34290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Производство тканей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4290" algn="ctr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890">
                <a:tc>
                  <a:txBody>
                    <a:bodyPr/>
                    <a:lstStyle/>
                    <a:p>
                      <a:pPr marR="34290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Производство сельскохозяйственной продукции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4290" algn="ctr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890">
                <a:tc>
                  <a:txBody>
                    <a:bodyPr/>
                    <a:lstStyle/>
                    <a:p>
                      <a:pPr marR="34290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Производство цемента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4290" algn="ctr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890">
                <a:tc>
                  <a:txBody>
                    <a:bodyPr/>
                    <a:lstStyle/>
                    <a:p>
                      <a:pPr marR="34290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Производство стальных труб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4290" algn="ctr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890">
                <a:tc>
                  <a:txBody>
                    <a:bodyPr/>
                    <a:lstStyle/>
                    <a:p>
                      <a:pPr marR="34290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Ввод в действие общей площади жилых домов на 1000 человек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4290" algn="ctr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890">
                <a:tc>
                  <a:txBody>
                    <a:bodyPr/>
                    <a:lstStyle/>
                    <a:p>
                      <a:pPr marR="34290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Численность студентов на 10000 человек населения</a:t>
                      </a:r>
                      <a:endParaRPr lang="ru-RU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4290" algn="ctr">
                        <a:spcBef>
                          <a:spcPts val="68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26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575392"/>
            <a:ext cx="867645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12775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Таблица 1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marL="0" marR="0" lvl="0" indent="6127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Место Саратовской области в Российской Федерации в 2010 году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marL="0" marR="0" lvl="0" indent="6127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по отдельным показателям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7" name="Object 1"/>
          <p:cNvGraphicFramePr>
            <a:graphicFrameLocks/>
          </p:cNvGraphicFramePr>
          <p:nvPr/>
        </p:nvGraphicFramePr>
        <p:xfrm>
          <a:off x="539552" y="548680"/>
          <a:ext cx="8172400" cy="6309320"/>
        </p:xfrm>
        <a:graphic>
          <a:graphicData uri="http://schemas.openxmlformats.org/presentationml/2006/ole">
            <p:oleObj spid="_x0000_s19457" name="Диаграмма" r:id="rId3" imgW="5638800" imgH="6696151" progId="Excel.Sheet.8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Autofit/>
          </a:bodyPr>
          <a:lstStyle/>
          <a:p>
            <a:r>
              <a:rPr lang="ru-RU" sz="2000" dirty="0"/>
              <a:t>Основные показатели, характеризующие долю области по отдельным экономическим параметрам страны</a:t>
            </a: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62074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SWOT-анализ </a:t>
            </a:r>
            <a:r>
              <a:rPr lang="ru-RU" sz="2000" b="1" dirty="0"/>
              <a:t>социально-экономической ситуации в Саратовской области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7504" y="620688"/>
          <a:ext cx="8856984" cy="5848985"/>
        </p:xfrm>
        <a:graphic>
          <a:graphicData uri="http://schemas.openxmlformats.org/drawingml/2006/table">
            <a:tbl>
              <a:tblPr/>
              <a:tblGrid>
                <a:gridCol w="4429330"/>
                <a:gridCol w="4427654"/>
              </a:tblGrid>
              <a:tr h="1252238">
                <a:tc>
                  <a:txBody>
                    <a:bodyPr/>
                    <a:lstStyle/>
                    <a:p>
                      <a:pPr algn="ctr">
                        <a:lnSpc>
                          <a:spcPct val="89000"/>
                        </a:lnSpc>
                        <a:spcAft>
                          <a:spcPts val="0"/>
                        </a:spcAft>
                      </a:pPr>
                      <a:r>
                        <a:rPr lang="ru-RU" sz="950" b="1" dirty="0">
                          <a:latin typeface="Times New Roman"/>
                          <a:ea typeface="Times New Roman"/>
                        </a:rPr>
                        <a:t>Сильные </a:t>
                      </a:r>
                      <a:r>
                        <a:rPr lang="ru-RU" sz="950" b="1" dirty="0" smtClean="0">
                          <a:latin typeface="Times New Roman"/>
                          <a:ea typeface="Times New Roman"/>
                        </a:rPr>
                        <a:t>стороны</a:t>
                      </a:r>
                    </a:p>
                    <a:p>
                      <a:pPr algn="ctr">
                        <a:lnSpc>
                          <a:spcPct val="89000"/>
                        </a:lnSpc>
                        <a:spcAft>
                          <a:spcPts val="0"/>
                        </a:spcAft>
                      </a:pPr>
                      <a:endParaRPr lang="ru-RU" sz="950" dirty="0">
                        <a:latin typeface="Times New Roman"/>
                        <a:ea typeface="Times New Roman"/>
                      </a:endParaRPr>
                    </a:p>
                    <a:p>
                      <a:pPr indent="210820" algn="just">
                        <a:lnSpc>
                          <a:spcPct val="89000"/>
                        </a:lnSpc>
                        <a:spcAft>
                          <a:spcPts val="0"/>
                        </a:spcAft>
                      </a:pPr>
                      <a:r>
                        <a:rPr lang="ru-RU" sz="950" spc="-40" dirty="0">
                          <a:latin typeface="Times New Roman"/>
                          <a:ea typeface="Times New Roman"/>
                        </a:rPr>
                        <a:t>Благоприятное географическое положение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950" spc="-50" dirty="0">
                          <a:latin typeface="Times New Roman"/>
                          <a:ea typeface="Times New Roman"/>
                        </a:rPr>
                        <a:t>для создания </a:t>
                      </a:r>
                      <a:r>
                        <a:rPr lang="ru-RU" sz="950" spc="-50" dirty="0" err="1">
                          <a:latin typeface="Times New Roman"/>
                          <a:ea typeface="Times New Roman"/>
                        </a:rPr>
                        <a:t>транспортно-логистических</a:t>
                      </a:r>
                      <a:r>
                        <a:rPr lang="ru-RU" sz="950" spc="-50" dirty="0">
                          <a:latin typeface="Times New Roman"/>
                          <a:ea typeface="Times New Roman"/>
                        </a:rPr>
                        <a:t> узлов.</a:t>
                      </a:r>
                      <a:endParaRPr lang="ru-RU" sz="950" dirty="0">
                        <a:latin typeface="Times New Roman"/>
                        <a:ea typeface="Times New Roman"/>
                      </a:endParaRPr>
                    </a:p>
                    <a:p>
                      <a:pPr indent="210820" algn="just">
                        <a:lnSpc>
                          <a:spcPct val="89000"/>
                        </a:lnSpc>
                        <a:spcAft>
                          <a:spcPts val="0"/>
                        </a:spcAft>
                      </a:pPr>
                      <a:r>
                        <a:rPr lang="ru-RU" sz="950" spc="-60" dirty="0">
                          <a:latin typeface="Times New Roman"/>
                          <a:ea typeface="Times New Roman"/>
                        </a:rPr>
                        <a:t>Достаточный уровень </a:t>
                      </a:r>
                      <a:r>
                        <a:rPr lang="ru-RU" sz="950" spc="-60" dirty="0" err="1">
                          <a:latin typeface="Times New Roman"/>
                          <a:ea typeface="Times New Roman"/>
                        </a:rPr>
                        <a:t>энергообеспеченности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области. </a:t>
                      </a:r>
                    </a:p>
                    <a:p>
                      <a:pPr indent="210820" algn="just">
                        <a:lnSpc>
                          <a:spcPct val="89000"/>
                        </a:lnSpc>
                        <a:spcAft>
                          <a:spcPts val="0"/>
                        </a:spcAft>
                      </a:pPr>
                      <a:r>
                        <a:rPr lang="ru-RU" sz="950" spc="-40" dirty="0">
                          <a:latin typeface="Times New Roman"/>
                          <a:ea typeface="Times New Roman"/>
                        </a:rPr>
                        <a:t>Высокий уровень газификации городских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</a:t>
                      </a:r>
                      <a:br>
                        <a:rPr lang="ru-RU" sz="950" dirty="0">
                          <a:latin typeface="Times New Roman"/>
                          <a:ea typeface="Times New Roman"/>
                        </a:rPr>
                      </a:b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и сельских населенных пунктов.</a:t>
                      </a:r>
                    </a:p>
                    <a:p>
                      <a:pPr indent="210820" algn="just">
                        <a:lnSpc>
                          <a:spcPct val="89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Наличие нормативной правовой базы, обеспечивающей режим наибольшего благоприятствования для осуществления инвестиционной деятельности.</a:t>
                      </a:r>
                    </a:p>
                    <a:p>
                      <a:pPr indent="212725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Наличие земель, пригодных для </a:t>
                      </a:r>
                      <a:r>
                        <a:rPr lang="ru-RU" sz="950" dirty="0" err="1">
                          <a:latin typeface="Times New Roman"/>
                          <a:ea typeface="Times New Roman"/>
                        </a:rPr>
                        <a:t>сельско-хозяйственного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использования.</a:t>
                      </a:r>
                    </a:p>
                    <a:p>
                      <a:pPr indent="212725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Наличие производственных площадок </a:t>
                      </a:r>
                      <a:br>
                        <a:rPr lang="ru-RU" sz="950" dirty="0">
                          <a:latin typeface="Times New Roman"/>
                          <a:ea typeface="Times New Roman"/>
                        </a:rPr>
                      </a:br>
                      <a:r>
                        <a:rPr lang="ru-RU" sz="950" spc="-60" dirty="0">
                          <a:latin typeface="Times New Roman"/>
                          <a:ea typeface="Times New Roman"/>
                        </a:rPr>
                        <a:t>с коммуникациями и </a:t>
                      </a:r>
                      <a:r>
                        <a:rPr lang="ru-RU" sz="950" spc="-60" dirty="0" err="1">
                          <a:latin typeface="Times New Roman"/>
                          <a:ea typeface="Times New Roman"/>
                        </a:rPr>
                        <a:t>энерго</a:t>
                      </a:r>
                      <a:r>
                        <a:rPr lang="ru-RU" sz="950" spc="-60" dirty="0">
                          <a:latin typeface="Times New Roman"/>
                          <a:ea typeface="Times New Roman"/>
                        </a:rPr>
                        <a:t>-, тепло- мощностями,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950" spc="-40" dirty="0">
                          <a:latin typeface="Times New Roman"/>
                          <a:ea typeface="Times New Roman"/>
                        </a:rPr>
                        <a:t>пригодных для размещения новых производств,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950" spc="-40" dirty="0">
                          <a:latin typeface="Times New Roman"/>
                          <a:ea typeface="Times New Roman"/>
                        </a:rPr>
                        <a:t>вовлечения их в эффективный хозяйственный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оборот.</a:t>
                      </a:r>
                    </a:p>
                    <a:p>
                      <a:pPr indent="212725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Перспективные для разработки запасы </a:t>
                      </a:r>
                      <a:r>
                        <a:rPr lang="ru-RU" sz="950" spc="-80" dirty="0">
                          <a:latin typeface="Times New Roman"/>
                          <a:ea typeface="Times New Roman"/>
                        </a:rPr>
                        <a:t>углеводородного сырья (газ, нефть, </a:t>
                      </a:r>
                      <a:r>
                        <a:rPr lang="ru-RU" sz="950" spc="-80" dirty="0" err="1">
                          <a:latin typeface="Times New Roman"/>
                          <a:ea typeface="Times New Roman"/>
                        </a:rPr>
                        <a:t>нефтеконденсат</a:t>
                      </a:r>
                      <a:r>
                        <a:rPr lang="ru-RU" sz="950" spc="-8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горючие сланцы со сланцевым газом </a:t>
                      </a:r>
                      <a:br>
                        <a:rPr lang="ru-RU" sz="950" dirty="0">
                          <a:latin typeface="Times New Roman"/>
                          <a:ea typeface="Times New Roman"/>
                        </a:rPr>
                      </a:b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и сланцевой нефтью).</a:t>
                      </a:r>
                    </a:p>
                    <a:p>
                      <a:pPr indent="212725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spc="-40" dirty="0">
                          <a:latin typeface="Times New Roman"/>
                          <a:ea typeface="Times New Roman"/>
                        </a:rPr>
                        <a:t>Значительные запасы минерально-сырьевых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ресурсов, прежде всего строительного сырья.</a:t>
                      </a:r>
                    </a:p>
                    <a:p>
                      <a:pPr indent="212725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spc="-40" dirty="0">
                          <a:latin typeface="Times New Roman"/>
                          <a:ea typeface="Times New Roman"/>
                        </a:rPr>
                        <a:t>Высокий уровень </a:t>
                      </a:r>
                      <a:r>
                        <a:rPr lang="ru-RU" sz="950" spc="-40" dirty="0" err="1">
                          <a:latin typeface="Times New Roman"/>
                          <a:ea typeface="Times New Roman"/>
                        </a:rPr>
                        <a:t>диверсифицированности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обрабатывающей промышленности.</a:t>
                      </a:r>
                    </a:p>
                    <a:p>
                      <a:pPr indent="212725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Достаточно развитая транспортная инфраструктура трубопроводного, </a:t>
                      </a:r>
                      <a:r>
                        <a:rPr lang="ru-RU" sz="950" dirty="0" err="1">
                          <a:latin typeface="Times New Roman"/>
                          <a:ea typeface="Times New Roman"/>
                        </a:rPr>
                        <a:t>железно-дорожного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и автомобильного транспорта.</a:t>
                      </a:r>
                    </a:p>
                    <a:p>
                      <a:pPr indent="212725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spc="-60" dirty="0">
                          <a:latin typeface="Times New Roman"/>
                          <a:ea typeface="Times New Roman"/>
                        </a:rPr>
                        <a:t>Развитая коммуникационная инфраструктура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indent="212725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Развитая сеть учреждений высшего </a:t>
                      </a:r>
                      <a:br>
                        <a:rPr lang="ru-RU" sz="950" dirty="0">
                          <a:latin typeface="Times New Roman"/>
                          <a:ea typeface="Times New Roman"/>
                        </a:rPr>
                      </a:b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и среднего профессионально образования, </a:t>
                      </a:r>
                      <a:r>
                        <a:rPr lang="ru-RU" sz="950" spc="-50" dirty="0">
                          <a:latin typeface="Times New Roman"/>
                          <a:ea typeface="Times New Roman"/>
                        </a:rPr>
                        <a:t>высокий образовательный уровень экономически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активного населения.</a:t>
                      </a:r>
                    </a:p>
                    <a:p>
                      <a:pPr indent="212725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Сравнительно высокий инновационный потенциал.</a:t>
                      </a:r>
                    </a:p>
                    <a:p>
                      <a:pPr indent="212725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Развитая финансовая инфраструктура.</a:t>
                      </a:r>
                    </a:p>
                    <a:p>
                      <a:pPr indent="212725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Наличие нормативной правовой базы, </a:t>
                      </a:r>
                      <a:r>
                        <a:rPr lang="ru-RU" sz="950" spc="-40" dirty="0">
                          <a:latin typeface="Times New Roman"/>
                          <a:ea typeface="Times New Roman"/>
                        </a:rPr>
                        <a:t>обеспечивающей снижение уровня потребления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алкоголя в области.</a:t>
                      </a:r>
                    </a:p>
                    <a:p>
                      <a:pPr indent="212725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spc="-30" dirty="0">
                          <a:latin typeface="Times New Roman"/>
                          <a:ea typeface="Times New Roman"/>
                        </a:rPr>
                        <a:t>Наличие учреждений профессиональной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подготовки и переподготовки в сфере наркологической службы.</a:t>
                      </a:r>
                    </a:p>
                    <a:p>
                      <a:pPr indent="212725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spc="-20" dirty="0">
                          <a:latin typeface="Times New Roman"/>
                          <a:ea typeface="Times New Roman"/>
                        </a:rPr>
                        <a:t>Развивающиеся институты гражданского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общества.</a:t>
                      </a:r>
                    </a:p>
                  </a:txBody>
                  <a:tcPr marL="4036" marR="4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9000"/>
                        </a:lnSpc>
                        <a:spcAft>
                          <a:spcPts val="0"/>
                        </a:spcAft>
                      </a:pPr>
                      <a:r>
                        <a:rPr lang="ru-RU" sz="950" b="1" dirty="0">
                          <a:latin typeface="Times New Roman"/>
                          <a:ea typeface="Times New Roman"/>
                        </a:rPr>
                        <a:t>Слабые </a:t>
                      </a:r>
                      <a:r>
                        <a:rPr lang="ru-RU" sz="950" b="1" dirty="0" smtClean="0">
                          <a:latin typeface="Times New Roman"/>
                          <a:ea typeface="Times New Roman"/>
                        </a:rPr>
                        <a:t>стороны</a:t>
                      </a:r>
                    </a:p>
                    <a:p>
                      <a:pPr algn="ctr">
                        <a:lnSpc>
                          <a:spcPct val="89000"/>
                        </a:lnSpc>
                        <a:spcAft>
                          <a:spcPts val="0"/>
                        </a:spcAft>
                      </a:pPr>
                      <a:endParaRPr lang="ru-RU" sz="950" dirty="0">
                        <a:latin typeface="Times New Roman"/>
                        <a:ea typeface="Times New Roman"/>
                      </a:endParaRPr>
                    </a:p>
                    <a:p>
                      <a:pPr indent="174625" algn="just">
                        <a:lnSpc>
                          <a:spcPct val="89000"/>
                        </a:lnSpc>
                        <a:spcAft>
                          <a:spcPts val="0"/>
                        </a:spcAft>
                      </a:pPr>
                      <a:r>
                        <a:rPr lang="ru-RU" sz="950" spc="-70" dirty="0">
                          <a:latin typeface="Times New Roman"/>
                          <a:ea typeface="Times New Roman"/>
                        </a:rPr>
                        <a:t>Малая доля конечного производства в выпуске</a:t>
                      </a:r>
                      <a:r>
                        <a:rPr lang="ru-RU" sz="95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950" spc="-90" dirty="0">
                          <a:latin typeface="Times New Roman"/>
                          <a:ea typeface="Times New Roman"/>
                        </a:rPr>
                        <a:t>готовой промышленной продукции и, как следствие,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низкая доля добавочной стоимости.</a:t>
                      </a:r>
                    </a:p>
                    <a:p>
                      <a:pPr indent="174625" algn="just">
                        <a:lnSpc>
                          <a:spcPct val="89000"/>
                        </a:lnSpc>
                        <a:spcAft>
                          <a:spcPts val="0"/>
                        </a:spcAft>
                      </a:pPr>
                      <a:r>
                        <a:rPr lang="ru-RU" sz="950" spc="-60" dirty="0">
                          <a:latin typeface="Times New Roman"/>
                          <a:ea typeface="Times New Roman"/>
                        </a:rPr>
                        <a:t>Значительный физический и моральный износ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950" spc="-80" dirty="0">
                          <a:latin typeface="Times New Roman"/>
                          <a:ea typeface="Times New Roman"/>
                        </a:rPr>
                        <a:t>основных производственных фондов предприятий.</a:t>
                      </a:r>
                      <a:endParaRPr lang="ru-RU" sz="950" dirty="0">
                        <a:latin typeface="Times New Roman"/>
                        <a:ea typeface="Times New Roman"/>
                      </a:endParaRPr>
                    </a:p>
                    <a:p>
                      <a:pPr indent="174625" algn="just">
                        <a:lnSpc>
                          <a:spcPct val="89000"/>
                        </a:lnSpc>
                        <a:spcAft>
                          <a:spcPts val="0"/>
                        </a:spcAft>
                      </a:pPr>
                      <a:r>
                        <a:rPr lang="ru-RU" sz="950" spc="-40" dirty="0">
                          <a:latin typeface="Times New Roman"/>
                          <a:ea typeface="Times New Roman"/>
                        </a:rPr>
                        <a:t>Недостаточно высокая доля предприятий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, перешедших на новую технологическую платформу.</a:t>
                      </a:r>
                    </a:p>
                    <a:p>
                      <a:pPr indent="174625" algn="just">
                        <a:lnSpc>
                          <a:spcPct val="89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Недостаточное количество предприятий </a:t>
                      </a:r>
                      <a:r>
                        <a:rPr lang="ru-RU" sz="950" spc="-70" dirty="0">
                          <a:latin typeface="Times New Roman"/>
                          <a:ea typeface="Times New Roman"/>
                        </a:rPr>
                        <a:t>с полным инновационным циклом (от разработки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950" spc="-50" dirty="0">
                          <a:latin typeface="Times New Roman"/>
                          <a:ea typeface="Times New Roman"/>
                        </a:rPr>
                        <a:t>до промышленного использования инноваций).</a:t>
                      </a:r>
                      <a:endParaRPr lang="ru-RU" sz="950" dirty="0">
                        <a:latin typeface="Times New Roman"/>
                        <a:ea typeface="Times New Roman"/>
                      </a:endParaRPr>
                    </a:p>
                    <a:p>
                      <a:pPr indent="172720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Недостаточное</a:t>
                      </a:r>
                      <a:r>
                        <a:rPr lang="ru-RU" sz="950" spc="-3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финансовое обеспечение сферы науки и высоких технологий.</a:t>
                      </a:r>
                      <a:endParaRPr lang="ru-RU" sz="950" dirty="0">
                        <a:latin typeface="Times New Roman"/>
                        <a:ea typeface="Times New Roman"/>
                      </a:endParaRPr>
                    </a:p>
                    <a:p>
                      <a:pPr indent="172720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spc="-50" dirty="0">
                          <a:latin typeface="Times New Roman"/>
                          <a:ea typeface="Times New Roman"/>
                        </a:rPr>
                        <a:t>Низкий уровень производительности труда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</a:t>
                      </a:r>
                      <a:br>
                        <a:rPr lang="ru-RU" sz="950" dirty="0">
                          <a:latin typeface="Times New Roman"/>
                          <a:ea typeface="Times New Roman"/>
                        </a:rPr>
                      </a:b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в отдельных секторах экономики.</a:t>
                      </a:r>
                    </a:p>
                    <a:p>
                      <a:pPr indent="172720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spc="-60" dirty="0">
                          <a:latin typeface="Times New Roman"/>
                          <a:ea typeface="Times New Roman"/>
                        </a:rPr>
                        <a:t>Сложившиеся в структуре воспроизводства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трудовых ресурсов системные перекосы: избыточная подготовка невостребованных </a:t>
                      </a:r>
                      <a:r>
                        <a:rPr lang="ru-RU" sz="950" spc="-40" dirty="0">
                          <a:latin typeface="Times New Roman"/>
                          <a:ea typeface="Times New Roman"/>
                        </a:rPr>
                        <a:t>производством непрофильных специалистов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950" spc="-40" dirty="0">
                          <a:latin typeface="Times New Roman"/>
                          <a:ea typeface="Times New Roman"/>
                        </a:rPr>
                        <a:t>недостаток квалифицированной рабочей силы.</a:t>
                      </a:r>
                      <a:endParaRPr lang="ru-RU" sz="950" dirty="0">
                        <a:latin typeface="Times New Roman"/>
                        <a:ea typeface="Times New Roman"/>
                      </a:endParaRPr>
                    </a:p>
                    <a:p>
                      <a:pPr indent="172720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spc="-70" dirty="0">
                          <a:latin typeface="Times New Roman"/>
                          <a:ea typeface="Times New Roman"/>
                        </a:rPr>
                        <a:t>Низкая конкурентоспособность большинства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секторов экономики, ориентированных </a:t>
                      </a:r>
                      <a:br>
                        <a:rPr lang="ru-RU" sz="950" dirty="0">
                          <a:latin typeface="Times New Roman"/>
                          <a:ea typeface="Times New Roman"/>
                        </a:rPr>
                      </a:br>
                      <a:r>
                        <a:rPr lang="ru-RU" sz="950" spc="-30" dirty="0">
                          <a:latin typeface="Times New Roman"/>
                          <a:ea typeface="Times New Roman"/>
                        </a:rPr>
                        <a:t>на потребительский спрос, утрата узнаваемых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областных брендов.</a:t>
                      </a:r>
                    </a:p>
                    <a:p>
                      <a:pPr indent="172720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Наличие дисбаланса между </a:t>
                      </a:r>
                      <a:r>
                        <a:rPr lang="ru-RU" sz="950" dirty="0" err="1">
                          <a:latin typeface="Times New Roman"/>
                          <a:ea typeface="Times New Roman"/>
                        </a:rPr>
                        <a:t>сельско-хозяйственным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производством и сферой переработки, недостаточная глубина переработки сельскохозяйственного сырья.</a:t>
                      </a:r>
                    </a:p>
                    <a:p>
                      <a:pPr indent="172720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Повышенная антропогенная нагрузка </a:t>
                      </a:r>
                      <a:br>
                        <a:rPr lang="ru-RU" sz="950" dirty="0">
                          <a:latin typeface="Times New Roman"/>
                          <a:ea typeface="Times New Roman"/>
                        </a:rPr>
                      </a:b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на окружающую среду, обусловленная размещением промышленных объектов преимущественно в крупных городах </a:t>
                      </a:r>
                      <a:br>
                        <a:rPr lang="ru-RU" sz="950" dirty="0">
                          <a:latin typeface="Times New Roman"/>
                          <a:ea typeface="Times New Roman"/>
                        </a:rPr>
                      </a:b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и промышленных центрах, увеличением количества автотранспортных средств, незначительным количеством применяемых современных технологий. </a:t>
                      </a:r>
                    </a:p>
                    <a:p>
                      <a:pPr indent="172720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spc="-50" dirty="0">
                          <a:latin typeface="Times New Roman"/>
                          <a:ea typeface="Times New Roman"/>
                        </a:rPr>
                        <a:t>Сохранение тенденции снижения почвенного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плодородия земель сельскохозяйственного назначения.</a:t>
                      </a:r>
                    </a:p>
                    <a:p>
                      <a:pPr indent="172720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spc="-80" dirty="0">
                          <a:latin typeface="Times New Roman"/>
                          <a:ea typeface="Times New Roman"/>
                        </a:rPr>
                        <a:t>Деградация мелиоративного комплекса области.</a:t>
                      </a:r>
                      <a:endParaRPr lang="ru-RU" sz="950" dirty="0">
                        <a:latin typeface="Times New Roman"/>
                        <a:ea typeface="Times New Roman"/>
                      </a:endParaRPr>
                    </a:p>
                    <a:p>
                      <a:pPr indent="172720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Повышенная антропогенная нагрузка </a:t>
                      </a:r>
                      <a:br>
                        <a:rPr lang="ru-RU" sz="950" dirty="0">
                          <a:latin typeface="Times New Roman"/>
                          <a:ea typeface="Times New Roman"/>
                        </a:rPr>
                      </a:br>
                      <a:r>
                        <a:rPr lang="ru-RU" sz="950" spc="-30" dirty="0">
                          <a:latin typeface="Times New Roman"/>
                          <a:ea typeface="Times New Roman"/>
                        </a:rPr>
                        <a:t>на окружающую среду, сохранение тенденции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снижения почвенного плодородия </a:t>
                      </a:r>
                      <a:r>
                        <a:rPr lang="ru-RU" sz="950" dirty="0" err="1">
                          <a:latin typeface="Times New Roman"/>
                          <a:ea typeface="Times New Roman"/>
                        </a:rPr>
                        <a:t>сельско-хозяйственных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земель.</a:t>
                      </a:r>
                    </a:p>
                    <a:p>
                      <a:pPr indent="172720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spc="-30" dirty="0">
                          <a:latin typeface="Times New Roman"/>
                          <a:ea typeface="Times New Roman"/>
                        </a:rPr>
                        <a:t>Относительно низкие доходы населения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, обусловленные сложившейся отраслевой </a:t>
                      </a:r>
                      <a:r>
                        <a:rPr lang="ru-RU" sz="950" spc="-50" dirty="0">
                          <a:latin typeface="Times New Roman"/>
                          <a:ea typeface="Times New Roman"/>
                        </a:rPr>
                        <a:t>структурой экономики и ее демографическими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особенностями.</a:t>
                      </a:r>
                    </a:p>
                    <a:p>
                      <a:pPr indent="172720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spc="-60" dirty="0">
                          <a:latin typeface="Times New Roman"/>
                          <a:ea typeface="Times New Roman"/>
                        </a:rPr>
                        <a:t>Недостаточный уровень контроля исполнения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правовых норм, регулирующих оборот </a:t>
                      </a:r>
                      <a:br>
                        <a:rPr lang="ru-RU" sz="950" dirty="0">
                          <a:latin typeface="Times New Roman"/>
                          <a:ea typeface="Times New Roman"/>
                        </a:rPr>
                      </a:b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и потребление алкоголя. </a:t>
                      </a:r>
                    </a:p>
                    <a:p>
                      <a:pPr indent="172720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spc="-70" dirty="0">
                          <a:latin typeface="Times New Roman"/>
                          <a:ea typeface="Times New Roman"/>
                        </a:rPr>
                        <a:t>Низкий уровень обеспеченности учреждений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здравоохранения кадрами врачей узкой </a:t>
                      </a:r>
                      <a:r>
                        <a:rPr lang="ru-RU" sz="950" spc="-60" dirty="0">
                          <a:latin typeface="Times New Roman"/>
                          <a:ea typeface="Times New Roman"/>
                        </a:rPr>
                        <a:t>специализации (наркологами, </a:t>
                      </a:r>
                      <a:r>
                        <a:rPr lang="ru-RU" sz="950" spc="-60" dirty="0" err="1">
                          <a:latin typeface="Times New Roman"/>
                          <a:ea typeface="Times New Roman"/>
                        </a:rPr>
                        <a:t>реабилитологами</a:t>
                      </a:r>
                      <a:r>
                        <a:rPr lang="ru-RU" sz="950" spc="-5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950" spc="-80" dirty="0">
                          <a:latin typeface="Times New Roman"/>
                          <a:ea typeface="Times New Roman"/>
                        </a:rPr>
                        <a:t>психологами, реаниматологами и др.); неразвитость</a:t>
                      </a:r>
                      <a:r>
                        <a:rPr lang="ru-RU" sz="95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950" spc="-70" dirty="0">
                          <a:latin typeface="Times New Roman"/>
                          <a:ea typeface="Times New Roman"/>
                        </a:rPr>
                        <a:t>наркологических и социально-реабилитационных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центров в большинстве районов области.</a:t>
                      </a:r>
                    </a:p>
                    <a:p>
                      <a:pPr indent="172720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spc="-40" dirty="0">
                          <a:latin typeface="Times New Roman"/>
                          <a:ea typeface="Times New Roman"/>
                        </a:rPr>
                        <a:t>Отсутствие системности в принимаемых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мерах по снижению уровня потребления алкоголя и </a:t>
                      </a:r>
                      <a:r>
                        <a:rPr lang="ru-RU" sz="950" dirty="0" err="1">
                          <a:latin typeface="Times New Roman"/>
                          <a:ea typeface="Times New Roman"/>
                        </a:rPr>
                        <a:t>табакокурения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indent="172720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Недостаточно конкурентоспособная </a:t>
                      </a:r>
                      <a:br>
                        <a:rPr lang="ru-RU" sz="950" dirty="0">
                          <a:latin typeface="Times New Roman"/>
                          <a:ea typeface="Times New Roman"/>
                        </a:rPr>
                      </a:br>
                      <a:r>
                        <a:rPr lang="ru-RU" sz="950" spc="-40" dirty="0">
                          <a:latin typeface="Times New Roman"/>
                          <a:ea typeface="Times New Roman"/>
                        </a:rPr>
                        <a:t>и комфортная для населения социальная среда.</a:t>
                      </a:r>
                      <a:endParaRPr lang="ru-RU" sz="950" dirty="0">
                        <a:latin typeface="Times New Roman"/>
                        <a:ea typeface="Times New Roman"/>
                      </a:endParaRPr>
                    </a:p>
                    <a:p>
                      <a:pPr indent="172720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spc="-50" dirty="0">
                          <a:latin typeface="Times New Roman"/>
                          <a:ea typeface="Times New Roman"/>
                        </a:rPr>
                        <a:t>Неравномерность социально-экономического</a:t>
                      </a: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 развития муниципальных образований.</a:t>
                      </a:r>
                    </a:p>
                    <a:p>
                      <a:pPr indent="172720"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latin typeface="Times New Roman"/>
                          <a:ea typeface="Times New Roman"/>
                        </a:rPr>
                        <a:t>Слабая государственная поддержка некоммерческих организаций. Низкий уровень развития благотворительности.</a:t>
                      </a:r>
                    </a:p>
                  </a:txBody>
                  <a:tcPr marL="4036" marR="4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51520" y="188640"/>
          <a:ext cx="8640960" cy="6035040"/>
        </p:xfrm>
        <a:graphic>
          <a:graphicData uri="http://schemas.openxmlformats.org/drawingml/2006/table">
            <a:tbl>
              <a:tblPr/>
              <a:tblGrid>
                <a:gridCol w="4464496"/>
                <a:gridCol w="4176464"/>
              </a:tblGrid>
              <a:tr h="2086958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Возможности</a:t>
                      </a:r>
                    </a:p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indent="210820" algn="just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Реализация стратегий и проектов </a:t>
                      </a:r>
                      <a:r>
                        <a:rPr lang="ru-RU" sz="1200" spc="-3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транснациональных, отечественных компаний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200" spc="-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государственных корпораций, предполагающих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200" spc="-6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возможность участия региональных предприятий.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indent="210820" algn="just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Новая волна научно-технических </a:t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технологических изменений.</a:t>
                      </a:r>
                    </a:p>
                    <a:p>
                      <a:pPr indent="210820" algn="just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ru-RU" sz="1200" spc="-6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Продолжение мирового продовольственного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кризиса, формирующего повышенный спрос на продукцию аграрного сектора и пищевой промышленности области.</a:t>
                      </a:r>
                    </a:p>
                    <a:p>
                      <a:pPr indent="210820" algn="just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ru-RU" sz="12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Дефицит электроэнергии в Приволжском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федеральном округе.</a:t>
                      </a:r>
                    </a:p>
                    <a:p>
                      <a:pPr indent="210820" algn="just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Увеличение транзитного грузопотока </a:t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 стран юго-восточной Азии и Китайской Народной Республики в страны Европы.</a:t>
                      </a:r>
                    </a:p>
                    <a:p>
                      <a:pPr indent="210820" algn="just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Реализация Транспортной стратегии </a:t>
                      </a:r>
                      <a:r>
                        <a:rPr lang="ru-RU" sz="1200" spc="-4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Российской Федерации на период до 2020 года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200" spc="-1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предусматривающей развитие транспортных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коридоров Север-Юг и перспективного коридора </a:t>
                      </a:r>
                      <a:r>
                        <a:rPr lang="ru-RU" sz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Европа-Западный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Китай. </a:t>
                      </a:r>
                    </a:p>
                    <a:p>
                      <a:pPr indent="210820" algn="just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ru-RU" sz="1200" spc="-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Расширение межрегиональной кооперации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развитие международного экономического </a:t>
                      </a:r>
                      <a:r>
                        <a:rPr lang="ru-RU" sz="1200" spc="-4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сотрудничества в рамках таможенного союза.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36" marR="4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Угрозы</a:t>
                      </a:r>
                    </a:p>
                    <a:p>
                      <a:pPr algn="ctr"/>
                      <a:endParaRPr lang="ru-RU" sz="12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Сохранение негативных демографических тенденций, которые в перспективе приведут к росту дефицита трудовых ресурсов </a:t>
                      </a:r>
                      <a:b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увеличению демографической нагрузки </a:t>
                      </a:r>
                      <a:b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работающее население.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Возникновение территориальных диспропорций на рынке труда.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Снижение качества человеческого капитала области: ухудшение общего уровня здоровья детей, негативное влияние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табакокурения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b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алкоголизация молодого поколения, отток высококвалифицированных кадров за пределы области, деформация системы духовных </a:t>
                      </a:r>
                      <a:b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нравственных ценностей, препятствующая повышению образовательного и культурного уровня, ведению человеком здорового образа жизни.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Усиление международной конкуренции, сужающей возможности предприятий области по привлечению инвестиций и расширению рынков сбыта. 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Вступление в силу норм Всемирной торговой организацией, ограничивающих формы, методы и общий объем поддержки российских и региональных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товаро-производителей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Снижение доступности финансовых ресурсов вследствие колебания конъюнктуры мировых финансовых рынков.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Резкие изменения конъюнктуры зарубежных </a:t>
                      </a:r>
                      <a:b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отечественных сырьевых рынков.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Усиление диспропорций экономического развития территорий.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Истощение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невозобновляемых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природных ресурсов: почвенного плодородия, водных ресурсов, видового разнообразия флоры и фауны области.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Сохранение вероятности возникновения химической, биологической угроз.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36" marR="4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/>
              <a:t>Стратегические цели социально-экономического развития Саратовской области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1</a:t>
            </a:r>
            <a:r>
              <a:rPr lang="ru-RU" dirty="0"/>
              <a:t>. Достижение высокого, отвечающего современным требованиям уровня и качества жизни населения, преодоление негативных демографических тенденций.</a:t>
            </a:r>
          </a:p>
          <a:p>
            <a:pPr>
              <a:buNone/>
            </a:pPr>
            <a:r>
              <a:rPr lang="ru-RU" dirty="0"/>
              <a:t>2. Создание потенциала будущего развития – формирование эффективной экономики и отвечающего ее требованиям кадрового потенциала. </a:t>
            </a:r>
          </a:p>
          <a:p>
            <a:pPr>
              <a:buNone/>
            </a:pPr>
            <a:r>
              <a:rPr lang="ru-RU" dirty="0"/>
              <a:t>3. Реализация инвестиционного потенциала области, привлечение крупных стратегических инвесторов на ее территорию.</a:t>
            </a:r>
          </a:p>
          <a:p>
            <a:pPr>
              <a:buNone/>
            </a:pPr>
            <a:r>
              <a:rPr lang="ru-RU" dirty="0"/>
              <a:t>4. Сохранение и улучшение природной среды обитания и экосистемы.</a:t>
            </a:r>
          </a:p>
          <a:p>
            <a:pPr>
              <a:buNone/>
            </a:pPr>
            <a:r>
              <a:rPr lang="ru-RU" dirty="0"/>
              <a:t>5. Обеспечение приоритетов развития Российской Федерации в сфере геополитики, безопасности и социальных отношений.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101</TotalTime>
  <Words>394</Words>
  <Application>Microsoft Office PowerPoint</Application>
  <PresentationFormat>Экран (4:3)</PresentationFormat>
  <Paragraphs>174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Эркер</vt:lpstr>
      <vt:lpstr>Диаграмма</vt:lpstr>
      <vt:lpstr>анализ стратегии  социально-экономического развития Саратовской области  до 2025 года</vt:lpstr>
      <vt:lpstr>Слайд 2</vt:lpstr>
      <vt:lpstr> Общая характеристика социально-экономической ситуации в Саратовской области </vt:lpstr>
      <vt:lpstr>Слайд 4</vt:lpstr>
      <vt:lpstr>Слайд 5</vt:lpstr>
      <vt:lpstr>Основные показатели, характеризующие долю области по отдельным экономическим параметрам страны</vt:lpstr>
      <vt:lpstr> SWOT-анализ социально-экономической ситуации в Саратовской области </vt:lpstr>
      <vt:lpstr>Слайд 8</vt:lpstr>
      <vt:lpstr>Стратегические цели социально-экономического развития Саратовской области </vt:lpstr>
      <vt:lpstr>Стратегические направления социально-экономического развития </vt:lpstr>
      <vt:lpstr>Воплощение Стратегии в системе социально-экономических документов разных уровней</vt:lpstr>
      <vt:lpstr>Слайд 12</vt:lpstr>
      <vt:lpstr>Слайд 13</vt:lpstr>
      <vt:lpstr>Модель реализации Стратегии социально-экономического развития Саратовской области до 2025 года </vt:lpstr>
      <vt:lpstr>Основные механизмы управления реализацией Стратегии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Стратегии  социально-экономического развития Саратовской области  до 2020 года</dc:title>
  <dc:creator>11</dc:creator>
  <cp:lastModifiedBy>11</cp:lastModifiedBy>
  <cp:revision>12</cp:revision>
  <dcterms:created xsi:type="dcterms:W3CDTF">2014-03-07T18:47:40Z</dcterms:created>
  <dcterms:modified xsi:type="dcterms:W3CDTF">2014-03-09T15:09:49Z</dcterms:modified>
</cp:coreProperties>
</file>