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1" r:id="rId4"/>
    <p:sldId id="260" r:id="rId5"/>
    <p:sldId id="259" r:id="rId6"/>
    <p:sldId id="258" r:id="rId7"/>
    <p:sldId id="269" r:id="rId8"/>
    <p:sldId id="265" r:id="rId9"/>
    <p:sldId id="264" r:id="rId10"/>
    <p:sldId id="263" r:id="rId11"/>
    <p:sldId id="268" r:id="rId12"/>
    <p:sldId id="257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280920" cy="4968552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/>
              <a:t>Стратегия развития Омской </a:t>
            </a:r>
            <a:br>
              <a:rPr lang="ru-RU" sz="7200" dirty="0" smtClean="0"/>
            </a:br>
            <a:r>
              <a:rPr lang="ru-RU" sz="7200" dirty="0" smtClean="0"/>
              <a:t>области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89189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ieren 24"/>
          <p:cNvGrpSpPr/>
          <p:nvPr/>
        </p:nvGrpSpPr>
        <p:grpSpPr bwMode="gray">
          <a:xfrm>
            <a:off x="2122140" y="1399059"/>
            <a:ext cx="4687734" cy="4007954"/>
            <a:chOff x="-1338263" y="1558925"/>
            <a:chExt cx="4508501" cy="4510088"/>
          </a:xfrm>
          <a:scene3d>
            <a:camera prst="perspectiveRelaxed">
              <a:rot lat="17700000" lon="0" rev="0"/>
            </a:camera>
            <a:lightRig rig="balanced" dir="t"/>
          </a:scene3d>
        </p:grpSpPr>
        <p:sp>
          <p:nvSpPr>
            <p:cNvPr id="28" name="Freeform 7"/>
            <p:cNvSpPr>
              <a:spLocks/>
            </p:cNvSpPr>
            <p:nvPr/>
          </p:nvSpPr>
          <p:spPr bwMode="gray">
            <a:xfrm>
              <a:off x="-1338263" y="1897063"/>
              <a:ext cx="1323975" cy="3830638"/>
            </a:xfrm>
            <a:custGeom>
              <a:avLst/>
              <a:gdLst/>
              <a:ahLst/>
              <a:cxnLst>
                <a:cxn ang="0">
                  <a:pos x="168" y="618"/>
                </a:cxn>
                <a:cxn ang="0">
                  <a:pos x="427" y="146"/>
                </a:cxn>
                <a:cxn ang="0">
                  <a:pos x="343" y="0"/>
                </a:cxn>
                <a:cxn ang="0">
                  <a:pos x="0" y="618"/>
                </a:cxn>
                <a:cxn ang="0">
                  <a:pos x="343" y="1235"/>
                </a:cxn>
                <a:cxn ang="0">
                  <a:pos x="427" y="1090"/>
                </a:cxn>
                <a:cxn ang="0">
                  <a:pos x="168" y="618"/>
                </a:cxn>
              </a:cxnLst>
              <a:rect l="0" t="0" r="r" b="b"/>
              <a:pathLst>
                <a:path w="427" h="1235">
                  <a:moveTo>
                    <a:pt x="168" y="618"/>
                  </a:moveTo>
                  <a:cubicBezTo>
                    <a:pt x="168" y="419"/>
                    <a:pt x="271" y="245"/>
                    <a:pt x="427" y="146"/>
                  </a:cubicBezTo>
                  <a:cubicBezTo>
                    <a:pt x="343" y="0"/>
                    <a:pt x="343" y="0"/>
                    <a:pt x="343" y="0"/>
                  </a:cubicBezTo>
                  <a:cubicBezTo>
                    <a:pt x="137" y="129"/>
                    <a:pt x="0" y="357"/>
                    <a:pt x="0" y="618"/>
                  </a:cubicBezTo>
                  <a:cubicBezTo>
                    <a:pt x="0" y="878"/>
                    <a:pt x="137" y="1107"/>
                    <a:pt x="343" y="1235"/>
                  </a:cubicBezTo>
                  <a:cubicBezTo>
                    <a:pt x="427" y="1090"/>
                    <a:pt x="427" y="1090"/>
                    <a:pt x="427" y="1090"/>
                  </a:cubicBezTo>
                  <a:cubicBezTo>
                    <a:pt x="271" y="991"/>
                    <a:pt x="168" y="816"/>
                    <a:pt x="168" y="618"/>
                  </a:cubicBezTo>
                  <a:close/>
                </a:path>
              </a:pathLst>
            </a:custGeom>
            <a:solidFill>
              <a:srgbClr val="92D050"/>
            </a:solidFill>
            <a:ln w="9525">
              <a:noFill/>
              <a:round/>
              <a:headEnd/>
              <a:tailEnd/>
            </a:ln>
            <a:effectLst>
              <a:outerShdw blurRad="444500" dist="38100" sx="101000" sy="101000" algn="ctr" rotWithShape="0">
                <a:prstClr val="black"/>
              </a:outerShdw>
            </a:effectLst>
            <a:sp3d extrusionH="279400">
              <a:bevelT w="25400" h="25400"/>
            </a:sp3d>
          </p:spPr>
          <p:txBody>
            <a:bodyPr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56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28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00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72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gray">
            <a:xfrm>
              <a:off x="-147638" y="1558925"/>
              <a:ext cx="3317876" cy="2181226"/>
            </a:xfrm>
            <a:custGeom>
              <a:avLst/>
              <a:gdLst/>
              <a:ahLst/>
              <a:cxnLst>
                <a:cxn ang="0">
                  <a:pos x="343" y="168"/>
                </a:cxn>
                <a:cxn ang="0">
                  <a:pos x="902" y="703"/>
                </a:cxn>
                <a:cxn ang="0">
                  <a:pos x="1070" y="703"/>
                </a:cxn>
                <a:cxn ang="0">
                  <a:pos x="343" y="0"/>
                </a:cxn>
                <a:cxn ang="0">
                  <a:pos x="0" y="85"/>
                </a:cxn>
                <a:cxn ang="0">
                  <a:pos x="84" y="231"/>
                </a:cxn>
                <a:cxn ang="0">
                  <a:pos x="343" y="168"/>
                </a:cxn>
              </a:cxnLst>
              <a:rect l="0" t="0" r="r" b="b"/>
              <a:pathLst>
                <a:path w="1070" h="703">
                  <a:moveTo>
                    <a:pt x="343" y="168"/>
                  </a:moveTo>
                  <a:cubicBezTo>
                    <a:pt x="644" y="168"/>
                    <a:pt x="889" y="405"/>
                    <a:pt x="902" y="703"/>
                  </a:cubicBezTo>
                  <a:cubicBezTo>
                    <a:pt x="1070" y="703"/>
                    <a:pt x="1070" y="703"/>
                    <a:pt x="1070" y="703"/>
                  </a:cubicBezTo>
                  <a:cubicBezTo>
                    <a:pt x="1057" y="312"/>
                    <a:pt x="737" y="0"/>
                    <a:pt x="343" y="0"/>
                  </a:cubicBezTo>
                  <a:cubicBezTo>
                    <a:pt x="219" y="0"/>
                    <a:pt x="102" y="31"/>
                    <a:pt x="0" y="85"/>
                  </a:cubicBezTo>
                  <a:cubicBezTo>
                    <a:pt x="84" y="231"/>
                    <a:pt x="84" y="231"/>
                    <a:pt x="84" y="231"/>
                  </a:cubicBezTo>
                  <a:cubicBezTo>
                    <a:pt x="162" y="190"/>
                    <a:pt x="250" y="168"/>
                    <a:pt x="343" y="168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444500" dist="38100" sx="101000" sy="101000" algn="ctr" rotWithShape="0">
                <a:prstClr val="black"/>
              </a:outerShdw>
            </a:effectLst>
            <a:sp3d extrusionH="279400">
              <a:bevelT w="25400" h="25400"/>
            </a:sp3d>
          </p:spPr>
          <p:txBody>
            <a:bodyPr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56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28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00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72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gray">
            <a:xfrm>
              <a:off x="-147638" y="3887788"/>
              <a:ext cx="3317876" cy="2181225"/>
            </a:xfrm>
            <a:custGeom>
              <a:avLst/>
              <a:gdLst/>
              <a:ahLst/>
              <a:cxnLst>
                <a:cxn ang="0">
                  <a:pos x="343" y="535"/>
                </a:cxn>
                <a:cxn ang="0">
                  <a:pos x="84" y="472"/>
                </a:cxn>
                <a:cxn ang="0">
                  <a:pos x="0" y="618"/>
                </a:cxn>
                <a:cxn ang="0">
                  <a:pos x="343" y="703"/>
                </a:cxn>
                <a:cxn ang="0">
                  <a:pos x="1070" y="0"/>
                </a:cxn>
                <a:cxn ang="0">
                  <a:pos x="902" y="0"/>
                </a:cxn>
                <a:cxn ang="0">
                  <a:pos x="343" y="535"/>
                </a:cxn>
              </a:cxnLst>
              <a:rect l="0" t="0" r="r" b="b"/>
              <a:pathLst>
                <a:path w="1070" h="703">
                  <a:moveTo>
                    <a:pt x="343" y="535"/>
                  </a:moveTo>
                  <a:cubicBezTo>
                    <a:pt x="250" y="535"/>
                    <a:pt x="162" y="512"/>
                    <a:pt x="84" y="472"/>
                  </a:cubicBezTo>
                  <a:cubicBezTo>
                    <a:pt x="0" y="618"/>
                    <a:pt x="0" y="618"/>
                    <a:pt x="0" y="618"/>
                  </a:cubicBezTo>
                  <a:cubicBezTo>
                    <a:pt x="102" y="672"/>
                    <a:pt x="219" y="703"/>
                    <a:pt x="343" y="703"/>
                  </a:cubicBezTo>
                  <a:cubicBezTo>
                    <a:pt x="737" y="703"/>
                    <a:pt x="1057" y="390"/>
                    <a:pt x="1070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889" y="298"/>
                    <a:pt x="644" y="535"/>
                    <a:pt x="343" y="535"/>
                  </a:cubicBez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  <a:effectLst>
              <a:outerShdw blurRad="444500" dist="38100" sx="101000" sy="101000" algn="ctr" rotWithShape="0">
                <a:prstClr val="black"/>
              </a:outerShdw>
            </a:effectLst>
            <a:sp3d extrusionH="279400">
              <a:bevelT w="25400" h="25400"/>
            </a:sp3d>
          </p:spPr>
          <p:txBody>
            <a:bodyPr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56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28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00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72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2" name="Gerade Verbindung 32"/>
          <p:cNvCxnSpPr/>
          <p:nvPr/>
        </p:nvCxnSpPr>
        <p:spPr bwMode="gray">
          <a:xfrm flipV="1">
            <a:off x="3105150" y="1111250"/>
            <a:ext cx="11112" cy="162560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125685" y="839125"/>
            <a:ext cx="4475162" cy="1720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1" hangingPunct="1">
              <a:buClr>
                <a:schemeClr val="tx2"/>
              </a:buClr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направления:</a:t>
            </a:r>
          </a:p>
          <a:p>
            <a:pPr eaLnBrk="1" hangingPunct="1">
              <a:buClr>
                <a:schemeClr val="tx2"/>
              </a:buClr>
              <a:defRPr/>
            </a:pPr>
            <a:endParaRPr lang="ru-RU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приоритетных кластеров;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качественной и доступной промышленной инфраструктуры;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сектора электро- и теплоэнергетики;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сектора строительства и недвижимости;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транспортно-логистического сектора;</a:t>
            </a:r>
          </a:p>
        </p:txBody>
      </p:sp>
      <p:cxnSp>
        <p:nvCxnSpPr>
          <p:cNvPr id="14" name="Gerade Verbindung 30"/>
          <p:cNvCxnSpPr/>
          <p:nvPr/>
        </p:nvCxnSpPr>
        <p:spPr bwMode="gray">
          <a:xfrm flipV="1">
            <a:off x="-8710613" y="5203825"/>
            <a:ext cx="0" cy="141922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4595812" y="750888"/>
            <a:ext cx="4500563" cy="1589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1" hangingPunct="1">
              <a:buClr>
                <a:schemeClr val="tx2"/>
              </a:buClr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направления:</a:t>
            </a:r>
          </a:p>
          <a:p>
            <a:pPr eaLnBrk="1" hangingPunct="1">
              <a:buClr>
                <a:schemeClr val="tx2"/>
              </a:buClr>
              <a:defRPr/>
            </a:pPr>
            <a:endParaRPr lang="ru-RU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качества и доступности услуг в сфере здравоохранения и образования;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условий для культурного развития Омской области;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туризма в Омской области;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качества и доступности услуг в сфере социальной защиты населения;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молодежной политики, физической культуры и спорта, оздоровление и отдых несовершеннолетних;</a:t>
            </a:r>
          </a:p>
        </p:txBody>
      </p:sp>
      <p:cxnSp>
        <p:nvCxnSpPr>
          <p:cNvPr id="16" name="Gerade Verbindung 86"/>
          <p:cNvCxnSpPr/>
          <p:nvPr/>
        </p:nvCxnSpPr>
        <p:spPr bwMode="gray">
          <a:xfrm flipV="1">
            <a:off x="5784850" y="1074738"/>
            <a:ext cx="0" cy="166052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89"/>
          <p:cNvCxnSpPr/>
          <p:nvPr/>
        </p:nvCxnSpPr>
        <p:spPr bwMode="gray">
          <a:xfrm>
            <a:off x="3633787" y="3081338"/>
            <a:ext cx="365125" cy="287337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90"/>
          <p:cNvCxnSpPr/>
          <p:nvPr/>
        </p:nvCxnSpPr>
        <p:spPr bwMode="gray">
          <a:xfrm flipV="1">
            <a:off x="3406775" y="3708400"/>
            <a:ext cx="638175" cy="39052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91"/>
          <p:cNvCxnSpPr/>
          <p:nvPr/>
        </p:nvCxnSpPr>
        <p:spPr bwMode="gray">
          <a:xfrm>
            <a:off x="5040312" y="3584575"/>
            <a:ext cx="1198563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56"/>
          <p:cNvSpPr txBox="1">
            <a:spLocks noChangeArrowheads="1"/>
          </p:cNvSpPr>
          <p:nvPr/>
        </p:nvSpPr>
        <p:spPr bwMode="auto">
          <a:xfrm>
            <a:off x="95250" y="463550"/>
            <a:ext cx="404653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1" hangingPunct="1"/>
            <a:r>
              <a:rPr lang="ru-RU" sz="1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Рост </a:t>
            </a:r>
            <a:r>
              <a:rPr lang="ru-RU" sz="1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конкурентоспособности экономики</a:t>
            </a:r>
          </a:p>
        </p:txBody>
      </p:sp>
      <p:sp>
        <p:nvSpPr>
          <p:cNvPr id="21" name="TextBox 57"/>
          <p:cNvSpPr txBox="1"/>
          <p:nvPr/>
        </p:nvSpPr>
        <p:spPr>
          <a:xfrm>
            <a:off x="4570412" y="463550"/>
            <a:ext cx="4103688" cy="2143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Улучшение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качества жизни населения</a:t>
            </a:r>
          </a:p>
        </p:txBody>
      </p:sp>
      <p:sp>
        <p:nvSpPr>
          <p:cNvPr id="22" name="TextBox 58"/>
          <p:cNvSpPr txBox="1">
            <a:spLocks noChangeArrowheads="1"/>
          </p:cNvSpPr>
          <p:nvPr/>
        </p:nvSpPr>
        <p:spPr bwMode="auto">
          <a:xfrm>
            <a:off x="47625" y="4640263"/>
            <a:ext cx="41497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1" hangingPunct="1"/>
            <a:r>
              <a:rPr lang="ru-RU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Повышение </a:t>
            </a:r>
            <a:r>
              <a:rPr lang="ru-RU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эффективности Правительства</a:t>
            </a:r>
          </a:p>
        </p:txBody>
      </p:sp>
      <p:sp>
        <p:nvSpPr>
          <p:cNvPr id="23" name="TextBox 59"/>
          <p:cNvSpPr txBox="1">
            <a:spLocks noChangeArrowheads="1"/>
          </p:cNvSpPr>
          <p:nvPr/>
        </p:nvSpPr>
        <p:spPr bwMode="auto">
          <a:xfrm>
            <a:off x="3360737" y="3403600"/>
            <a:ext cx="24241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1600" b="1">
                <a:solidFill>
                  <a:srgbClr val="7A1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развития</a:t>
            </a:r>
            <a:br>
              <a:rPr lang="ru-RU" sz="1600" b="1">
                <a:solidFill>
                  <a:srgbClr val="7A1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b="1">
                <a:solidFill>
                  <a:srgbClr val="7A1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</a:t>
            </a:r>
          </a:p>
        </p:txBody>
      </p:sp>
      <p:sp>
        <p:nvSpPr>
          <p:cNvPr id="24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125685" y="4904580"/>
            <a:ext cx="9001125" cy="1700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1" hangingPunct="1">
              <a:buClr>
                <a:schemeClr val="tx2"/>
              </a:buClr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направления: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системы стратегического планирования социально-экономического развития Омской области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эффективности бюджетной политики Омской области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 стандарта Омской области по обеспечению благоприятного инвестиционного климата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профессиональной и управленческой элиты 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 оценки регулирующего воздействия проектов нормативных правовых актов Омской области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качества предоставления государственных и муниципальных услуг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открытости органов исполнительной власти Омской области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информационно-аналитической системы, интегрированной с ведомственными информационными системами органов исполнительной</a:t>
            </a:r>
          </a:p>
        </p:txBody>
      </p:sp>
      <p:sp>
        <p:nvSpPr>
          <p:cNvPr id="25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126876" y="2320924"/>
            <a:ext cx="2986088" cy="1328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marL="285750" indent="-285750" eaLnBrk="1" hangingPunct="1">
              <a:buFont typeface="Courier New" pitchFamily="49" charset="0"/>
              <a:buChar char="o"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стимулирование развития малого и среднего предпринимательства;</a:t>
            </a:r>
          </a:p>
          <a:p>
            <a:pPr marL="285750" indent="-285750" eaLnBrk="1" hangingPunct="1">
              <a:buFont typeface="Courier New" pitchFamily="49" charset="0"/>
              <a:buChar char="o"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связи;</a:t>
            </a:r>
          </a:p>
          <a:p>
            <a:pPr marL="285750" indent="-285750" eaLnBrk="1" hangingPunct="1">
              <a:buFont typeface="Courier New" pitchFamily="49" charset="0"/>
              <a:buChar char="o"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территориальное развитие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области</a:t>
            </a:r>
            <a:endParaRPr lang="ru-RU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6802437" y="2767013"/>
            <a:ext cx="2268538" cy="1285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marL="285750" indent="-285750" eaLnBrk="1" hangingPunct="1">
              <a:buFont typeface="Courier New" pitchFamily="49" charset="0"/>
              <a:buChar char="o"/>
            </a:pPr>
            <a:r>
              <a:rPr lang="ru-RU"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сектора жилищно-коммунального хозяйства;</a:t>
            </a:r>
          </a:p>
          <a:p>
            <a:pPr marL="285750" indent="-285750" eaLnBrk="1" hangingPunct="1">
              <a:buFont typeface="Courier New" pitchFamily="49" charset="0"/>
              <a:buChar char="o"/>
            </a:pPr>
            <a:r>
              <a:rPr lang="ru-RU"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экологической безопасности и охраны окружающей среды</a:t>
            </a:r>
            <a:endParaRPr lang="ru-RU" sz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831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24"/>
          <p:cNvGrpSpPr/>
          <p:nvPr/>
        </p:nvGrpSpPr>
        <p:grpSpPr bwMode="gray">
          <a:xfrm>
            <a:off x="2123728" y="1484784"/>
            <a:ext cx="4687734" cy="4007954"/>
            <a:chOff x="-1338263" y="1558925"/>
            <a:chExt cx="4508501" cy="4510088"/>
          </a:xfrm>
          <a:scene3d>
            <a:camera prst="perspectiveRelaxed">
              <a:rot lat="17700000" lon="0" rev="0"/>
            </a:camera>
            <a:lightRig rig="balanced" dir="t"/>
          </a:scene3d>
        </p:grpSpPr>
        <p:sp>
          <p:nvSpPr>
            <p:cNvPr id="5" name="Freeform 7"/>
            <p:cNvSpPr>
              <a:spLocks/>
            </p:cNvSpPr>
            <p:nvPr/>
          </p:nvSpPr>
          <p:spPr bwMode="gray">
            <a:xfrm>
              <a:off x="-1338263" y="1897063"/>
              <a:ext cx="1323975" cy="3830638"/>
            </a:xfrm>
            <a:custGeom>
              <a:avLst/>
              <a:gdLst/>
              <a:ahLst/>
              <a:cxnLst>
                <a:cxn ang="0">
                  <a:pos x="168" y="618"/>
                </a:cxn>
                <a:cxn ang="0">
                  <a:pos x="427" y="146"/>
                </a:cxn>
                <a:cxn ang="0">
                  <a:pos x="343" y="0"/>
                </a:cxn>
                <a:cxn ang="0">
                  <a:pos x="0" y="618"/>
                </a:cxn>
                <a:cxn ang="0">
                  <a:pos x="343" y="1235"/>
                </a:cxn>
                <a:cxn ang="0">
                  <a:pos x="427" y="1090"/>
                </a:cxn>
                <a:cxn ang="0">
                  <a:pos x="168" y="618"/>
                </a:cxn>
              </a:cxnLst>
              <a:rect l="0" t="0" r="r" b="b"/>
              <a:pathLst>
                <a:path w="427" h="1235">
                  <a:moveTo>
                    <a:pt x="168" y="618"/>
                  </a:moveTo>
                  <a:cubicBezTo>
                    <a:pt x="168" y="419"/>
                    <a:pt x="271" y="245"/>
                    <a:pt x="427" y="146"/>
                  </a:cubicBezTo>
                  <a:cubicBezTo>
                    <a:pt x="343" y="0"/>
                    <a:pt x="343" y="0"/>
                    <a:pt x="343" y="0"/>
                  </a:cubicBezTo>
                  <a:cubicBezTo>
                    <a:pt x="137" y="129"/>
                    <a:pt x="0" y="357"/>
                    <a:pt x="0" y="618"/>
                  </a:cubicBezTo>
                  <a:cubicBezTo>
                    <a:pt x="0" y="878"/>
                    <a:pt x="137" y="1107"/>
                    <a:pt x="343" y="1235"/>
                  </a:cubicBezTo>
                  <a:cubicBezTo>
                    <a:pt x="427" y="1090"/>
                    <a:pt x="427" y="1090"/>
                    <a:pt x="427" y="1090"/>
                  </a:cubicBezTo>
                  <a:cubicBezTo>
                    <a:pt x="271" y="991"/>
                    <a:pt x="168" y="816"/>
                    <a:pt x="168" y="618"/>
                  </a:cubicBezTo>
                  <a:close/>
                </a:path>
              </a:pathLst>
            </a:custGeom>
            <a:solidFill>
              <a:srgbClr val="92D050"/>
            </a:solidFill>
            <a:ln w="9525">
              <a:noFill/>
              <a:round/>
              <a:headEnd/>
              <a:tailEnd/>
            </a:ln>
            <a:effectLst>
              <a:outerShdw blurRad="444500" dist="38100" sx="101000" sy="101000" algn="ctr" rotWithShape="0">
                <a:prstClr val="black"/>
              </a:outerShdw>
            </a:effectLst>
            <a:sp3d extrusionH="279400">
              <a:bevelT w="25400" h="25400"/>
            </a:sp3d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gray">
            <a:xfrm>
              <a:off x="-147638" y="1558925"/>
              <a:ext cx="3317876" cy="2181226"/>
            </a:xfrm>
            <a:custGeom>
              <a:avLst/>
              <a:gdLst/>
              <a:ahLst/>
              <a:cxnLst>
                <a:cxn ang="0">
                  <a:pos x="343" y="168"/>
                </a:cxn>
                <a:cxn ang="0">
                  <a:pos x="902" y="703"/>
                </a:cxn>
                <a:cxn ang="0">
                  <a:pos x="1070" y="703"/>
                </a:cxn>
                <a:cxn ang="0">
                  <a:pos x="343" y="0"/>
                </a:cxn>
                <a:cxn ang="0">
                  <a:pos x="0" y="85"/>
                </a:cxn>
                <a:cxn ang="0">
                  <a:pos x="84" y="231"/>
                </a:cxn>
                <a:cxn ang="0">
                  <a:pos x="343" y="168"/>
                </a:cxn>
              </a:cxnLst>
              <a:rect l="0" t="0" r="r" b="b"/>
              <a:pathLst>
                <a:path w="1070" h="703">
                  <a:moveTo>
                    <a:pt x="343" y="168"/>
                  </a:moveTo>
                  <a:cubicBezTo>
                    <a:pt x="644" y="168"/>
                    <a:pt x="889" y="405"/>
                    <a:pt x="902" y="703"/>
                  </a:cubicBezTo>
                  <a:cubicBezTo>
                    <a:pt x="1070" y="703"/>
                    <a:pt x="1070" y="703"/>
                    <a:pt x="1070" y="703"/>
                  </a:cubicBezTo>
                  <a:cubicBezTo>
                    <a:pt x="1057" y="312"/>
                    <a:pt x="737" y="0"/>
                    <a:pt x="343" y="0"/>
                  </a:cubicBezTo>
                  <a:cubicBezTo>
                    <a:pt x="219" y="0"/>
                    <a:pt x="102" y="31"/>
                    <a:pt x="0" y="85"/>
                  </a:cubicBezTo>
                  <a:cubicBezTo>
                    <a:pt x="84" y="231"/>
                    <a:pt x="84" y="231"/>
                    <a:pt x="84" y="231"/>
                  </a:cubicBezTo>
                  <a:cubicBezTo>
                    <a:pt x="162" y="190"/>
                    <a:pt x="250" y="168"/>
                    <a:pt x="343" y="168"/>
                  </a:cubicBezTo>
                  <a:close/>
                </a:path>
              </a:pathLst>
            </a:custGeom>
            <a:solidFill>
              <a:sysClr val="window" lastClr="FFFFFF"/>
            </a:solidFill>
            <a:ln w="9525">
              <a:noFill/>
              <a:round/>
              <a:headEnd/>
              <a:tailEnd/>
            </a:ln>
            <a:effectLst>
              <a:outerShdw blurRad="444500" dist="38100" sx="101000" sy="101000" algn="ctr" rotWithShape="0">
                <a:prstClr val="black"/>
              </a:outerShdw>
            </a:effectLst>
            <a:sp3d extrusionH="279400">
              <a:bevelT w="25400" h="25400"/>
            </a:sp3d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" name="Freeform 9"/>
            <p:cNvSpPr>
              <a:spLocks/>
            </p:cNvSpPr>
            <p:nvPr/>
          </p:nvSpPr>
          <p:spPr bwMode="gray">
            <a:xfrm>
              <a:off x="-147638" y="3887788"/>
              <a:ext cx="3317876" cy="2181225"/>
            </a:xfrm>
            <a:custGeom>
              <a:avLst/>
              <a:gdLst/>
              <a:ahLst/>
              <a:cxnLst>
                <a:cxn ang="0">
                  <a:pos x="343" y="535"/>
                </a:cxn>
                <a:cxn ang="0">
                  <a:pos x="84" y="472"/>
                </a:cxn>
                <a:cxn ang="0">
                  <a:pos x="0" y="618"/>
                </a:cxn>
                <a:cxn ang="0">
                  <a:pos x="343" y="703"/>
                </a:cxn>
                <a:cxn ang="0">
                  <a:pos x="1070" y="0"/>
                </a:cxn>
                <a:cxn ang="0">
                  <a:pos x="902" y="0"/>
                </a:cxn>
                <a:cxn ang="0">
                  <a:pos x="343" y="535"/>
                </a:cxn>
              </a:cxnLst>
              <a:rect l="0" t="0" r="r" b="b"/>
              <a:pathLst>
                <a:path w="1070" h="703">
                  <a:moveTo>
                    <a:pt x="343" y="535"/>
                  </a:moveTo>
                  <a:cubicBezTo>
                    <a:pt x="250" y="535"/>
                    <a:pt x="162" y="512"/>
                    <a:pt x="84" y="472"/>
                  </a:cubicBezTo>
                  <a:cubicBezTo>
                    <a:pt x="0" y="618"/>
                    <a:pt x="0" y="618"/>
                    <a:pt x="0" y="618"/>
                  </a:cubicBezTo>
                  <a:cubicBezTo>
                    <a:pt x="102" y="672"/>
                    <a:pt x="219" y="703"/>
                    <a:pt x="343" y="703"/>
                  </a:cubicBezTo>
                  <a:cubicBezTo>
                    <a:pt x="737" y="703"/>
                    <a:pt x="1057" y="390"/>
                    <a:pt x="1070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889" y="298"/>
                    <a:pt x="644" y="535"/>
                    <a:pt x="343" y="535"/>
                  </a:cubicBezTo>
                  <a:close/>
                </a:path>
              </a:pathLst>
            </a:custGeom>
            <a:solidFill>
              <a:sysClr val="window" lastClr="FFFFFF"/>
            </a:solidFill>
            <a:ln w="9525">
              <a:noFill/>
              <a:round/>
              <a:headEnd/>
              <a:tailEnd/>
            </a:ln>
            <a:effectLst>
              <a:outerShdw blurRad="444500" dist="38100" sx="101000" sy="101000" algn="ctr" rotWithShape="0">
                <a:prstClr val="black"/>
              </a:outerShdw>
            </a:effectLst>
            <a:sp3d extrusionH="279400">
              <a:bevelT w="25400" h="25400"/>
            </a:sp3d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8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96838" y="476250"/>
            <a:ext cx="8939212" cy="152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676D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Основные направления: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676D"/>
              </a:buClr>
              <a:buSzTx/>
              <a:buFontTx/>
              <a:buNone/>
              <a:tabLst/>
              <a:defRPr/>
            </a:pP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развитие приоритетных кластеров;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создание качественной и доступной промышленной инфраструктуры;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развитие сектора электро- и теплоэнергетики;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развитие сектора строительства и недвижимости;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развитие транспортно-логистического сектора;</a:t>
            </a:r>
          </a:p>
        </p:txBody>
      </p:sp>
      <p:cxnSp>
        <p:nvCxnSpPr>
          <p:cNvPr id="9" name="Gerade Verbindung 30"/>
          <p:cNvCxnSpPr/>
          <p:nvPr/>
        </p:nvCxnSpPr>
        <p:spPr bwMode="gray">
          <a:xfrm flipV="1">
            <a:off x="-8709025" y="5289550"/>
            <a:ext cx="0" cy="1419225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ysDot"/>
          </a:ln>
          <a:effectLst/>
        </p:spPr>
      </p:cxnSp>
      <p:sp>
        <p:nvSpPr>
          <p:cNvPr id="10" name="TextBox 56"/>
          <p:cNvSpPr txBox="1">
            <a:spLocks noChangeArrowheads="1"/>
          </p:cNvSpPr>
          <p:nvPr/>
        </p:nvSpPr>
        <p:spPr bwMode="auto">
          <a:xfrm>
            <a:off x="96838" y="115888"/>
            <a:ext cx="89392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/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Цель: Рост конкурентоспособности экономики</a:t>
            </a:r>
          </a:p>
        </p:txBody>
      </p:sp>
      <p:sp>
        <p:nvSpPr>
          <p:cNvPr id="11" name="TextBox 59"/>
          <p:cNvSpPr txBox="1">
            <a:spLocks noChangeArrowheads="1"/>
          </p:cNvSpPr>
          <p:nvPr/>
        </p:nvSpPr>
        <p:spPr bwMode="auto">
          <a:xfrm>
            <a:off x="3362325" y="3489325"/>
            <a:ext cx="24241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>
                <a:ln>
                  <a:noFill/>
                </a:ln>
                <a:solidFill>
                  <a:srgbClr val="7A1600"/>
                </a:solidFill>
                <a:effectLst/>
                <a:uLnTx/>
                <a:uFillTx/>
              </a:rPr>
              <a:t>Цели развития</a:t>
            </a:r>
            <a:br>
              <a:rPr kumimoji="0" lang="ru-RU" sz="1600" b="1" i="0" u="none" strike="noStrike" kern="0" cap="none" spc="0" normalizeH="0" baseline="0" noProof="0">
                <a:ln>
                  <a:noFill/>
                </a:ln>
                <a:solidFill>
                  <a:srgbClr val="7A1600"/>
                </a:solidFill>
                <a:effectLst/>
                <a:uLnTx/>
                <a:uFillTx/>
              </a:rPr>
            </a:br>
            <a:r>
              <a:rPr kumimoji="0" lang="ru-RU" sz="1600" b="1" i="0" u="none" strike="noStrike" kern="0" cap="none" spc="0" normalizeH="0" baseline="0" noProof="0">
                <a:ln>
                  <a:noFill/>
                </a:ln>
                <a:solidFill>
                  <a:srgbClr val="7A1600"/>
                </a:solidFill>
                <a:effectLst/>
                <a:uLnTx/>
                <a:uFillTx/>
              </a:rPr>
              <a:t>региона</a:t>
            </a:r>
          </a:p>
        </p:txBody>
      </p:sp>
      <p:sp>
        <p:nvSpPr>
          <p:cNvPr id="12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95250" y="2060575"/>
            <a:ext cx="6348413" cy="720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стимулирование развития малого и среднего предпринимательства;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развитие связи;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ru-RU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территориальное развитие Омской области</a:t>
            </a:r>
          </a:p>
        </p:txBody>
      </p:sp>
      <p:pic>
        <p:nvPicPr>
          <p:cNvPr id="13" name="Picture 2" descr="http://freelance.ru/img/portfolio/pics/00/11/F0/1175702.jpg"/>
          <p:cNvPicPr>
            <a:picLocks noChangeAspect="1" noChangeArrowheads="1"/>
          </p:cNvPicPr>
          <p:nvPr/>
        </p:nvPicPr>
        <p:blipFill>
          <a:blip r:embed="rId2"/>
          <a:srcRect l="50923" t="17349" r="27028" b="66451"/>
          <a:stretch>
            <a:fillRect/>
          </a:stretch>
        </p:blipFill>
        <p:spPr bwMode="auto">
          <a:xfrm>
            <a:off x="539750" y="3284538"/>
            <a:ext cx="1008063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96838" y="4365625"/>
            <a:ext cx="2243137" cy="503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676D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Лесопромышленный кластер</a:t>
            </a:r>
          </a:p>
        </p:txBody>
      </p:sp>
      <p:sp>
        <p:nvSpPr>
          <p:cNvPr id="15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119063" y="6034088"/>
            <a:ext cx="1789112" cy="674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676D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Кластер нефтепереработки и нефтехимии</a:t>
            </a:r>
          </a:p>
        </p:txBody>
      </p:sp>
      <p:pic>
        <p:nvPicPr>
          <p:cNvPr id="16" name="Picture 4" descr="http://freelance.ru/img/portfolio/pics/00/11/F0/1175702.jpg"/>
          <p:cNvPicPr>
            <a:picLocks noChangeAspect="1" noChangeArrowheads="1"/>
          </p:cNvPicPr>
          <p:nvPr/>
        </p:nvPicPr>
        <p:blipFill>
          <a:blip r:embed="rId2"/>
          <a:srcRect t="1151" r="74277" b="82651"/>
          <a:stretch>
            <a:fillRect/>
          </a:stretch>
        </p:blipFill>
        <p:spPr bwMode="auto">
          <a:xfrm>
            <a:off x="442913" y="4919663"/>
            <a:ext cx="117633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6" descr="http://freelance.ru/img/portfolio/pics/00/11/F0/1175702.jpg"/>
          <p:cNvPicPr>
            <a:picLocks noChangeAspect="1" noChangeArrowheads="1"/>
          </p:cNvPicPr>
          <p:nvPr/>
        </p:nvPicPr>
        <p:blipFill>
          <a:blip r:embed="rId2"/>
          <a:srcRect l="50925" t="33549" r="25452" b="50250"/>
          <a:stretch>
            <a:fillRect/>
          </a:stretch>
        </p:blipFill>
        <p:spPr bwMode="auto">
          <a:xfrm>
            <a:off x="2484438" y="4941888"/>
            <a:ext cx="108108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2195513" y="6030913"/>
            <a:ext cx="1584325" cy="65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676D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Агропищевой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676D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кластер</a:t>
            </a:r>
          </a:p>
        </p:txBody>
      </p:sp>
      <p:pic>
        <p:nvPicPr>
          <p:cNvPr id="19" name="Picture 8" descr="http://freelance.ru/img/portfolio/pics/00/11/F0/1175702.jpg"/>
          <p:cNvPicPr>
            <a:picLocks noChangeAspect="1" noChangeArrowheads="1"/>
          </p:cNvPicPr>
          <p:nvPr/>
        </p:nvPicPr>
        <p:blipFill>
          <a:blip r:embed="rId2"/>
          <a:srcRect l="74548" t="50829" r="3403" b="34052"/>
          <a:stretch>
            <a:fillRect/>
          </a:stretch>
        </p:blipFill>
        <p:spPr bwMode="auto">
          <a:xfrm>
            <a:off x="4932363" y="4976813"/>
            <a:ext cx="1008062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3995738" y="6021388"/>
            <a:ext cx="2908300" cy="666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676D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Кластер высокотехнологичных компонентов и систем</a:t>
            </a:r>
          </a:p>
        </p:txBody>
      </p:sp>
      <p:grpSp>
        <p:nvGrpSpPr>
          <p:cNvPr id="21" name="Группа 3"/>
          <p:cNvGrpSpPr>
            <a:grpSpLocks/>
          </p:cNvGrpSpPr>
          <p:nvPr/>
        </p:nvGrpSpPr>
        <p:grpSpPr bwMode="auto">
          <a:xfrm>
            <a:off x="7286644" y="2500306"/>
            <a:ext cx="1439863" cy="3402013"/>
            <a:chOff x="7888141" y="3573016"/>
            <a:chExt cx="860323" cy="2057595"/>
          </a:xfrm>
        </p:grpSpPr>
        <p:pic>
          <p:nvPicPr>
            <p:cNvPr id="22" name="Picture 19" descr="http://ivan-off.com/uploads/posts/2012-04/1334154264_vector_transport_icon.jpg"/>
            <p:cNvPicPr>
              <a:picLocks noChangeAspect="1" noChangeArrowheads="1"/>
            </p:cNvPicPr>
            <p:nvPr/>
          </p:nvPicPr>
          <p:blipFill>
            <a:blip r:embed="rId3"/>
            <a:srcRect l="883" t="28696" r="70522" b="28638"/>
            <a:stretch>
              <a:fillRect/>
            </a:stretch>
          </p:blipFill>
          <p:spPr bwMode="auto">
            <a:xfrm>
              <a:off x="7888141" y="3573016"/>
              <a:ext cx="860323" cy="685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19" descr="http://ivan-off.com/uploads/posts/2012-04/1334154264_vector_transport_icon.jpg"/>
            <p:cNvPicPr>
              <a:picLocks noChangeAspect="1" noChangeArrowheads="1"/>
            </p:cNvPicPr>
            <p:nvPr/>
          </p:nvPicPr>
          <p:blipFill>
            <a:blip r:embed="rId3"/>
            <a:srcRect l="55806" t="28696" r="22556" b="28638"/>
            <a:stretch>
              <a:fillRect/>
            </a:stretch>
          </p:blipFill>
          <p:spPr bwMode="auto">
            <a:xfrm>
              <a:off x="8028384" y="4270281"/>
              <a:ext cx="651027" cy="685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19" descr="http://ivan-off.com/uploads/posts/2012-04/1334154264_vector_transport_icon.jpg"/>
            <p:cNvPicPr>
              <a:picLocks noChangeAspect="1" noChangeArrowheads="1"/>
            </p:cNvPicPr>
            <p:nvPr/>
          </p:nvPicPr>
          <p:blipFill>
            <a:blip r:embed="rId3"/>
            <a:srcRect l="79173" t="28696" r="919" b="28638"/>
            <a:stretch>
              <a:fillRect/>
            </a:stretch>
          </p:blipFill>
          <p:spPr bwMode="auto">
            <a:xfrm>
              <a:off x="8028384" y="4945033"/>
              <a:ext cx="598994" cy="685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" name="Rectangle 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6811963" y="6021388"/>
            <a:ext cx="2152650" cy="666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676D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Транспортно-логистический кластер</a:t>
            </a:r>
          </a:p>
        </p:txBody>
      </p:sp>
      <p:sp>
        <p:nvSpPr>
          <p:cNvPr id="26" name="Блок-схема: узел 25"/>
          <p:cNvSpPr/>
          <p:nvPr/>
        </p:nvSpPr>
        <p:spPr>
          <a:xfrm>
            <a:off x="7308304" y="2348880"/>
            <a:ext cx="1512168" cy="1332185"/>
          </a:xfrm>
          <a:prstGeom prst="flowChartConnector">
            <a:avLst/>
          </a:prstGeom>
          <a:noFill/>
          <a:ln w="57150" cap="flat" cmpd="sng" algn="ctr">
            <a:solidFill>
              <a:srgbClr val="92D050"/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7" name="Блок-схема: узел 26"/>
          <p:cNvSpPr/>
          <p:nvPr/>
        </p:nvSpPr>
        <p:spPr>
          <a:xfrm>
            <a:off x="7288334" y="3500612"/>
            <a:ext cx="1512168" cy="1332185"/>
          </a:xfrm>
          <a:prstGeom prst="flowChartConnector">
            <a:avLst/>
          </a:prstGeom>
          <a:noFill/>
          <a:ln w="57150" cap="flat" cmpd="sng" algn="ctr">
            <a:solidFill>
              <a:srgbClr val="92D050"/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8" name="Блок-схема: узел 27"/>
          <p:cNvSpPr/>
          <p:nvPr/>
        </p:nvSpPr>
        <p:spPr>
          <a:xfrm>
            <a:off x="7331885" y="4617095"/>
            <a:ext cx="1512168" cy="1332185"/>
          </a:xfrm>
          <a:prstGeom prst="flowChartConnector">
            <a:avLst/>
          </a:prstGeom>
          <a:noFill/>
          <a:ln w="57150" cap="flat" cmpd="sng" algn="ctr">
            <a:solidFill>
              <a:srgbClr val="92D050"/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691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8" y="-26988"/>
            <a:ext cx="9236076" cy="691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342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19256" cy="1800200"/>
          </a:xfrm>
        </p:spPr>
        <p:txBody>
          <a:bodyPr>
            <a:noAutofit/>
          </a:bodyPr>
          <a:lstStyle/>
          <a:p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7454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3"/>
            <a:ext cx="5865856" cy="604867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  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Омская </a:t>
            </a:r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область исторически является ключевым регионом Сибири, важным логистическим, промышленным и сельскохозяйственным центром Российской Федерации в ее Сибирско-Дальневосточной части и обладает значительным кадровым, экономическим, промышленным, интеллектуальным и природным потенциалом. Развитие Омской области происходит в условиях интенсивной конкуренции субъектов Российской Федерации за ресурсы, включая высококвалифицированных специалистов, инвестиции, рынки сбыта, транспортные потоки.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318" y="2924944"/>
            <a:ext cx="2591057" cy="32403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76672"/>
            <a:ext cx="2114340" cy="233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785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4708" y="404664"/>
            <a:ext cx="8639780" cy="309634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Граничит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Казахстаном на юге, с Тюменской областью на западе и севере, Новосибирской и Томской областями на востоке. Входит в состав Сибирского федерального округа.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Территория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области простирается на 600 км с юга на север и на 300 км с запада на восток. Главная водная артерия — Иртыш и его притоки Ишим,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Омь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Оша, Тара. Область расположена на Западно-Сибирской равнине, диктующей плоский рельеф. На юге — степи, постепенно переходящие в лесостепи, лес и болотистую тайгу на севере.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879873"/>
            <a:ext cx="5472608" cy="3095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37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30352"/>
            <a:ext cx="8291264" cy="5418928"/>
          </a:xfrm>
        </p:spPr>
        <p:txBody>
          <a:bodyPr>
            <a:normAutofit fontScale="92500"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Омской области на протяжении двух последних десятилетий нельзя назвать равномерным. Так же, как и остальной части Российской Федерации, Омской области не удалось избежать кризисов 90-х годов XX века и 2008 –2009 годов, однако уже в 2011 году экономика Омской области компенсировала спад 2008 – 2009 годов. Темп роста валового регионального продукта Омской области (далее – ВРП) в 2011 году составил 104,5 процента к уровню 2008 года, в 2012 году по оценке, – 106,1 процента. </a:t>
            </a:r>
          </a:p>
        </p:txBody>
      </p:sp>
    </p:spTree>
    <p:extLst>
      <p:ext uri="{BB962C8B-B14F-4D97-AF65-F5344CB8AC3E}">
        <p14:creationId xmlns:p14="http://schemas.microsoft.com/office/powerpoint/2010/main" val="4136521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55888" cy="590465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Определяющим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фактором роста ВРП являются высокие темпы роста промышленного производства, потребительской и инвестиционной активности. В последние годы структура ВРП не претерпевала существенных изменений.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В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2009 – 2010 годах на фоне влияния международного финансового кризиса незначительно снизилась доля промышленности в ВРП, при увеличении доли сферы услуг. В 2011 году ВРП имело структуру, схожую со структурой, сложившейся в докризисный период.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Наибольший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в структуре ВРП занимают обрабатывающие производства, оптовая и розничная торговля, транспорт и связь, сельское хозяйство и строительство (более 75 процентов ВРП). </a:t>
            </a:r>
          </a:p>
        </p:txBody>
      </p:sp>
    </p:spTree>
    <p:extLst>
      <p:ext uri="{BB962C8B-B14F-4D97-AF65-F5344CB8AC3E}">
        <p14:creationId xmlns:p14="http://schemas.microsoft.com/office/powerpoint/2010/main" val="903730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8892480" cy="6525344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Сильные стороны Омской области  </a:t>
            </a:r>
          </a:p>
          <a:p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сильным сторонам Омской области относятся: - благоприятный портфель кластеров; - значительный ресурсный потенциал: кадровый, природный, инвестиционный; - относительно невысокий уровень заработной платы; - наличие города – "</a:t>
            </a:r>
            <a:r>
              <a:rPr lang="ru-RU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миллионника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", в котором сконцентрирована основная часть населения; - развитый научно-образовательный комплекс; - современная бизнес- и производственная инфраструктура; - выгодное географическое расположение в центре Российской Федерации на пересечении транспортных коридоров; - промышленное освоение природных ресурсов севера Омской области; - благоприятные климатические условия для выращивания основных сельскохозяйственных культур.  </a:t>
            </a:r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Слабые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стороны Омской области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Использованию сильных сторон Омской области в значительной степени препятствуют слабые стороны, к числу которых относятся: - высокий износ инженерной и транспортной инфраструктуры; - несбалансированность доходной базы и расходных обязательств консолидированного бюджета Омской области; - удаленность от крупных рынков сбыта; - низкий уровень производительности труда в ключевых видах деятельности Омской области; - невысокий уровень качества жизни в Омской области; - дефицит квалифицированных кадров, в особенности технических специальностей, и отток трудовых ресурсов в другие субъекты Российской Федерации;  - старение кадров в отраслях материального производства; - низкая доступность земельных участков и производственных помещений; - высокие административные барьеры и неудовлетворительное качество предоставления государственных услуг для бизнеса и населения; - обезвоживание и загрязнение реки Иртыш как основного источника водоснабжения Омской области; - наличие на территории Омской области потенциальных источников чрезвычайных экологических ситуаций.  </a:t>
            </a:r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23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30352"/>
            <a:ext cx="8686800" cy="4482824"/>
          </a:xfrm>
        </p:spPr>
        <p:txBody>
          <a:bodyPr>
            <a:noAutofit/>
          </a:bodyPr>
          <a:lstStyle/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Возможности развития Омской области  </a:t>
            </a:r>
          </a:p>
          <a:p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возможностям развития Омской области относятся: - развитие кластера нефтепереработки и нефтехимии, </a:t>
            </a:r>
            <a:r>
              <a:rPr lang="ru-RU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агропищевого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лесопромышленного кластеров (производство продуктов с высокой добавленной стоимостью); - развитие контрактного производства высокотехнологичных компонентов и систем; - использование потенциала быстрорастущих рынков Центральной Азии (прежде всего, Республики Казахстан и Республики Узбекистан) для увеличения экспорта продукции омских компаний; - рост инвестиционной привлекательности Омской области, привлечение стратегических инвесторов в экономику и социальную сферу; - реализация транзитного потенциала Омской области, создание транспортно-логистического кластера; - развитие сектора услуг.  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Угрозы развития Омской области   </a:t>
            </a:r>
          </a:p>
          <a:p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потенциальным угрозам развития Омской области относятся: </a:t>
            </a:r>
          </a:p>
          <a:p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усиление оттока населения и потеря г. Омском статуса "</a:t>
            </a:r>
            <a:r>
              <a:rPr lang="ru-RU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миллионника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и, как следствие, снижение поддержки со стороны федеральных органов исполнительной власти и потеря интереса со стороны организаций потребительского сектора; - сокращение количества квалифицированных кадров; - снижение государственного оборонного заказа; - сокращение размера внутреннего рынка; - снижение объема собираемых налогов; - рост коэффициента демографической нагрузки; - снижение демографического потенциала и возможности для повышения рождаемости. </a:t>
            </a:r>
          </a:p>
          <a:p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553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640960" cy="331236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   Реализация </a:t>
            </a:r>
            <a:r>
              <a:rPr lang="ru-RU" dirty="0"/>
              <a:t>того или иного сценария определяет, в каком состоянии будет находиться экономика Омской области и на чем должны сфокусировать свои действия органы государственной власти Омской области. </a:t>
            </a:r>
            <a:endParaRPr lang="ru-RU" dirty="0" smtClean="0"/>
          </a:p>
          <a:p>
            <a:r>
              <a:rPr lang="ru-RU" dirty="0" smtClean="0"/>
              <a:t>    Определены </a:t>
            </a:r>
            <a:r>
              <a:rPr lang="ru-RU" dirty="0"/>
              <a:t>четыре возможных сценария развития Омской области: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сценарий "Базовый";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сценарий "Сибирский лидер роста</a:t>
            </a:r>
            <a:r>
              <a:rPr lang="ru-RU" dirty="0" smtClean="0"/>
              <a:t>";</a:t>
            </a:r>
          </a:p>
          <a:p>
            <a:r>
              <a:rPr lang="ru-RU" dirty="0" smtClean="0"/>
              <a:t>- </a:t>
            </a:r>
            <a:r>
              <a:rPr lang="ru-RU" dirty="0"/>
              <a:t>сценарий "Трансформация";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сценарий "Борьба за выживание".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555" y="3645024"/>
            <a:ext cx="3745901" cy="27950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3645024"/>
            <a:ext cx="4178310" cy="250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468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30352"/>
            <a:ext cx="8363272" cy="491487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Стратегические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социально-экономического развития Омской области ориентированы на достижение стратегического видения будущего Омской области, основываются на результатах диагностики существующего состояния Омской области и включают: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рост конкурентоспособности экономики Омской области;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улучшение качества жизни населения;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эффективности системы государственного управления Омской области. </a:t>
            </a:r>
          </a:p>
        </p:txBody>
      </p:sp>
    </p:spTree>
    <p:extLst>
      <p:ext uri="{BB962C8B-B14F-4D97-AF65-F5344CB8AC3E}">
        <p14:creationId xmlns:p14="http://schemas.microsoft.com/office/powerpoint/2010/main" val="2098849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74</TotalTime>
  <Words>1133</Words>
  <Application>Microsoft Office PowerPoint</Application>
  <PresentationFormat>Экран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Стратегия развития Омской 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26</cp:revision>
  <dcterms:created xsi:type="dcterms:W3CDTF">2014-02-15T19:03:36Z</dcterms:created>
  <dcterms:modified xsi:type="dcterms:W3CDTF">2014-02-17T11:33:19Z</dcterms:modified>
</cp:coreProperties>
</file>