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69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EF36A-F185-40E8-8681-FA6427046CE6}" type="datetimeFigureOut">
              <a:rPr lang="ru-RU" smtClean="0"/>
              <a:pPr/>
              <a:t>27.11.2013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1B37-974E-4C27-B501-A9AC0DDECAD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D%D0%B0%D1%85%D0%B8%D1%87%D0%B5%D0%B2%D0%B0%D0%BD%D1%81%D0%BA%D0%B0%D1%8F_%D0%90%D0%B2%D1%82%D0%BE%D0%BD%D0%BE%D0%BC%D0%BD%D0%B0%D1%8F_%D0%A0%D0%B5%D1%81%D0%BF%D1%83%D0%B1%D0%BB%D0%B8%D0%BA%D0%B0" TargetMode="External"/><Relationship Id="rId3" Type="http://schemas.openxmlformats.org/officeDocument/2006/relationships/hyperlink" Target="http://ru.wikipedia.org/wiki/%D0%9F%D0%B5%D1%80%D0%B5%D0%B4%D0%BD%D1%8F%D1%8F_%D0%90%D0%B7%D0%B8%D1%8F" TargetMode="External"/><Relationship Id="rId7" Type="http://schemas.openxmlformats.org/officeDocument/2006/relationships/hyperlink" Target="http://ru.wikipedia.org/wiki/%D0%9D%D0%B0%D0%B3%D0%BE%D1%80%D0%BD%D0%BE-%D0%9A%D0%B0%D1%80%D0%B0%D0%B1%D0%B0%D1%85%D1%81%D0%BA%D0%B0%D1%8F_%D0%A0%D0%B5%D1%81%D0%BF%D1%83%D0%B1%D0%BB%D0%B8%D0%BA%D0%B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D%D0%B5%D0%BF%D1%80%D0%B8%D0%B7%D0%BD%D0%B0%D0%BD%D0%BD%D1%8B%D0%B5_%D0%B3%D0%BE%D1%81%D1%83%D0%B4%D0%B0%D1%80%D1%81%D1%82%D0%B2%D0%B0" TargetMode="External"/><Relationship Id="rId11" Type="http://schemas.openxmlformats.org/officeDocument/2006/relationships/hyperlink" Target="http://ru.wikipedia.org/wiki/%D0%93%D1%80%D1%83%D0%B7%D0%B8%D1%8F" TargetMode="External"/><Relationship Id="rId5" Type="http://schemas.openxmlformats.org/officeDocument/2006/relationships/hyperlink" Target="http://ru.wikipedia.org/wiki/%D0%90%D0%B7%D0%B5%D1%80%D0%B1%D0%B0%D0%B9%D0%B4%D0%B6%D0%B0%D0%BD" TargetMode="External"/><Relationship Id="rId10" Type="http://schemas.openxmlformats.org/officeDocument/2006/relationships/hyperlink" Target="http://ru.wikipedia.org/wiki/%D0%A2%D1%83%D1%80%D1%86%D0%B8%D1%8F" TargetMode="External"/><Relationship Id="rId4" Type="http://schemas.openxmlformats.org/officeDocument/2006/relationships/hyperlink" Target="http://ru.wikipedia.org/wiki/%D0%90%D1%80%D0%BC%D1%8F%D0%BD%D1%81%D0%BA%D0%BE%D0%B5_%D0%BD%D0%B0%D0%B3%D0%BE%D1%80%D1%8C%D0%B5" TargetMode="External"/><Relationship Id="rId9" Type="http://schemas.openxmlformats.org/officeDocument/2006/relationships/hyperlink" Target="http://ru.wikipedia.org/wiki/%D0%98%D1%80%D0%B0%D0%BD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0%BD%D0%B4%D0%BE%D0%B5%D0%B2%D1%80%D0%BE%D0%BF%D0%B5%D0%B9%D1%86%D1%8B" TargetMode="External"/><Relationship Id="rId13" Type="http://schemas.openxmlformats.org/officeDocument/2006/relationships/hyperlink" Target="http://ru.wikipedia.org/wiki/II_%D1%82%D1%8B%D1%81%D1%8F%D1%87%D0%B5%D0%BB%D0%B5%D1%82%D0%B8%D0%B5_%D0%B4%D0%BE_%D0%BD._%D1%8D." TargetMode="External"/><Relationship Id="rId3" Type="http://schemas.openxmlformats.org/officeDocument/2006/relationships/hyperlink" Target="http://ru.wikipedia.org/wiki/%D0%90%D1%80%D0%BC%D1%8F%D0%BD%D1%81%D0%BA%D0%B8%D0%B9_%D1%8F%D0%B7%D1%8B%D0%BA" TargetMode="External"/><Relationship Id="rId7" Type="http://schemas.openxmlformats.org/officeDocument/2006/relationships/hyperlink" Target="http://ru.wikipedia.org/wiki/%D0%AD%D1%82%D0%BD%D0%BE%D1%81" TargetMode="External"/><Relationship Id="rId12" Type="http://schemas.openxmlformats.org/officeDocument/2006/relationships/hyperlink" Target="http://ru.wikipedia.org/wiki/%D0%90%D1%80%D0%BC%D1%8F%D0%BD%D1%81%D0%BA%D0%BE%D0%B5_%D0%BD%D0%B0%D0%B3%D0%BE%D1%80%D1%8C%D0%B5" TargetMode="External"/><Relationship Id="rId2" Type="http://schemas.openxmlformats.org/officeDocument/2006/relationships/image" Target="../media/image3.jpeg"/><Relationship Id="rId16" Type="http://schemas.openxmlformats.org/officeDocument/2006/relationships/hyperlink" Target="http://ru.wikipedia.org/wiki/%D0%90%D1%80%D0%BC%D0%B5%D0%BD%D0%BE%D0%B8%D0%B4%D0%BD%D0%B0%D1%8F_%D1%80%D0%B0%D1%81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4%D1%80%D0%B5%D0%B2%D0%BD%D0%B8%D0%B9_%D0%BC%D0%B8%D1%80" TargetMode="External"/><Relationship Id="rId11" Type="http://schemas.openxmlformats.org/officeDocument/2006/relationships/hyperlink" Target="http://ru.wikipedia.org/wiki/%D0%9D%D0%9A%D0%A0" TargetMode="External"/><Relationship Id="rId5" Type="http://schemas.openxmlformats.org/officeDocument/2006/relationships/hyperlink" Target="http://ru.wikipedia.org/wiki/%D0%9C%D0%B5%D0%B6%D0%B4%D1%83%D0%BD%D0%B0%D1%80%D0%BE%D0%B4%D0%BD%D1%8B%D0%B9_%D1%84%D0%BE%D0%BD%D0%B5%D1%82%D0%B8%D1%87%D0%B5%D1%81%D0%BA%D0%B8%D0%B9_%D0%B0%D0%BB%D1%84%D0%B0%D0%B2%D0%B8%D1%82" TargetMode="External"/><Relationship Id="rId15" Type="http://schemas.openxmlformats.org/officeDocument/2006/relationships/hyperlink" Target="http://ru.wikipedia.org/wiki/%D0%AD%D1%82%D0%BD%D0%BE%D0%B3%D0%B5%D0%BD%D0%B5%D0%B7_%D0%B0%D1%80%D0%BC%D1%8F%D0%BD" TargetMode="External"/><Relationship Id="rId10" Type="http://schemas.openxmlformats.org/officeDocument/2006/relationships/hyperlink" Target="http://ru.wikipedia.org/wiki/%D0%A0%D0%B5%D1%81%D0%BF%D1%83%D0%B1%D0%BB%D0%B8%D0%BA%D0%B0_%D0%90%D1%80%D0%BC%D0%B5%D0%BD%D0%B8%D1%8F" TargetMode="External"/><Relationship Id="rId4" Type="http://schemas.openxmlformats.org/officeDocument/2006/relationships/hyperlink" Target="http://ru.wikipedia.org/wiki/%D0%A0%D0%BE%D0%BC%D0%B0%D0%BD%D0%B8%D0%B7%D0%B0%D1%86%D0%B8%D1%8F_%D0%B0%D1%80%D0%BC%D1%8F%D0%BD%D1%81%D0%BA%D0%BE%D0%B3%D0%BE_%D0%B0%D0%BB%D1%84%D0%B0%D0%B2%D0%B8%D1%82%D0%B0" TargetMode="External"/><Relationship Id="rId9" Type="http://schemas.openxmlformats.org/officeDocument/2006/relationships/hyperlink" Target="http://ru.wikipedia.org/wiki/%D0%93%D0%BE%D1%81%D1%83%D0%B4%D0%B0%D1%80%D1%81%D1%82%D0%B2%D0%BE" TargetMode="External"/><Relationship Id="rId14" Type="http://schemas.openxmlformats.org/officeDocument/2006/relationships/hyperlink" Target="http://ru.wikipedia.org/wiki/VI_%D0%B2%D0%B5%D0%BA_%D0%B4%D0%BE_%D0%BD._%D1%8D.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7%D0%B0%D0%BF%D0%B0%D0%B4%D0%BD%D0%BE%D0%B0%D1%80%D0%BC%D1%8F%D0%BD%D1%81%D0%BA%D0%B8%D0%B9_%D1%8F%D0%B7%D1%8B%D0%BA" TargetMode="External"/><Relationship Id="rId3" Type="http://schemas.openxmlformats.org/officeDocument/2006/relationships/image" Target="../media/image5.jpeg"/><Relationship Id="rId7" Type="http://schemas.openxmlformats.org/officeDocument/2006/relationships/hyperlink" Target="http://ru.wikipedia.org/wiki/%D0%9F%D0%BB%D1%8E%D1%80%D0%B8%D1%86%D0%B5%D0%BD%D1%82%D1%80%D0%B8%D1%87%D0%B5%D1%81%D0%BA%D0%B8%D0%B9_%D1%8F%D0%B7%D1%8B%D0%BA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F%D0%B8%D1%81%D1%8C%D0%BC%D0%B5%D0%BD%D0%BD%D0%BE%D1%81%D1%82%D1%8C" TargetMode="External"/><Relationship Id="rId11" Type="http://schemas.openxmlformats.org/officeDocument/2006/relationships/hyperlink" Target="http://ru.wikipedia.org/wiki/%D0%90%D1%80%D0%BC%D0%B5%D0%BD%D0%B8%D1%8F" TargetMode="External"/><Relationship Id="rId5" Type="http://schemas.openxmlformats.org/officeDocument/2006/relationships/hyperlink" Target="http://ru.wikipedia.org/wiki/%D0%90%D1%80%D0%BC%D1%8F%D0%BD%D0%B5" TargetMode="External"/><Relationship Id="rId10" Type="http://schemas.openxmlformats.org/officeDocument/2006/relationships/hyperlink" Target="http://ru.wikipedia.org/wiki/%D0%92%D0%BE%D1%81%D1%82%D0%BE%D1%87%D0%BD%D0%BE%D0%B0%D1%80%D0%BC%D1%8F%D0%BD%D1%81%D0%BA%D0%B8%D0%B9_%D1%8F%D0%B7%D1%8B%D0%BA" TargetMode="External"/><Relationship Id="rId4" Type="http://schemas.openxmlformats.org/officeDocument/2006/relationships/hyperlink" Target="http://ru.wikipedia.org/wiki/%D0%98%D0%BD%D0%B4%D0%BE%D0%B5%D0%B2%D1%80%D0%BE%D0%BF%D0%B5%D0%B9%D1%81%D0%BA%D0%B8%D0%B5_%D1%8F%D0%B7%D1%8B%D0%BA%D0%B8" TargetMode="External"/><Relationship Id="rId9" Type="http://schemas.openxmlformats.org/officeDocument/2006/relationships/hyperlink" Target="http://ru.wikipedia.org/wiki/%D0%90%D1%80%D0%BC%D1%8F%D0%BD%D1%81%D0%BA%D0%B0%D1%8F_%D0%B4%D0%B8%D0%B0%D1%81%D0%BF%D0%BE%D1%80%D0%B0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0%D1%80%D0%BC%D1%8F%D0%BD%D1%81%D0%BA%D0%B0%D1%8F_%D0%B0%D0%BF%D0%BE%D1%81%D1%82%D0%BE%D0%BB%D1%8C%D1%81%D0%BA%D0%B0%D1%8F_%D1%86%D0%B5%D1%80%D0%BA%D0%BE%D0%B2%D1%8C" TargetMode="External"/><Relationship Id="rId3" Type="http://schemas.openxmlformats.org/officeDocument/2006/relationships/hyperlink" Target="http://ru.wikipedia.org/wiki/%D0%90%D0%BF%D0%BE%D1%81%D1%82%D0%BE%D0%BB_%D0%A4%D0%B0%D0%B4%D0%B4%D0%B5%D0%B9" TargetMode="External"/><Relationship Id="rId7" Type="http://schemas.openxmlformats.org/officeDocument/2006/relationships/hyperlink" Target="http://ru.wikipedia.org/wiki/%D0%A5%D1%80%D0%B8%D1%81%D1%82%D0%B8%D0%B0%D0%BD%D1%81%D1%82%D0%B2%D0%BE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2%D0%B5%D0%BB%D0%B8%D0%BA%D0%B0%D1%8F_%D0%90%D1%80%D0%BC%D0%B5%D0%BD%D0%B8%D1%8F" TargetMode="External"/><Relationship Id="rId11" Type="http://schemas.openxmlformats.org/officeDocument/2006/relationships/hyperlink" Target="http://ru.wikipedia.org/wiki/%D0%9C%D0%B5%D1%81%D1%80%D0%BE%D0%BF_%D0%9C%D0%B0%D1%88%D1%82%D0%BE%D1%86" TargetMode="External"/><Relationship Id="rId5" Type="http://schemas.openxmlformats.org/officeDocument/2006/relationships/hyperlink" Target="http://ru.wikipedia.org/wiki/%D0%A2%D1%80%D0%B4%D0%B0%D1%82_III" TargetMode="External"/><Relationship Id="rId10" Type="http://schemas.openxmlformats.org/officeDocument/2006/relationships/hyperlink" Target="http://ru.wikipedia.org/wiki/%D0%90%D1%80%D0%BC%D1%8F%D0%BD%D1%81%D0%BA%D0%B8%D0%B9_%D1%8F%D0%B7%D1%8B%D0%BA" TargetMode="External"/><Relationship Id="rId4" Type="http://schemas.openxmlformats.org/officeDocument/2006/relationships/hyperlink" Target="http://ru.wikipedia.org/wiki/%D0%90%D0%BF%D0%BE%D1%81%D1%82%D0%BE%D0%BB_%D0%92%D0%B0%D1%80%D1%84%D0%BE%D0%BB%D0%BE%D0%BC%D0%B5%D0%B9" TargetMode="External"/><Relationship Id="rId9" Type="http://schemas.openxmlformats.org/officeDocument/2006/relationships/hyperlink" Target="http://ru.wikipedia.org/wiki/%D0%90%D1%80%D0%BC%D1%8F%D0%BD%D1%81%D0%BA%D0%B8%D0%B9_%D0%B0%D0%BB%D1%84%D0%B0%D0%B2%D0%B8%D1%82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A%D0%BE%D0%BD%D1%86%D0%B5%D0%BF%D1%86%D0%B8%D0%B8_%D0%B0%D1%80%D0%BC%D1%8F%D0%BD%D1%81%D0%BA%D0%BE%D0%B9_%D0%BF%D1%80%D0%B8%D0%BD%D0%B0%D0%B4%D0%BB%D0%B5%D0%B6%D0%BD%D0%BE%D1%81%D1%82%D0%B8_%D1%83%D1%80%D0%B0%D1%80%D1%82%D0%BE%D0%B2" TargetMode="External"/><Relationship Id="rId3" Type="http://schemas.openxmlformats.org/officeDocument/2006/relationships/hyperlink" Target="http://ru.wikipedia.org/wiki/%D0%91%D1%80%D0%B8%D1%82%D0%B0%D0%BD%D0%BD%D0%B8%D0%BA%D0%B0" TargetMode="External"/><Relationship Id="rId7" Type="http://schemas.openxmlformats.org/officeDocument/2006/relationships/hyperlink" Target="http://ru.wikipedia.org/wiki/%D0%90%D1%80%D0%BC%D0%B5%D0%BD%D0%B8%D1%8F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D%D1%82%D0%BD%D0%BE%D0%B3%D0%B5%D0%BD%D0%B5%D0%B7_%D0%B0%D1%80%D0%BC%D1%8F%D0%BD" TargetMode="External"/><Relationship Id="rId5" Type="http://schemas.openxmlformats.org/officeDocument/2006/relationships/hyperlink" Target="http://ru.wikipedia.org/wiki/%D0%A3%D1%80%D0%B0%D1%80%D1%82%D1%83" TargetMode="External"/><Relationship Id="rId4" Type="http://schemas.openxmlformats.org/officeDocument/2006/relationships/hyperlink" Target="http://ru.wikipedia.org/wiki/%D0%90%D1%80%D0%BC%D1%8F%D0%BD%D0%B5" TargetMode="External"/><Relationship Id="rId9" Type="http://schemas.openxmlformats.org/officeDocument/2006/relationships/hyperlink" Target="http://ru.wikipedia.org/wiki/%D0%A3%D1%80%D0%B1%D0%B0%D0%BD%D0%B8%D0%B7%D0%B0%D1%86%D0%B8%D1%8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4530" dirty="0" smtClean="0">
                <a:solidFill>
                  <a:schemeClr val="bg1"/>
                </a:solidFill>
              </a:rPr>
              <a:t>АРМЯНЕ</a:t>
            </a:r>
            <a:br>
              <a:rPr lang="ru-RU" sz="4530" dirty="0" smtClean="0">
                <a:solidFill>
                  <a:schemeClr val="bg1"/>
                </a:solidFill>
              </a:rPr>
            </a:br>
            <a:endParaRPr lang="ru-RU" sz="453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revanu-2795-let-87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315416"/>
            <a:ext cx="9144000" cy="69346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Расположение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Расположена на севере географического региона </a:t>
            </a:r>
            <a:r>
              <a:rPr lang="ru-RU" dirty="0">
                <a:solidFill>
                  <a:srgbClr val="FF0000"/>
                </a:solidFill>
                <a:hlinkClick r:id="rId3" tooltip="Передняя Азия"/>
              </a:rPr>
              <a:t>Передняя Азия</a:t>
            </a:r>
            <a:r>
              <a:rPr lang="ru-RU" dirty="0">
                <a:solidFill>
                  <a:srgbClr val="FF0000"/>
                </a:solidFill>
              </a:rPr>
              <a:t> и северо-востоке </a:t>
            </a:r>
            <a:r>
              <a:rPr lang="ru-RU" dirty="0">
                <a:solidFill>
                  <a:srgbClr val="FF0000"/>
                </a:solidFill>
                <a:hlinkClick r:id="rId4" tooltip="Армянское нагорье"/>
              </a:rPr>
              <a:t>Армянского нагорья</a:t>
            </a:r>
            <a:r>
              <a:rPr lang="ru-RU" dirty="0">
                <a:solidFill>
                  <a:srgbClr val="FF0000"/>
                </a:solidFill>
              </a:rPr>
              <a:t>. Выхода к морю не имеет. Граничит </a:t>
            </a:r>
            <a:r>
              <a:rPr lang="ru-RU" dirty="0" err="1">
                <a:solidFill>
                  <a:srgbClr val="FF0000"/>
                </a:solidFill>
              </a:rPr>
              <a:t>с</a:t>
            </a:r>
            <a:r>
              <a:rPr lang="ru-RU" dirty="0" err="1">
                <a:solidFill>
                  <a:srgbClr val="FF0000"/>
                </a:solidFill>
                <a:hlinkClick r:id="rId5" tooltip="Азербайджан"/>
              </a:rPr>
              <a:t>Азербайджаном</a:t>
            </a:r>
            <a:r>
              <a:rPr lang="ru-RU" dirty="0">
                <a:solidFill>
                  <a:srgbClr val="FF0000"/>
                </a:solidFill>
              </a:rPr>
              <a:t> и </a:t>
            </a:r>
            <a:r>
              <a:rPr lang="ru-RU" dirty="0">
                <a:solidFill>
                  <a:srgbClr val="FF0000"/>
                </a:solidFill>
                <a:hlinkClick r:id="rId6" tooltip="Непризнанные государства"/>
              </a:rPr>
              <a:t>непризнанной</a:t>
            </a:r>
            <a:r>
              <a:rPr lang="ru-RU" dirty="0">
                <a:solidFill>
                  <a:srgbClr val="FF0000"/>
                </a:solidFill>
              </a:rPr>
              <a:t> </a:t>
            </a:r>
            <a:r>
              <a:rPr lang="ru-RU" dirty="0">
                <a:solidFill>
                  <a:srgbClr val="FF0000"/>
                </a:solidFill>
                <a:hlinkClick r:id="rId7" tooltip="Нагорно-Карабахская Республика"/>
              </a:rPr>
              <a:t>Нагорно-Карабахской Республикой (НКР)</a:t>
            </a:r>
            <a:r>
              <a:rPr lang="ru-RU" dirty="0">
                <a:solidFill>
                  <a:srgbClr val="FF0000"/>
                </a:solidFill>
              </a:rPr>
              <a:t>на востоке. На юго-западе с </a:t>
            </a:r>
            <a:r>
              <a:rPr lang="ru-RU" u="sng" dirty="0">
                <a:solidFill>
                  <a:srgbClr val="FF0000"/>
                </a:solidFill>
                <a:hlinkClick r:id="rId8" tooltip="Нахичеванская Автономная Республика"/>
              </a:rPr>
              <a:t>Нахичеванской АР</a:t>
            </a:r>
            <a:r>
              <a:rPr lang="ru-RU" dirty="0">
                <a:solidFill>
                  <a:srgbClr val="FF0000"/>
                </a:solidFill>
              </a:rPr>
              <a:t>, входящей в </a:t>
            </a:r>
            <a:r>
              <a:rPr lang="ru-RU" dirty="0" err="1">
                <a:solidFill>
                  <a:srgbClr val="FF0000"/>
                </a:solidFill>
              </a:rPr>
              <a:t>состав</a:t>
            </a:r>
            <a:r>
              <a:rPr lang="ru-RU" dirty="0" err="1">
                <a:solidFill>
                  <a:srgbClr val="FF0000"/>
                </a:solidFill>
                <a:hlinkClick r:id="rId5" tooltip="Азербайджан"/>
              </a:rPr>
              <a:t>Азербайджана</a:t>
            </a:r>
            <a:r>
              <a:rPr lang="ru-RU" dirty="0">
                <a:solidFill>
                  <a:srgbClr val="FF0000"/>
                </a:solidFill>
              </a:rPr>
              <a:t>. С </a:t>
            </a:r>
            <a:r>
              <a:rPr lang="ru-RU" dirty="0">
                <a:solidFill>
                  <a:srgbClr val="FF0000"/>
                </a:solidFill>
                <a:hlinkClick r:id="rId9" tooltip="Иран"/>
              </a:rPr>
              <a:t>Ираном</a:t>
            </a:r>
            <a:r>
              <a:rPr lang="ru-RU" dirty="0">
                <a:solidFill>
                  <a:srgbClr val="FF0000"/>
                </a:solidFill>
              </a:rPr>
              <a:t> на юге, с </a:t>
            </a:r>
            <a:r>
              <a:rPr lang="ru-RU" dirty="0">
                <a:solidFill>
                  <a:srgbClr val="FF0000"/>
                </a:solidFill>
                <a:hlinkClick r:id="rId10" tooltip="Турция"/>
              </a:rPr>
              <a:t>Турцией</a:t>
            </a:r>
            <a:r>
              <a:rPr lang="ru-RU" dirty="0">
                <a:solidFill>
                  <a:srgbClr val="FF0000"/>
                </a:solidFill>
              </a:rPr>
              <a:t> на западе и </a:t>
            </a:r>
            <a:r>
              <a:rPr lang="ru-RU" dirty="0">
                <a:solidFill>
                  <a:srgbClr val="FF0000"/>
                </a:solidFill>
                <a:hlinkClick r:id="rId11" tooltip="Грузия"/>
              </a:rPr>
              <a:t>Грузией</a:t>
            </a:r>
            <a:r>
              <a:rPr lang="ru-RU" dirty="0">
                <a:solidFill>
                  <a:srgbClr val="FF0000"/>
                </a:solidFill>
              </a:rPr>
              <a:t> на севере.</a:t>
            </a: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ages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85210" y="2694273"/>
            <a:ext cx="5558790" cy="416372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ru-RU" sz="2000" b="1" dirty="0" err="1" smtClean="0">
                <a:solidFill>
                  <a:schemeClr val="accent2">
                    <a:lumMod val="75000"/>
                  </a:schemeClr>
                </a:solidFill>
              </a:rPr>
              <a:t>Армя́не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(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hlinkClick r:id="rId3" tooltip="Армянский язык"/>
              </a:rPr>
              <a:t>арм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3" tooltip="Армянский язык"/>
              </a:rPr>
              <a:t>.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</a:rPr>
              <a:t>Հայեր, 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hlinkClick r:id="rId4" tooltip="Романизация армянского алфавита"/>
              </a:rPr>
              <a:t>hayer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hlinkClick r:id="rId5" tooltip="Международный фонетический алфавит"/>
              </a:rPr>
              <a:t>[hɑˈjɛɾ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5" tooltip="Международный фонетический алфавит"/>
              </a:rPr>
              <a:t>]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) —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6" tooltip="Древний мир"/>
              </a:rPr>
              <a:t>древний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7" tooltip="Этнос"/>
              </a:rPr>
              <a:t>народ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, говорящий на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3" tooltip="Армянский язык"/>
              </a:rPr>
              <a:t>армянском языке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, принадлежащем к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8" tooltip="Индоевропейцы"/>
              </a:rPr>
              <a:t>индоевропейской языковой семье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. Является 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hlinkClick r:id="rId9" tooltip="Государство"/>
              </a:rPr>
              <a:t>государствообразующим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народом в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0" tooltip="Республика Армения"/>
              </a:rPr>
              <a:t>Армении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и непризнанной </a:t>
            </a:r>
            <a:r>
              <a:rPr lang="ru-RU" sz="2000" u="sng" dirty="0" smtClean="0">
                <a:solidFill>
                  <a:schemeClr val="accent2">
                    <a:lumMod val="75000"/>
                  </a:schemeClr>
                </a:solidFill>
                <a:hlinkClick r:id="rId11" tooltip="НКР"/>
              </a:rPr>
              <a:t>Нагорно-Карабахской Республике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Формирование армянского народа на территории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2" tooltip="Армянское нагорье"/>
              </a:rPr>
              <a:t>Армянского нагорья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началось с конца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3" tooltip="II тысячелетие до н. э."/>
              </a:rPr>
              <a:t>II тысячелетия до н. э.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и завершилось к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4" tooltip="VI век до н. э."/>
              </a:rPr>
              <a:t>VI веку до н. э.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(подробнее см.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5" tooltip="Этногенез армян"/>
              </a:rPr>
              <a:t>Этногенез армян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). 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</a:rPr>
              <a:t>Антропологически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 армяне относятся к 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6" tooltip="Арменоидная раса"/>
              </a:rPr>
              <a:t>переднеазиатскому (</a:t>
            </a:r>
            <a:r>
              <a:rPr lang="ru-RU" sz="2000" dirty="0" err="1" smtClean="0">
                <a:solidFill>
                  <a:schemeClr val="accent2">
                    <a:lumMod val="75000"/>
                  </a:schemeClr>
                </a:solidFill>
                <a:hlinkClick r:id="rId16" tooltip="Арменоидная раса"/>
              </a:rPr>
              <a:t>арменоидному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  <a:hlinkClick r:id="rId16" tooltip="Арменоидная раса"/>
              </a:rPr>
              <a:t>) типу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 южной ветви большой европеоидной </a:t>
            </a:r>
            <a:r>
              <a:rPr lang="ru-RU" sz="2000" dirty="0" smtClean="0">
                <a:solidFill>
                  <a:schemeClr val="accent2">
                    <a:lumMod val="75000"/>
                  </a:schemeClr>
                </a:solidFill>
              </a:rPr>
              <a:t>расы</a:t>
            </a:r>
            <a:endParaRPr lang="ru-RU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gallery_76_76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11880"/>
            <a:ext cx="4312920" cy="3246120"/>
          </a:xfrm>
          <a:prstGeom prst="rect">
            <a:avLst/>
          </a:prstGeom>
        </p:spPr>
      </p:pic>
      <p:pic>
        <p:nvPicPr>
          <p:cNvPr id="4" name="Рисунок 3" descr="444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4422" y="0"/>
            <a:ext cx="4939577" cy="37170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Язык</a:t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Армянский язык относится к </a:t>
            </a:r>
            <a:r>
              <a:rPr lang="ru-RU" dirty="0" smtClean="0">
                <a:solidFill>
                  <a:srgbClr val="FF0000"/>
                </a:solidFill>
                <a:hlinkClick r:id="rId4" tooltip="Индоевропейские языки"/>
              </a:rPr>
              <a:t>индоевропейской языковой семье</a:t>
            </a:r>
            <a:r>
              <a:rPr lang="ru-RU" dirty="0" smtClean="0">
                <a:solidFill>
                  <a:srgbClr val="FF0000"/>
                </a:solidFill>
              </a:rPr>
              <a:t>, среди которых выделяется в отдельную группу</a:t>
            </a:r>
            <a:r>
              <a:rPr lang="ru-RU" baseline="30000" dirty="0" smtClean="0">
                <a:solidFill>
                  <a:srgbClr val="FF0000"/>
                </a:solidFill>
                <a:hlinkClick r:id="rId5"/>
              </a:rPr>
              <a:t>[57]</a:t>
            </a:r>
            <a:r>
              <a:rPr lang="ru-RU" baseline="30000" dirty="0" smtClean="0">
                <a:solidFill>
                  <a:srgbClr val="FF0000"/>
                </a:solidFill>
                <a:hlinkClick r:id="rId5"/>
              </a:rPr>
              <a:t>[58]</a:t>
            </a:r>
            <a:r>
              <a:rPr lang="ru-RU" dirty="0" smtClean="0">
                <a:solidFill>
                  <a:srgbClr val="FF0000"/>
                </a:solidFill>
              </a:rPr>
              <a:t> и является одним из </a:t>
            </a:r>
            <a:r>
              <a:rPr lang="ru-RU" dirty="0" smtClean="0">
                <a:solidFill>
                  <a:srgbClr val="FF0000"/>
                </a:solidFill>
                <a:hlinkClick r:id="rId6" tooltip="Письменность"/>
              </a:rPr>
              <a:t>древнеписьменных</a:t>
            </a:r>
            <a:r>
              <a:rPr lang="ru-RU" baseline="30000" dirty="0" smtClean="0">
                <a:solidFill>
                  <a:srgbClr val="FF0000"/>
                </a:solidFill>
                <a:hlinkClick r:id="rId5"/>
              </a:rPr>
              <a:t>[59]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На сегодняшний день существует два основных литературных варианта </a:t>
            </a:r>
            <a:r>
              <a:rPr lang="ru-RU" dirty="0" err="1" smtClean="0">
                <a:solidFill>
                  <a:srgbClr val="FF0000"/>
                </a:solidFill>
                <a:hlinkClick r:id="rId7" tooltip="Плюрицентрический язык"/>
              </a:rPr>
              <a:t>плюрицентрического</a:t>
            </a:r>
            <a:r>
              <a:rPr lang="ru-RU" dirty="0" smtClean="0">
                <a:solidFill>
                  <a:srgbClr val="FF0000"/>
                </a:solidFill>
              </a:rPr>
              <a:t> армянского языка: </a:t>
            </a:r>
            <a:r>
              <a:rPr lang="ru-RU" dirty="0" smtClean="0">
                <a:solidFill>
                  <a:srgbClr val="FF0000"/>
                </a:solidFill>
                <a:hlinkClick r:id="rId8" tooltip="Западноармянский язык"/>
              </a:rPr>
              <a:t>западный</a:t>
            </a:r>
            <a:r>
              <a:rPr lang="ru-RU" dirty="0" smtClean="0">
                <a:solidFill>
                  <a:srgbClr val="FF0000"/>
                </a:solidFill>
              </a:rPr>
              <a:t> (в основном используется в </a:t>
            </a:r>
            <a:r>
              <a:rPr lang="ru-RU" dirty="0" smtClean="0">
                <a:solidFill>
                  <a:srgbClr val="FF0000"/>
                </a:solidFill>
                <a:hlinkClick r:id="rId9" tooltip="Армянская диаспора"/>
              </a:rPr>
              <a:t>диаспоре</a:t>
            </a:r>
            <a:r>
              <a:rPr lang="ru-RU" dirty="0" smtClean="0">
                <a:solidFill>
                  <a:srgbClr val="FF0000"/>
                </a:solidFill>
              </a:rPr>
              <a:t>) и </a:t>
            </a:r>
            <a:r>
              <a:rPr lang="ru-RU" dirty="0" smtClean="0">
                <a:solidFill>
                  <a:srgbClr val="FF0000"/>
                </a:solidFill>
                <a:hlinkClick r:id="rId10" tooltip="Восточноармянский язык"/>
              </a:rPr>
              <a:t>восточный</a:t>
            </a:r>
            <a:r>
              <a:rPr lang="ru-RU" dirty="0" smtClean="0">
                <a:solidFill>
                  <a:srgbClr val="FF0000"/>
                </a:solidFill>
              </a:rPr>
              <a:t> (ныне это официальный язык Республики </a:t>
            </a:r>
            <a:r>
              <a:rPr lang="ru-RU" dirty="0" smtClean="0">
                <a:solidFill>
                  <a:srgbClr val="FF0000"/>
                </a:solidFill>
                <a:hlinkClick r:id="rId11" tooltip="Армения"/>
              </a:rPr>
              <a:t>Армения</a:t>
            </a:r>
            <a:r>
              <a:rPr lang="ru-RU" dirty="0" smtClean="0">
                <a:solidFill>
                  <a:srgbClr val="FF0000"/>
                </a:solidFill>
              </a:rPr>
              <a:t>). Ведутся дебаты о признании западного варианта наряду с восточным — официальным языком.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В настоящее время армянским языком владеют около 6,7 </a:t>
            </a:r>
            <a:r>
              <a:rPr lang="ru-RU" dirty="0" err="1" smtClean="0">
                <a:solidFill>
                  <a:srgbClr val="FF0000"/>
                </a:solidFill>
              </a:rPr>
              <a:t>млн</a:t>
            </a:r>
            <a:r>
              <a:rPr lang="ru-RU" dirty="0" smtClean="0">
                <a:solidFill>
                  <a:srgbClr val="FF0000"/>
                </a:solidFill>
              </a:rPr>
              <a:t> человек</a:t>
            </a:r>
          </a:p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Gandzasar_Monastery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542" y="0"/>
            <a:ext cx="841291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Религия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Армянская церковь одна из древнейших христианских церквей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мира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[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Согласно преданию первыми проповедниками христианства на территории Армении были апостолы 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 tooltip="Апостол Фаддей"/>
              </a:rPr>
              <a:t>Фаддей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и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 tooltip="Апостол Варфоломей"/>
              </a:rPr>
              <a:t>Варфоломей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[.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начале IV века (традиционная дата — 301 год) при царе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 tooltip="Трдат III"/>
              </a:rPr>
              <a:t>Трате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5" tooltip="Трдат III"/>
              </a:rPr>
              <a:t>III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6" tooltip="Великая Армения"/>
              </a:rPr>
              <a:t>Великая Армения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официально приняла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7" tooltip="Христианство"/>
              </a:rPr>
              <a:t>христианство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в качестве государственной и единственной религии, став таким образом первым в истории христианским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государством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[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Уже с 366 года, после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Вагаршапатского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собора,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предстоятели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 tooltip="Армянская апостольская церковь"/>
              </a:rPr>
              <a:t>Армянской церкви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стали избираться и посвящаться в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Армении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[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Примерно в 404 году на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Вагаршапатском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соборе было принято решение создать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9" tooltip="Армянский алфавит"/>
              </a:rPr>
              <a:t>армянский алфавит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перевести на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0" tooltip="Армянский язык"/>
              </a:rPr>
              <a:t>армянский язык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Библию и отменить в стране греческую и сирийскую письменность. Эта историческая миссия была успешно осуществлена в 405/406 году 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 tooltip="Месроп Маштоц"/>
              </a:rPr>
              <a:t>Месропом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11" tooltip="Месроп Маштоц"/>
              </a:rPr>
              <a:t> Маштоцем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В 506 году на Двинском церковном соборе 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8" tooltip="Армянская апостольская церковь"/>
              </a:rPr>
              <a:t>Армянская апостольская церковь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 окончательно отделилась от византийской </a:t>
            </a:r>
            <a:r>
              <a:rPr lang="ru-RU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догаматики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и стала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автокефальной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Именно это историческое событие в дальнейшем определило идеологическую, общественную и политическую основу раннесредневековой 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Армении</a:t>
            </a:r>
            <a:r>
              <a:rPr lang="ru-RU" b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[</a:t>
            </a: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69px-Gorskii_01620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8664" y="0"/>
            <a:ext cx="8395335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Культура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Как отмечает авторитетная энциклопедия «</a:t>
            </a:r>
            <a:r>
              <a:rPr lang="ru-RU" dirty="0" err="1" smtClean="0">
                <a:solidFill>
                  <a:schemeClr val="bg1"/>
                </a:solidFill>
                <a:hlinkClick r:id="rId3" tooltip="Британника"/>
              </a:rPr>
              <a:t>Британника</a:t>
            </a:r>
            <a:r>
              <a:rPr lang="ru-RU" dirty="0" smtClean="0">
                <a:solidFill>
                  <a:schemeClr val="bg1"/>
                </a:solidFill>
              </a:rPr>
              <a:t>», Армения — один из древнейших центров мировой </a:t>
            </a:r>
            <a:r>
              <a:rPr lang="ru-RU" dirty="0" smtClean="0">
                <a:solidFill>
                  <a:schemeClr val="bg1"/>
                </a:solidFill>
              </a:rPr>
              <a:t>цивилизации</a:t>
            </a:r>
            <a:r>
              <a:rPr lang="ru-RU" baseline="30000" dirty="0" smtClean="0">
                <a:solidFill>
                  <a:schemeClr val="bg1"/>
                </a:solidFill>
                <a:hlinkClick r:id="rId4"/>
              </a:rPr>
              <a:t>]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 </a:t>
            </a:r>
            <a:r>
              <a:rPr lang="ru-RU" dirty="0" smtClean="0">
                <a:solidFill>
                  <a:schemeClr val="bg1"/>
                </a:solidFill>
              </a:rPr>
              <a:t>9-16</a:t>
            </a:r>
            <a:r>
              <a:rPr lang="ru-RU" dirty="0" smtClean="0">
                <a:solidFill>
                  <a:schemeClr val="bg1"/>
                </a:solidFill>
              </a:rPr>
              <a:t> вв. до н. э. на территории </a:t>
            </a:r>
            <a:r>
              <a:rPr lang="ru-RU" dirty="0" err="1" smtClean="0">
                <a:solidFill>
                  <a:schemeClr val="bg1"/>
                </a:solidFill>
              </a:rPr>
              <a:t>Армянcкого</a:t>
            </a:r>
            <a:r>
              <a:rPr lang="ru-RU" dirty="0" smtClean="0">
                <a:solidFill>
                  <a:schemeClr val="bg1"/>
                </a:solidFill>
              </a:rPr>
              <a:t> нагорья существовала высокоразвитая цивилизация — государство </a:t>
            </a:r>
            <a:r>
              <a:rPr lang="ru-RU" dirty="0" smtClean="0">
                <a:solidFill>
                  <a:schemeClr val="bg1"/>
                </a:solidFill>
                <a:hlinkClick r:id="rId5" tooltip="Урарту"/>
              </a:rPr>
              <a:t>Урарту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Согласно</a:t>
            </a:r>
            <a:r>
              <a:rPr lang="ru-RU" dirty="0" err="1" smtClean="0">
                <a:solidFill>
                  <a:schemeClr val="bg1"/>
                </a:solidFill>
                <a:hlinkClick r:id="rId6" tooltip="Этногенез армян"/>
              </a:rPr>
              <a:t>общепринятому</a:t>
            </a:r>
            <a:r>
              <a:rPr lang="ru-RU" dirty="0" smtClean="0">
                <a:solidFill>
                  <a:schemeClr val="bg1"/>
                </a:solidFill>
                <a:hlinkClick r:id="rId6" tooltip="Этногенез армян"/>
              </a:rPr>
              <a:t> научному мнению</a:t>
            </a:r>
            <a:r>
              <a:rPr lang="ru-RU" dirty="0" smtClean="0">
                <a:solidFill>
                  <a:schemeClr val="bg1"/>
                </a:solidFill>
              </a:rPr>
              <a:t> прямыми физическими предками армян являлись </a:t>
            </a:r>
            <a:r>
              <a:rPr lang="ru-RU" dirty="0" err="1" smtClean="0">
                <a:solidFill>
                  <a:schemeClr val="bg1"/>
                </a:solidFill>
              </a:rPr>
              <a:t>хурриты</a:t>
            </a:r>
            <a:r>
              <a:rPr lang="ru-RU" dirty="0" smtClean="0">
                <a:solidFill>
                  <a:schemeClr val="bg1"/>
                </a:solidFill>
              </a:rPr>
              <a:t> и </a:t>
            </a:r>
            <a:r>
              <a:rPr lang="ru-RU" dirty="0" err="1" smtClean="0">
                <a:solidFill>
                  <a:schemeClr val="bg1"/>
                </a:solidFill>
              </a:rPr>
              <a:t>урарты</a:t>
            </a:r>
            <a:r>
              <a:rPr lang="ru-RU" baseline="30000" dirty="0" smtClean="0">
                <a:solidFill>
                  <a:schemeClr val="bg1"/>
                </a:solidFill>
                <a:hlinkClick r:id="rId4"/>
              </a:rPr>
              <a:t>]</a:t>
            </a:r>
            <a:r>
              <a:rPr lang="ru-RU" dirty="0" smtClean="0">
                <a:solidFill>
                  <a:schemeClr val="bg1"/>
                </a:solidFill>
              </a:rPr>
              <a:t> сменившие, ввиду исторических обстоятельств, лишь свой </a:t>
            </a:r>
            <a:r>
              <a:rPr lang="ru-RU" dirty="0" smtClean="0">
                <a:solidFill>
                  <a:schemeClr val="bg1"/>
                </a:solidFill>
              </a:rPr>
              <a:t>язык, </a:t>
            </a:r>
            <a:r>
              <a:rPr lang="ru-RU" dirty="0" smtClean="0">
                <a:solidFill>
                  <a:schemeClr val="bg1"/>
                </a:solidFill>
              </a:rPr>
              <a:t>а армянский народ является культурным преемником всего древнего населения Армянского </a:t>
            </a:r>
            <a:r>
              <a:rPr lang="ru-RU" dirty="0" smtClean="0">
                <a:solidFill>
                  <a:schemeClr val="bg1"/>
                </a:solidFill>
              </a:rPr>
              <a:t>нагорья. </a:t>
            </a:r>
            <a:r>
              <a:rPr lang="ru-RU" dirty="0" smtClean="0">
                <a:solidFill>
                  <a:schemeClr val="bg1"/>
                </a:solidFill>
              </a:rPr>
              <a:t>Таким образом культура армян с VI—V вв. до н. э. становится продолжением ещё более древней истории </a:t>
            </a:r>
            <a:r>
              <a:rPr lang="ru-RU" dirty="0" err="1" smtClean="0">
                <a:solidFill>
                  <a:schemeClr val="bg1"/>
                </a:solidFill>
              </a:rPr>
              <a:t>хурритов</a:t>
            </a:r>
            <a:r>
              <a:rPr lang="ru-RU" dirty="0" smtClean="0">
                <a:solidFill>
                  <a:schemeClr val="bg1"/>
                </a:solidFill>
              </a:rPr>
              <a:t> и </a:t>
            </a:r>
            <a:r>
              <a:rPr lang="ru-RU" dirty="0" err="1" smtClean="0">
                <a:solidFill>
                  <a:schemeClr val="bg1"/>
                </a:solidFill>
              </a:rPr>
              <a:t>урартов</a:t>
            </a:r>
            <a:r>
              <a:rPr lang="ru-RU" dirty="0" smtClean="0">
                <a:solidFill>
                  <a:schemeClr val="bg1"/>
                </a:solidFill>
              </a:rPr>
              <a:t>, а также </a:t>
            </a:r>
            <a:r>
              <a:rPr lang="ru-RU" dirty="0" err="1" smtClean="0">
                <a:solidFill>
                  <a:schemeClr val="bg1"/>
                </a:solidFill>
              </a:rPr>
              <a:t>лувийцев</a:t>
            </a:r>
            <a:r>
              <a:rPr lang="ru-RU" baseline="30000" dirty="0" smtClean="0">
                <a:solidFill>
                  <a:schemeClr val="bg1"/>
                </a:solidFill>
              </a:rPr>
              <a:t>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Культурное влияние обнаруживается в среде армянской знати, которая использовала урартские предметы искусства, ювелирные изделия и </a:t>
            </a:r>
            <a:r>
              <a:rPr lang="ru-RU" dirty="0" smtClean="0">
                <a:solidFill>
                  <a:schemeClr val="bg1"/>
                </a:solidFill>
              </a:rPr>
              <a:t>одежду. </a:t>
            </a:r>
            <a:r>
              <a:rPr lang="ru-RU" dirty="0" smtClean="0">
                <a:solidFill>
                  <a:schemeClr val="bg1"/>
                </a:solidFill>
              </a:rPr>
              <a:t>Вместе с тем вопрос о преемственности Урарту и </a:t>
            </a:r>
            <a:r>
              <a:rPr lang="ru-RU" dirty="0" smtClean="0">
                <a:solidFill>
                  <a:schemeClr val="bg1"/>
                </a:solidFill>
                <a:hlinkClick r:id="rId7" tooltip="Армения"/>
              </a:rPr>
              <a:t>Армении</a:t>
            </a:r>
            <a:r>
              <a:rPr lang="ru-RU" dirty="0" smtClean="0">
                <a:solidFill>
                  <a:schemeClr val="bg1"/>
                </a:solidFill>
              </a:rPr>
              <a:t> внутри современной Армении </a:t>
            </a:r>
            <a:r>
              <a:rPr lang="ru-RU" dirty="0" smtClean="0">
                <a:solidFill>
                  <a:schemeClr val="bg1"/>
                </a:solidFill>
                <a:hlinkClick r:id="rId8" tooltip="Концепции армянской принадлежности урартов"/>
              </a:rPr>
              <a:t>политизирован и </a:t>
            </a:r>
            <a:r>
              <a:rPr lang="ru-RU" dirty="0" smtClean="0">
                <a:solidFill>
                  <a:schemeClr val="bg1"/>
                </a:solidFill>
                <a:hlinkClick r:id="rId8" tooltip="Концепции армянской принадлежности урартов"/>
              </a:rPr>
              <a:t>мифологизирован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>Армения последних веков до н. э. и первых веков н. э. была страной высокой </a:t>
            </a:r>
            <a:r>
              <a:rPr lang="ru-RU" dirty="0" smtClean="0">
                <a:solidFill>
                  <a:schemeClr val="bg1"/>
                </a:solidFill>
              </a:rPr>
              <a:t>культуры, </a:t>
            </a:r>
            <a:r>
              <a:rPr lang="ru-RU" dirty="0" smtClean="0">
                <a:solidFill>
                  <a:schemeClr val="bg1"/>
                </a:solidFill>
              </a:rPr>
              <a:t>о чём свидетельствует также уровень </a:t>
            </a:r>
            <a:r>
              <a:rPr lang="ru-RU" dirty="0" smtClean="0">
                <a:solidFill>
                  <a:schemeClr val="bg1"/>
                </a:solidFill>
                <a:hlinkClick r:id="rId9" tooltip="Урбанизация"/>
              </a:rPr>
              <a:t>урбанизации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62888ea9-350b-4616-b0ed-8b428e819b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4920" y="4123944"/>
            <a:ext cx="4069080" cy="2734056"/>
          </a:xfrm>
          <a:prstGeom prst="rect">
            <a:avLst/>
          </a:prstGeom>
        </p:spPr>
      </p:pic>
      <p:pic>
        <p:nvPicPr>
          <p:cNvPr id="4" name="Рисунок 3" descr="5200bd22f449.jpg"/>
          <p:cNvPicPr>
            <a:picLocks noChangeAspect="1"/>
          </p:cNvPicPr>
          <p:nvPr/>
        </p:nvPicPr>
        <p:blipFill>
          <a:blip r:embed="rId3" cstate="print">
            <a:lum bright="20000"/>
          </a:blip>
          <a:stretch>
            <a:fillRect/>
          </a:stretch>
        </p:blipFill>
        <p:spPr>
          <a:xfrm>
            <a:off x="0" y="0"/>
            <a:ext cx="4602480" cy="313944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Танцы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dirty="0" smtClean="0"/>
              <a:t>Подобно другим сообществам иммигрантов, изгнанные армяне стремятся возродить свою этническую уникальность посредством танца и музыки. Традиционное </a:t>
            </a:r>
            <a:r>
              <a:rPr lang="ru-RU" b="1" dirty="0" smtClean="0"/>
              <a:t>«</a:t>
            </a:r>
            <a:r>
              <a:rPr lang="ru-RU" b="1" dirty="0" err="1" smtClean="0"/>
              <a:t>танцевание</a:t>
            </a:r>
            <a:r>
              <a:rPr lang="ru-RU" b="1" dirty="0" smtClean="0"/>
              <a:t>»по-прежнему </a:t>
            </a:r>
            <a:r>
              <a:rPr lang="ru-RU" b="1" dirty="0" smtClean="0"/>
              <a:t>популярно среди армянских беженцев; кроме того, оно зачастую очень успешно экспортируется по всему миру в международные танцевальные коллективы народных танцев и коллективы, занимающиеся изучением и исполнением хороводов. Автор этой статьи разделила армянские танцы на четыре категории: танцы Армении Восточного Кавказа, танцы Армении Западной Анатолии, танцы Великой Армении и танцы диаспоры. Возможно, эти категории частично пересекаются, но они дают широкую картину существования армянских танцев. Другая классификация может быть сделана на основании разделения между сельскими народными танцами и танцами, которые создают профессиональные коллективы; или же между танцами территориальной Армении и танцами, представленными в сообществах беженцев.</a:t>
            </a:r>
            <a:endParaRPr lang="ru-RU" b="1" dirty="0"/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rmenian_women_final_200906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79"/>
            <a:ext cx="8714084" cy="56205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Численность Армян в Мире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b="1" dirty="0" smtClean="0"/>
              <a:t>Численность и расселение По одним источникам численность армян в мире составляет примерно 10 миллионов человек, из которых лишь одна треть проживает в Республике Армения (более 3 </a:t>
            </a:r>
            <a:r>
              <a:rPr lang="ru-RU" b="1" dirty="0" err="1" smtClean="0"/>
              <a:t>млн</a:t>
            </a:r>
            <a:r>
              <a:rPr lang="ru-RU" b="1" dirty="0" smtClean="0"/>
              <a:t> чел., составляя там до 98 % </a:t>
            </a:r>
            <a:r>
              <a:rPr lang="ru-RU" b="1" dirty="0" err="1" smtClean="0"/>
              <a:t>населения.По</a:t>
            </a:r>
            <a:r>
              <a:rPr lang="ru-RU" b="1" dirty="0" smtClean="0"/>
              <a:t> другим источникам в мире проживает около 6,5 миллионов армян. Крупные армянские диаспоры существуют в России (около 1,5 </a:t>
            </a:r>
            <a:r>
              <a:rPr lang="ru-RU" b="1" dirty="0" err="1" smtClean="0"/>
              <a:t>млн</a:t>
            </a:r>
            <a:r>
              <a:rPr lang="ru-RU" b="1" dirty="0" smtClean="0"/>
              <a:t> чел.), Франции (около 0,8 </a:t>
            </a:r>
            <a:r>
              <a:rPr lang="ru-RU" b="1" dirty="0" err="1" smtClean="0"/>
              <a:t>млн</a:t>
            </a:r>
            <a:r>
              <a:rPr lang="ru-RU" b="1" dirty="0" smtClean="0"/>
              <a:t> чел.), Иране (до 0,5 </a:t>
            </a:r>
            <a:r>
              <a:rPr lang="ru-RU" b="1" dirty="0" err="1" smtClean="0"/>
              <a:t>млн</a:t>
            </a:r>
            <a:r>
              <a:rPr lang="ru-RU" b="1" dirty="0" smtClean="0"/>
              <a:t> чел.), США (от 0,3 до 1 </a:t>
            </a:r>
            <a:r>
              <a:rPr lang="ru-RU" b="1" dirty="0" err="1" smtClean="0"/>
              <a:t>млн</a:t>
            </a:r>
            <a:r>
              <a:rPr lang="ru-RU" b="1" dirty="0" smtClean="0"/>
              <a:t> чел.), в Грузии (250 тыс. чел., составляя там 5,7 % населения в 2002 г.), в Украине (100 тыс.), в Польше (около 100 тыс. по происхождению), в странах Ближнего Востока (до 0,5 млн.), Канаде (до 100 тыс.), Аргентине (от 130 до 180 тыс.), Бразилии, Австралии. Значительное количество армян проживает также в непризнанной Нагорно-Карабахской Республике (137 тыс. чел., составляя там до 99 % населения).</a:t>
            </a:r>
            <a:endParaRPr lang="ru-RU" b="1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7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xit" presetSubtype="2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  <p:bldP spid="3" grpId="0" build="p"/>
      <p:bldP spid="3" grpId="1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</TotalTime>
  <Words>203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АРМЯНЕ </vt:lpstr>
      <vt:lpstr>Расположение</vt:lpstr>
      <vt:lpstr>Армя́не (арм. Հայեր, hayer [hɑˈjɛɾ]) — древний народ, говорящий на армянском языке, принадлежащем к индоевропейской языковой семье. Является государствообразующим народом в Армении и непризнанной Нагорно-Карабахской Республике. Формирование армянского народа на территории Армянского нагорья началось с конца II тысячелетия до н. э. и завершилось к VI веку до н. э. (подробнее см. Этногенез армян). Антропологически армяне относятся к переднеазиатскому (арменоидному) типу южной ветви большой европеоидной расы</vt:lpstr>
      <vt:lpstr>Язык </vt:lpstr>
      <vt:lpstr>Религия </vt:lpstr>
      <vt:lpstr>Культура </vt:lpstr>
      <vt:lpstr>Танцы</vt:lpstr>
      <vt:lpstr>Численность Армян в Мире </vt:lpstr>
    </vt:vector>
  </TitlesOfParts>
  <Company>CtrlSoft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АРМЯНЕ</dc:title>
  <dc:creator>Вика</dc:creator>
  <cp:lastModifiedBy>Вика</cp:lastModifiedBy>
  <cp:revision>6</cp:revision>
  <dcterms:created xsi:type="dcterms:W3CDTF">2013-11-27T16:22:24Z</dcterms:created>
  <dcterms:modified xsi:type="dcterms:W3CDTF">2013-11-27T17:36:07Z</dcterms:modified>
</cp:coreProperties>
</file>