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7DF7F29-B83C-4028-9526-AFD06EB7E65F}" type="datetimeFigureOut">
              <a:rPr lang="ru-RU" smtClean="0"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BBDFC0-CDBF-4ADD-B0BE-19E4AD35E66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машиностроение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0562" y="3500438"/>
            <a:ext cx="4143404" cy="2428892"/>
          </a:xfrm>
        </p:spPr>
        <p:txBody>
          <a:bodyPr/>
          <a:lstStyle/>
          <a:p>
            <a:pPr algn="l"/>
            <a:r>
              <a:rPr lang="ru-RU" dirty="0" smtClean="0"/>
              <a:t>Работу выполнила:</a:t>
            </a:r>
          </a:p>
          <a:p>
            <a:pPr algn="l"/>
            <a:r>
              <a:rPr lang="ru-RU" dirty="0" smtClean="0"/>
              <a:t>Студентка 4 курса</a:t>
            </a:r>
          </a:p>
          <a:p>
            <a:pPr algn="l"/>
            <a:r>
              <a:rPr lang="ru-RU" dirty="0" smtClean="0"/>
              <a:t>Броневская Алина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636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Машиностроение </a:t>
            </a:r>
            <a:r>
              <a:rPr lang="ru-RU" sz="2400" dirty="0" smtClean="0"/>
              <a:t> — комплекс отраслей российской промышленности</a:t>
            </a:r>
            <a:r>
              <a:rPr lang="ru-RU" sz="2400" dirty="0"/>
              <a:t>,</a:t>
            </a:r>
            <a:r>
              <a:rPr lang="ru-RU" sz="2400" dirty="0" smtClean="0"/>
              <a:t> выпускающих средства производства, транспорта, предметы потребления длительного пользования, а так же оборонную продукцию.</a:t>
            </a:r>
            <a:endParaRPr lang="ru-RU" sz="2400" dirty="0"/>
          </a:p>
        </p:txBody>
      </p:sp>
      <p:pic>
        <p:nvPicPr>
          <p:cNvPr id="3" name="Рисунок 2" descr="image_big_43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285728"/>
            <a:ext cx="5715040" cy="46030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7868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Машиностроение делится на три группы — трудоёмкое, металлоёмкое и наукоёмкое</a:t>
            </a:r>
            <a:r>
              <a:rPr lang="ru-RU" sz="2400" baseline="30000" dirty="0" smtClean="0"/>
              <a:t>.</a:t>
            </a:r>
            <a:r>
              <a:rPr lang="ru-RU" sz="2400" dirty="0" smtClean="0"/>
              <a:t>  В свою очередь, эти группы делятся на следующие отраслевые подгруппы: тяжёлое машиностроение, общее машиностроение, среднее машиностроение, точное машиностроение, производство металлических изделий и заготовок, ремонт машин и оборудования.</a:t>
            </a:r>
            <a:endParaRPr lang="ru-RU" sz="2400" dirty="0"/>
          </a:p>
        </p:txBody>
      </p:sp>
      <p:pic>
        <p:nvPicPr>
          <p:cNvPr id="3" name="Рисунок 2" descr="5155948b-04d0-0a7b-04d0-0a74bd58ca92.photo.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707651"/>
            <a:ext cx="6357982" cy="41503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429684" cy="628654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Предприятия машиностроительного комплекса удобно агрегировать в пять групп</a:t>
            </a:r>
            <a:r>
              <a:rPr lang="ru-RU" dirty="0" smtClean="0"/>
              <a:t>: </a:t>
            </a:r>
            <a:endParaRPr lang="ru-RU" dirty="0" smtClean="0"/>
          </a:p>
          <a:p>
            <a:r>
              <a:rPr lang="ru-RU" b="1" dirty="0" smtClean="0"/>
              <a:t>группа инвестиционного машиностроения </a:t>
            </a:r>
            <a:r>
              <a:rPr lang="ru-RU" dirty="0" smtClean="0"/>
              <a:t>(тяжёлое, энергетическое, транспортное, нефтяное, строительно-дорожное), развитие которых определяется инвестиционной активностью ТЭКа, строительного и транспортного комплексов; </a:t>
            </a:r>
          </a:p>
          <a:p>
            <a:r>
              <a:rPr lang="ru-RU" b="1" dirty="0" smtClean="0"/>
              <a:t>группа предприятий тракторного и </a:t>
            </a:r>
            <a:r>
              <a:rPr lang="ru-RU" b="1" dirty="0" smtClean="0"/>
              <a:t>сельскохозяйственного машиностроения</a:t>
            </a:r>
            <a:r>
              <a:rPr lang="ru-RU" dirty="0" smtClean="0"/>
              <a:t>, машиностроения для перерабатывающих отраслей АПК и предприятий лёгкой промышленности, зависящих от платёжеспособности производителей и переработчиков сельхозпродукции, а также, частично, от спроса населения; </a:t>
            </a:r>
          </a:p>
          <a:p>
            <a:r>
              <a:rPr lang="ru-RU" b="1" dirty="0" smtClean="0"/>
              <a:t>электротехника, приборостроение, станкостроение</a:t>
            </a:r>
            <a:r>
              <a:rPr lang="ru-RU" dirty="0" smtClean="0"/>
              <a:t> — группа наукоёмких, так называемых, комплектующих отраслей, развивающихся вслед за потребностями всех иных отраслей промышленности, включая и само машиностроение; </a:t>
            </a:r>
          </a:p>
          <a:p>
            <a:r>
              <a:rPr lang="ru-RU" b="1" dirty="0" smtClean="0"/>
              <a:t>автомобильная промышленность</a:t>
            </a:r>
            <a:r>
              <a:rPr lang="ru-RU" dirty="0" smtClean="0"/>
              <a:t>, производство которой в части легковых автомобилей, как и отраслей, выпускающих товары длительного пользования, ориентировано на конечных потребителей (домашние хозяйства), а в части грузовых автомобилей и автобусов — на потребности предприятий, фирм и местных исполнительных органов власти; </a:t>
            </a:r>
          </a:p>
          <a:p>
            <a:r>
              <a:rPr lang="ru-RU" b="1" dirty="0" smtClean="0"/>
              <a:t>предприятия оборонного профиля</a:t>
            </a:r>
            <a:r>
              <a:rPr lang="ru-RU" dirty="0" smtClean="0"/>
              <a:t>, производящие машиностроительную продукцию для нужд Министерства обороны или </a:t>
            </a:r>
            <a:r>
              <a:rPr lang="ru-RU" dirty="0" err="1" smtClean="0"/>
              <a:t>Рособоронэкспорта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85728"/>
            <a:ext cx="9144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Крупнейшие центры машиностроения в России: </a:t>
            </a:r>
          </a:p>
          <a:p>
            <a:r>
              <a:rPr lang="ru-RU" dirty="0" smtClean="0"/>
              <a:t>Санкт-Петербург (Ижорские заводы, Ленинградский металлический завод, «</a:t>
            </a:r>
            <a:r>
              <a:rPr lang="ru-RU" dirty="0" err="1" smtClean="0"/>
              <a:t>Электросила</a:t>
            </a:r>
            <a:r>
              <a:rPr lang="ru-RU" dirty="0" smtClean="0"/>
              <a:t>», Петербургский тракторный завод, заводы иностранных </a:t>
            </a:r>
            <a:r>
              <a:rPr lang="ru-RU" dirty="0" err="1" smtClean="0"/>
              <a:t>автоконцернов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Москва и Московская область («Электрозавод», Коломенский завод, «</a:t>
            </a:r>
            <a:r>
              <a:rPr lang="ru-RU" dirty="0" err="1" smtClean="0"/>
              <a:t>Метровагонмаш</a:t>
            </a:r>
            <a:r>
              <a:rPr lang="ru-RU" dirty="0" smtClean="0"/>
              <a:t>», </a:t>
            </a:r>
            <a:r>
              <a:rPr lang="ru-RU" dirty="0" err="1" smtClean="0"/>
              <a:t>Демиховский</a:t>
            </a:r>
            <a:r>
              <a:rPr lang="ru-RU" dirty="0" smtClean="0"/>
              <a:t> </a:t>
            </a:r>
            <a:r>
              <a:rPr lang="ru-RU" dirty="0" err="1" smtClean="0"/>
              <a:t>машзавод</a:t>
            </a:r>
            <a:r>
              <a:rPr lang="ru-RU" dirty="0" smtClean="0"/>
              <a:t>, </a:t>
            </a:r>
            <a:r>
              <a:rPr lang="ru-RU" dirty="0" err="1" smtClean="0"/>
              <a:t>ЗИО-Подольск</a:t>
            </a:r>
            <a:r>
              <a:rPr lang="ru-RU" dirty="0" smtClean="0"/>
              <a:t>) </a:t>
            </a:r>
          </a:p>
          <a:p>
            <a:r>
              <a:rPr lang="ru-RU" dirty="0" smtClean="0"/>
              <a:t>Таганрог («Красный котельщик») </a:t>
            </a:r>
          </a:p>
          <a:p>
            <a:r>
              <a:rPr lang="ru-RU" dirty="0" smtClean="0"/>
              <a:t>Екатеринбург </a:t>
            </a:r>
          </a:p>
          <a:p>
            <a:r>
              <a:rPr lang="ru-RU" dirty="0" smtClean="0"/>
              <a:t>Барнаул (Уральский турбинный завод, филиалы </a:t>
            </a:r>
            <a:r>
              <a:rPr lang="ru-RU" dirty="0" err="1" smtClean="0"/>
              <a:t>Энергомашкорпорации</a:t>
            </a:r>
            <a:r>
              <a:rPr lang="ru-RU" dirty="0" smtClean="0"/>
              <a:t>, Алтайский тракторный завод) </a:t>
            </a:r>
          </a:p>
          <a:p>
            <a:r>
              <a:rPr lang="ru-RU" dirty="0" smtClean="0"/>
              <a:t>Ростов-на-Дону</a:t>
            </a:r>
            <a:r>
              <a:rPr lang="ru-RU" dirty="0"/>
              <a:t> </a:t>
            </a:r>
            <a:r>
              <a:rPr lang="ru-RU" dirty="0" smtClean="0"/>
              <a:t>(«Ростсельмаш») </a:t>
            </a:r>
          </a:p>
          <a:p>
            <a:r>
              <a:rPr lang="ru-RU" dirty="0" smtClean="0"/>
              <a:t>Красноярск (Красноярский завод комбайнов, «</a:t>
            </a:r>
            <a:r>
              <a:rPr lang="ru-RU" dirty="0" err="1" smtClean="0"/>
              <a:t>Краслесмаш</a:t>
            </a:r>
            <a:r>
              <a:rPr lang="ru-RU" dirty="0" smtClean="0"/>
              <a:t>») </a:t>
            </a:r>
          </a:p>
          <a:p>
            <a:r>
              <a:rPr lang="ru-RU" dirty="0" smtClean="0"/>
              <a:t>Краснодар («</a:t>
            </a:r>
            <a:r>
              <a:rPr lang="ru-RU" dirty="0" err="1" smtClean="0"/>
              <a:t>БДМ-Агро</a:t>
            </a:r>
            <a:r>
              <a:rPr lang="ru-RU" dirty="0" smtClean="0"/>
              <a:t>») </a:t>
            </a:r>
          </a:p>
          <a:p>
            <a:r>
              <a:rPr lang="ru-RU" dirty="0" smtClean="0"/>
              <a:t>Волгоград (Волгоградский тракторный завод) </a:t>
            </a:r>
          </a:p>
          <a:p>
            <a:r>
              <a:rPr lang="ru-RU" dirty="0" smtClean="0"/>
              <a:t>Новосибирск («</a:t>
            </a:r>
            <a:r>
              <a:rPr lang="ru-RU" dirty="0" err="1" smtClean="0"/>
              <a:t>Сиблесмаш</a:t>
            </a:r>
            <a:r>
              <a:rPr lang="ru-RU" dirty="0" smtClean="0"/>
              <a:t>») </a:t>
            </a:r>
          </a:p>
          <a:p>
            <a:r>
              <a:rPr lang="ru-RU" dirty="0" smtClean="0"/>
              <a:t>Тверь (Тверской вагоностроительный) </a:t>
            </a:r>
          </a:p>
          <a:p>
            <a:r>
              <a:rPr lang="ru-RU" dirty="0" smtClean="0"/>
              <a:t>Нижний Тагил («</a:t>
            </a:r>
            <a:r>
              <a:rPr lang="ru-RU" dirty="0" err="1" smtClean="0"/>
              <a:t>Уралвагонзавод</a:t>
            </a:r>
            <a:r>
              <a:rPr lang="ru-RU" dirty="0" smtClean="0"/>
              <a:t>») </a:t>
            </a:r>
          </a:p>
          <a:p>
            <a:r>
              <a:rPr lang="ru-RU" dirty="0" smtClean="0"/>
              <a:t>Брянск</a:t>
            </a:r>
            <a:r>
              <a:rPr lang="ru-RU" dirty="0"/>
              <a:t> </a:t>
            </a:r>
            <a:r>
              <a:rPr lang="ru-RU" dirty="0" smtClean="0"/>
              <a:t>(Брянский </a:t>
            </a:r>
            <a:r>
              <a:rPr lang="ru-RU" dirty="0" err="1" smtClean="0"/>
              <a:t>машзавод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Новочеркасск (</a:t>
            </a:r>
            <a:r>
              <a:rPr lang="ru-RU" dirty="0" err="1" smtClean="0"/>
              <a:t>Новочеркасский</a:t>
            </a:r>
            <a:r>
              <a:rPr lang="ru-RU" dirty="0" smtClean="0"/>
              <a:t> электровозостроительный завод) </a:t>
            </a:r>
          </a:p>
          <a:p>
            <a:r>
              <a:rPr lang="ru-RU" dirty="0" smtClean="0"/>
              <a:t>Петрозаводск (Онежский тракторный завод) </a:t>
            </a:r>
          </a:p>
          <a:p>
            <a:r>
              <a:rPr lang="ru-RU" dirty="0" smtClean="0"/>
              <a:t>Тольятти</a:t>
            </a:r>
            <a:r>
              <a:rPr lang="ru-RU" dirty="0"/>
              <a:t> </a:t>
            </a:r>
            <a:r>
              <a:rPr lang="ru-RU" dirty="0" smtClean="0"/>
              <a:t>(АвтоВАЗ) </a:t>
            </a:r>
          </a:p>
          <a:p>
            <a:r>
              <a:rPr lang="ru-RU" dirty="0" smtClean="0"/>
              <a:t>Нижний Новгород</a:t>
            </a:r>
            <a:r>
              <a:rPr lang="ru-RU" dirty="0"/>
              <a:t> </a:t>
            </a:r>
            <a:r>
              <a:rPr lang="ru-RU" dirty="0" smtClean="0"/>
              <a:t>(Горьковский автозавод) </a:t>
            </a:r>
          </a:p>
          <a:p>
            <a:r>
              <a:rPr lang="ru-RU" dirty="0" smtClean="0"/>
              <a:t>Ульяновск</a:t>
            </a:r>
            <a:r>
              <a:rPr lang="ru-RU" dirty="0"/>
              <a:t> </a:t>
            </a:r>
            <a:r>
              <a:rPr lang="ru-RU" dirty="0" smtClean="0"/>
              <a:t>(Ульяновский автозавод)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63579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Крупнейшие представители отрасли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5" y="1571610"/>
          <a:ext cx="8072496" cy="4357720"/>
        </p:xfrm>
        <a:graphic>
          <a:graphicData uri="http://schemas.openxmlformats.org/drawingml/2006/table">
            <a:tbl>
              <a:tblPr/>
              <a:tblGrid>
                <a:gridCol w="2017491"/>
                <a:gridCol w="2018335"/>
                <a:gridCol w="2018335"/>
                <a:gridCol w="2018335"/>
              </a:tblGrid>
              <a:tr h="871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Компания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Стоимость фондов,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Доходы, млрд $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Прибыли, млрд $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General Electric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750,507 (1)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152,866 (9)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16,819 (4)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General Motors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479,603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193,517 (5)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2,805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Toyota Motor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227,513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172,616 (7)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10,898 (11)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DaimlerChrysler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248,324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176,687 (6)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3,067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256"/>
            <a:ext cx="821537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General</a:t>
            </a:r>
            <a:r>
              <a:rPr lang="ru-RU" sz="2000" dirty="0" smtClean="0"/>
              <a:t> </a:t>
            </a:r>
            <a:r>
              <a:rPr lang="ru-RU" sz="2000" dirty="0" err="1" smtClean="0"/>
              <a:t>Electric</a:t>
            </a:r>
            <a:r>
              <a:rPr lang="ru-RU" sz="2000" dirty="0" smtClean="0"/>
              <a:t> — мощнейшая в мире компания по размеру фондов, по прибыльности уступает только нефтяным </a:t>
            </a:r>
            <a:r>
              <a:rPr lang="ru-RU" sz="2000" dirty="0" err="1" smtClean="0"/>
              <a:t>энергогигантам</a:t>
            </a:r>
            <a:r>
              <a:rPr lang="ru-RU" sz="2000" dirty="0" smtClean="0"/>
              <a:t> </a:t>
            </a:r>
            <a:r>
              <a:rPr lang="ru-RU" sz="2000" dirty="0" err="1" smtClean="0"/>
              <a:t>British</a:t>
            </a:r>
            <a:r>
              <a:rPr lang="ru-RU" sz="2000" dirty="0" smtClean="0"/>
              <a:t> </a:t>
            </a:r>
            <a:r>
              <a:rPr lang="ru-RU" sz="2000" dirty="0" err="1" smtClean="0"/>
              <a:t>Petroleum</a:t>
            </a:r>
            <a:r>
              <a:rPr lang="ru-RU" sz="2000" dirty="0" smtClean="0"/>
              <a:t>, </a:t>
            </a:r>
            <a:r>
              <a:rPr lang="ru-RU" sz="2000" dirty="0" err="1" smtClean="0"/>
              <a:t>ExxonMobil</a:t>
            </a:r>
            <a:r>
              <a:rPr lang="ru-RU" sz="2000" dirty="0" smtClean="0"/>
              <a:t> и </a:t>
            </a:r>
            <a:r>
              <a:rPr lang="ru-RU" sz="2000" dirty="0" err="1" smtClean="0"/>
              <a:t>Royal</a:t>
            </a:r>
            <a:r>
              <a:rPr lang="ru-RU" sz="2000" dirty="0" smtClean="0"/>
              <a:t> </a:t>
            </a:r>
            <a:r>
              <a:rPr lang="ru-RU" sz="2000" dirty="0" err="1" smtClean="0"/>
              <a:t>Dutch</a:t>
            </a:r>
            <a:r>
              <a:rPr lang="ru-RU" sz="2000" dirty="0" smtClean="0"/>
              <a:t>/</a:t>
            </a:r>
            <a:r>
              <a:rPr lang="ru-RU" sz="2000" dirty="0" err="1" smtClean="0"/>
              <a:t>Shell</a:t>
            </a:r>
            <a:r>
              <a:rPr lang="ru-RU" sz="2000" dirty="0" smtClean="0"/>
              <a:t>. Несмотря на то, что в сферу деятельности компании входит множество иных направлений, с момента основания основными являются машиностроение и энергетика.</a:t>
            </a:r>
          </a:p>
          <a:p>
            <a:r>
              <a:rPr lang="ru-RU" sz="2000" dirty="0" smtClean="0"/>
              <a:t>Среди крупных машиностроителей серьезная часть — это компании автомобильной промышленности, во многом формирующие высокий уровень потребления и состояние экономики в целом.</a:t>
            </a:r>
          </a:p>
          <a:p>
            <a:endParaRPr lang="ru-RU" dirty="0"/>
          </a:p>
        </p:txBody>
      </p:sp>
      <p:pic>
        <p:nvPicPr>
          <p:cNvPr id="3" name="Рисунок 2" descr="9c1792cf28e81b8efa38082e6e7171d2_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85728"/>
            <a:ext cx="5857916" cy="389917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</TotalTime>
  <Words>278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машиностроение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машиностроение</dc:title>
  <dc:creator>Алина</dc:creator>
  <cp:lastModifiedBy>Алина</cp:lastModifiedBy>
  <cp:revision>3</cp:revision>
  <dcterms:created xsi:type="dcterms:W3CDTF">2013-12-03T13:16:44Z</dcterms:created>
  <dcterms:modified xsi:type="dcterms:W3CDTF">2013-12-03T13:41:50Z</dcterms:modified>
</cp:coreProperties>
</file>