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3" r:id="rId6"/>
    <p:sldId id="260" r:id="rId7"/>
    <p:sldId id="264" r:id="rId8"/>
    <p:sldId id="265" r:id="rId9"/>
    <p:sldId id="261" r:id="rId10"/>
    <p:sldId id="262" r:id="rId11"/>
    <p:sldId id="266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536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C675E-1A80-4DEF-A0A8-60451A6589B4}" type="datetimeFigureOut">
              <a:rPr lang="ru-RU" smtClean="0"/>
              <a:t>01.12.2013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9AC1F8-CB7A-4755-A7A1-9BE423F6C4D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28234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C675E-1A80-4DEF-A0A8-60451A6589B4}" type="datetimeFigureOut">
              <a:rPr lang="ru-RU" smtClean="0"/>
              <a:t>01.12.2013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9AC1F8-CB7A-4755-A7A1-9BE423F6C4D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833984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C675E-1A80-4DEF-A0A8-60451A6589B4}" type="datetimeFigureOut">
              <a:rPr lang="ru-RU" smtClean="0"/>
              <a:t>01.12.2013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9AC1F8-CB7A-4755-A7A1-9BE423F6C4D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817187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C675E-1A80-4DEF-A0A8-60451A6589B4}" type="datetimeFigureOut">
              <a:rPr lang="ru-RU" smtClean="0"/>
              <a:t>01.12.2013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9AC1F8-CB7A-4755-A7A1-9BE423F6C4D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646862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C675E-1A80-4DEF-A0A8-60451A6589B4}" type="datetimeFigureOut">
              <a:rPr lang="ru-RU" smtClean="0"/>
              <a:t>01.12.2013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9AC1F8-CB7A-4755-A7A1-9BE423F6C4D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146195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C675E-1A80-4DEF-A0A8-60451A6589B4}" type="datetimeFigureOut">
              <a:rPr lang="ru-RU" smtClean="0"/>
              <a:t>01.12.2013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9AC1F8-CB7A-4755-A7A1-9BE423F6C4D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58940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C675E-1A80-4DEF-A0A8-60451A6589B4}" type="datetimeFigureOut">
              <a:rPr lang="ru-RU" smtClean="0"/>
              <a:t>01.12.2013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9AC1F8-CB7A-4755-A7A1-9BE423F6C4D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661209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C675E-1A80-4DEF-A0A8-60451A6589B4}" type="datetimeFigureOut">
              <a:rPr lang="ru-RU" smtClean="0"/>
              <a:t>01.12.2013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9AC1F8-CB7A-4755-A7A1-9BE423F6C4D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310416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C675E-1A80-4DEF-A0A8-60451A6589B4}" type="datetimeFigureOut">
              <a:rPr lang="ru-RU" smtClean="0"/>
              <a:t>01.12.2013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9AC1F8-CB7A-4755-A7A1-9BE423F6C4D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48430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C675E-1A80-4DEF-A0A8-60451A6589B4}" type="datetimeFigureOut">
              <a:rPr lang="ru-RU" smtClean="0"/>
              <a:t>01.12.2013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9AC1F8-CB7A-4755-A7A1-9BE423F6C4D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03695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C675E-1A80-4DEF-A0A8-60451A6589B4}" type="datetimeFigureOut">
              <a:rPr lang="ru-RU" smtClean="0"/>
              <a:t>01.12.2013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9AC1F8-CB7A-4755-A7A1-9BE423F6C4D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864762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6C675E-1A80-4DEF-A0A8-60451A6589B4}" type="datetimeFigureOut">
              <a:rPr lang="ru-RU" smtClean="0"/>
              <a:t>01.12.2013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9AC1F8-CB7A-4755-A7A1-9BE423F6C4D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449471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://ru.wikipedia.org/wiki/%D0%95%D0%B2%D1%80%D0%BE%D1%85%D0%B8%D0%BC" TargetMode="External"/><Relationship Id="rId13" Type="http://schemas.openxmlformats.org/officeDocument/2006/relationships/hyperlink" Target="http://ru.wikipedia.org/wiki/%D0%9A%D0%B0%D1%83%D1%87%D1%83%D0%BA" TargetMode="External"/><Relationship Id="rId18" Type="http://schemas.openxmlformats.org/officeDocument/2006/relationships/hyperlink" Target="http://ru.wikipedia.org/wiki/%D0%91%D0%B5%D1%80%D0%B5%D0%B7%D0%BD%D0%B8%D0%BA%D0%B8" TargetMode="External"/><Relationship Id="rId3" Type="http://schemas.openxmlformats.org/officeDocument/2006/relationships/hyperlink" Target="http://ru.wikipedia.org/wiki/%D0%9C%D0%BE%D1%81%D0%BA%D0%B2%D0%B0" TargetMode="External"/><Relationship Id="rId7" Type="http://schemas.openxmlformats.org/officeDocument/2006/relationships/hyperlink" Target="http://ru.wikipedia.org/wiki/%D0%91%D0%B0%D1%88%D0%BA%D0%BE%D1%80%D1%82%D0%BE%D1%81%D1%82%D0%B0%D0%BD" TargetMode="External"/><Relationship Id="rId12" Type="http://schemas.openxmlformats.org/officeDocument/2006/relationships/hyperlink" Target="http://ru.wikipedia.org/wiki/%D0%A2%D0%B0%D1%82%D0%B0%D1%80%D1%81%D1%82%D0%B0%D0%BD" TargetMode="External"/><Relationship Id="rId17" Type="http://schemas.openxmlformats.org/officeDocument/2006/relationships/hyperlink" Target="http://ru.wikipedia.org/wiki/%D0%A3%D1%80%D0%B0%D0%BB%D0%BA%D0%B0%D0%BB%D0%B8%D0%B9" TargetMode="External"/><Relationship Id="rId2" Type="http://schemas.openxmlformats.org/officeDocument/2006/relationships/hyperlink" Target="http://ru.wikipedia.org/wiki/%D0%A1%D0%B8%D0%B1%D1%83%D1%80" TargetMode="External"/><Relationship Id="rId16" Type="http://schemas.openxmlformats.org/officeDocument/2006/relationships/hyperlink" Target="http://ru.wikipedia.org/wiki/%D0%9C%D0%B8%D0%BD%D0%B5%D1%80%D0%B0%D0%BB%D1%8C%D0%BD%D1%8B%D0%B5_%D1%83%D0%B4%D0%BE%D0%B1%D1%80%D0%B5%D0%BD%D0%B8%D1%8F" TargetMode="External"/><Relationship Id="rId20" Type="http://schemas.openxmlformats.org/officeDocument/2006/relationships/hyperlink" Target="http://ru.wikipedia.org/wiki/%D0%9A%D0%B0%D0%BB%D0%B8%D0%B9%D0%BD%D1%8B%D0%B5_%D1%83%D0%B4%D0%BE%D0%B1%D1%80%D0%B5%D0%BD%D0%B8%D1%8F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ru.wikipedia.org/wiki/%D0%A1%D0%B0%D0%BB%D0%B0%D0%B2%D0%B0%D1%82_(%D0%B3%D0%BE%D1%80%D0%BE%D0%B4)" TargetMode="External"/><Relationship Id="rId11" Type="http://schemas.openxmlformats.org/officeDocument/2006/relationships/hyperlink" Target="http://ru.wikipedia.org/wiki/%D0%9D%D0%B8%D0%B6%D0%BD%D0%B5%D0%BA%D0%B0%D0%BC%D1%81%D0%BA" TargetMode="External"/><Relationship Id="rId5" Type="http://schemas.openxmlformats.org/officeDocument/2006/relationships/hyperlink" Target="http://ru.wikipedia.org/wiki/%D0%93%D0%B0%D0%B7%D0%BF%D1%80%D0%BE%D0%BC_%D0%BD%D0%B5%D1%84%D1%82%D0%B5%D1%85%D0%B8%D0%BC_%D0%A1%D0%B0%D0%BB%D0%B0%D0%B2%D0%B0%D1%82" TargetMode="External"/><Relationship Id="rId15" Type="http://schemas.openxmlformats.org/officeDocument/2006/relationships/hyperlink" Target="http://ru.wikipedia.org/wiki/%D0%92%D0%B5%D0%BB%D0%B8%D0%BA%D0%B8%D0%B9_%D0%9D%D0%BE%D0%B2%D0%B3%D0%BE%D1%80%D0%BE%D0%B4" TargetMode="External"/><Relationship Id="rId10" Type="http://schemas.openxmlformats.org/officeDocument/2006/relationships/hyperlink" Target="http://ru.wikipedia.org/wiki/%D0%9D%D0%B8%D0%B6%D0%BD%D0%B5%D0%BA%D0%B0%D0%BC%D1%81%D0%BA%D0%BD%D0%B5%D1%84%D1%82%D0%B5%D1%85%D0%B8%D0%BC" TargetMode="External"/><Relationship Id="rId19" Type="http://schemas.openxmlformats.org/officeDocument/2006/relationships/hyperlink" Target="http://ru.wikipedia.org/wiki/%D0%9F%D0%B5%D1%80%D0%BC%D1%81%D0%BA%D0%B8%D0%B9_%D0%BA%D1%80%D0%B0%D0%B9" TargetMode="External"/><Relationship Id="rId4" Type="http://schemas.openxmlformats.org/officeDocument/2006/relationships/hyperlink" Target="http://ru.wikipedia.org/wiki/%D0%9D%D0%B5%D1%84%D1%82%D0%B5%D1%85%D0%B8%D0%BC%D0%B8%D1%8F" TargetMode="External"/><Relationship Id="rId9" Type="http://schemas.openxmlformats.org/officeDocument/2006/relationships/hyperlink" Target="http://ru.wikipedia.org/wiki/%D0%A3%D0%B4%D0%BE%D0%B1%D1%80%D0%B5%D0%BD%D0%B8%D1%8F" TargetMode="External"/><Relationship Id="rId14" Type="http://schemas.openxmlformats.org/officeDocument/2006/relationships/hyperlink" Target="http://ru.wikipedia.org/wiki/%D0%90%D0%BA%D1%80%D0%BE%D0%BD_(%D0%BA%D0%BE%D0%BC%D0%BF%D0%B0%D0%BD%D0%B8%D1%8F)" TargetMode="Externa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Химическая промышленность России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5776098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dirty="0" smtClean="0"/>
              <a:t>Особенности современного развития отрасли и перспективы развития</a:t>
            </a: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785395"/>
          </a:xfrm>
        </p:spPr>
        <p:txBody>
          <a:bodyPr>
            <a:normAutofit fontScale="85000" lnSpcReduction="20000"/>
          </a:bodyPr>
          <a:lstStyle/>
          <a:p>
            <a:r>
              <a:rPr lang="ru-RU" sz="2600" dirty="0" smtClean="0"/>
              <a:t>1. Химическая промышленность создает новые материалы с заданными свойствами, которые позволяют экономить сырье и труд людей. </a:t>
            </a:r>
          </a:p>
          <a:p>
            <a:r>
              <a:rPr lang="ru-RU" sz="2600" dirty="0" smtClean="0"/>
              <a:t>2. Химическая промышленность имеет обширную сырьевую базу (п/и, вода, воздух, древесина). Один продукт можно получить из разных видов сырья. </a:t>
            </a:r>
          </a:p>
          <a:p>
            <a:r>
              <a:rPr lang="ru-RU" sz="2600" dirty="0" smtClean="0"/>
              <a:t>3. Химическая промышленность дает возможность комплексной переработки сырья и получения разнообразной продукции. </a:t>
            </a:r>
          </a:p>
          <a:p>
            <a:r>
              <a:rPr lang="ru-RU" sz="2600" dirty="0" smtClean="0"/>
              <a:t>4. Мощный производственный и научно-технический потенциал позволяет российским предприятиям производить около 2% мирового объема химической продукции. </a:t>
            </a:r>
          </a:p>
          <a:p>
            <a:r>
              <a:rPr lang="ru-RU" sz="2600" dirty="0" smtClean="0"/>
              <a:t>5. По выпуску аммиака и карбамида, российские компании контролируют 15% мирового рынка, а также треть международной торговли этими продуктами.</a:t>
            </a:r>
          </a:p>
          <a:p>
            <a:endParaRPr lang="ru-RU" sz="2600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5854003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99591" y="2492895"/>
            <a:ext cx="7595121" cy="1296145"/>
          </a:xfrm>
        </p:spPr>
        <p:txBody>
          <a:bodyPr>
            <a:normAutofit/>
          </a:bodyPr>
          <a:lstStyle/>
          <a:p>
            <a:r>
              <a:rPr lang="ru-RU" sz="4800" dirty="0" smtClean="0"/>
              <a:t>Спасибо за внимание !</a:t>
            </a:r>
            <a:endParaRPr lang="ru-RU" sz="4800" dirty="0"/>
          </a:p>
        </p:txBody>
      </p:sp>
    </p:spTree>
    <p:extLst>
      <p:ext uri="{BB962C8B-B14F-4D97-AF65-F5344CB8AC3E}">
        <p14:creationId xmlns:p14="http://schemas.microsoft.com/office/powerpoint/2010/main" val="11219868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dirty="0" smtClean="0"/>
              <a:t>Значение отрасли в народном хозяйстве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57403"/>
          </a:xfrm>
        </p:spPr>
        <p:txBody>
          <a:bodyPr>
            <a:normAutofit fontScale="92500" lnSpcReduction="20000"/>
          </a:bodyPr>
          <a:lstStyle/>
          <a:p>
            <a:r>
              <a:rPr lang="ru-RU" dirty="0" smtClean="0"/>
              <a:t>Продукцию химической промышленности используют в машиностроении, сельском хозяйстве и транспорте. Химическая и нефтехимическая промышленность становится источником сырья для производства товаров широкого потребления, особенно химических волокон и пластмасс. Современное самолетостроение, реактивная техника, радиолокация, космическая техника, ракетостроение немыслимы без использования синтетических материалов и новых видов синтетического горючего.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748121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Состав отрасли</a:t>
            </a:r>
            <a:endParaRPr lang="ru-RU" dirty="0"/>
          </a:p>
        </p:txBody>
      </p:sp>
      <p:pic>
        <p:nvPicPr>
          <p:cNvPr id="1026" name="Picture 2" descr="C:\Users\sony\Downloads\кан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8710"/>
          <a:stretch/>
        </p:blipFill>
        <p:spPr bwMode="auto">
          <a:xfrm>
            <a:off x="0" y="1052736"/>
            <a:ext cx="9144000" cy="55748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45246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274638"/>
            <a:ext cx="8712968" cy="778098"/>
          </a:xfrm>
        </p:spPr>
        <p:txBody>
          <a:bodyPr>
            <a:no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Технико-экономические показатели развития отрасли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5589240"/>
            <a:ext cx="8229600" cy="792088"/>
          </a:xfrm>
        </p:spPr>
        <p:txBody>
          <a:bodyPr>
            <a:normAutofit lnSpcReduction="10000"/>
          </a:bodyPr>
          <a:lstStyle/>
          <a:p>
            <a:r>
              <a:rPr lang="ru-RU" sz="2400" dirty="0" smtClean="0"/>
              <a:t>Динамика индекса химического производства в России в 1991—2011 годах, в процентах от уровня 1991 года</a:t>
            </a:r>
            <a:endParaRPr lang="ru-RU" sz="2400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1052736"/>
            <a:ext cx="6706730" cy="457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473918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dirty="0" smtClean="0"/>
              <a:t>Крупнейшие химические компании России</a:t>
            </a:r>
            <a:endParaRPr lang="ru-RU" sz="3200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49207214"/>
              </p:ext>
            </p:extLst>
          </p:nvPr>
        </p:nvGraphicFramePr>
        <p:xfrm>
          <a:off x="539552" y="1340768"/>
          <a:ext cx="8064897" cy="5112571"/>
        </p:xfrm>
        <a:graphic>
          <a:graphicData uri="http://schemas.openxmlformats.org/drawingml/2006/table">
            <a:tbl>
              <a:tblPr/>
              <a:tblGrid>
                <a:gridCol w="2688299"/>
                <a:gridCol w="2688299"/>
                <a:gridCol w="2688299"/>
              </a:tblGrid>
              <a:tr h="650691">
                <a:tc>
                  <a:txBody>
                    <a:bodyPr/>
                    <a:lstStyle/>
                    <a:p>
                      <a:pPr algn="ctr"/>
                      <a:r>
                        <a:rPr lang="ru-RU" sz="1600">
                          <a:effectLst/>
                        </a:rPr>
                        <a:t>Компания, штаб-квартира</a:t>
                      </a:r>
                    </a:p>
                  </a:txBody>
                  <a:tcPr marL="82290" marR="82290" marT="41145" marB="41145" anchor="ctr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effectLst/>
                        </a:rPr>
                        <a:t>Объём продаж в 2011,</a:t>
                      </a:r>
                      <a:br>
                        <a:rPr lang="ru-RU" sz="1600" dirty="0">
                          <a:effectLst/>
                        </a:rPr>
                      </a:br>
                      <a:r>
                        <a:rPr lang="ru-RU" sz="1600" dirty="0">
                          <a:effectLst/>
                        </a:rPr>
                        <a:t>млрд. руб.</a:t>
                      </a:r>
                    </a:p>
                  </a:txBody>
                  <a:tcPr marL="82290" marR="82290" marT="41145" marB="41145" anchor="ctr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>
                          <a:effectLst/>
                        </a:rPr>
                        <a:t>Специализация</a:t>
                      </a:r>
                    </a:p>
                  </a:txBody>
                  <a:tcPr marL="82290" marR="82290" marT="41145" marB="41145" anchor="ctr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</a:tr>
              <a:tr h="650691">
                <a:tc>
                  <a:txBody>
                    <a:bodyPr/>
                    <a:lstStyle/>
                    <a:p>
                      <a:r>
                        <a:rPr lang="ru-RU" sz="1600" u="none" strike="noStrike">
                          <a:solidFill>
                            <a:srgbClr val="0B0080"/>
                          </a:solidFill>
                          <a:effectLst/>
                          <a:hlinkClick r:id="rId2" tooltip="Сибур"/>
                        </a:rPr>
                        <a:t>Сибур Холдинг</a:t>
                      </a:r>
                      <a:r>
                        <a:rPr lang="ru-RU" sz="1600">
                          <a:effectLst/>
                        </a:rPr>
                        <a:t>,</a:t>
                      </a:r>
                      <a:br>
                        <a:rPr lang="ru-RU" sz="1600">
                          <a:effectLst/>
                        </a:rPr>
                      </a:br>
                      <a:r>
                        <a:rPr lang="ru-RU" sz="1600" u="none" strike="noStrike">
                          <a:solidFill>
                            <a:srgbClr val="0B0080"/>
                          </a:solidFill>
                          <a:effectLst/>
                          <a:hlinkClick r:id="rId3" tooltip="Москва"/>
                        </a:rPr>
                        <a:t>Москва</a:t>
                      </a:r>
                      <a:endParaRPr lang="ru-RU" sz="1600">
                        <a:effectLst/>
                      </a:endParaRPr>
                    </a:p>
                  </a:txBody>
                  <a:tcPr marL="82290" marR="82290" marT="41145" marB="41145" anchor="ctr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>
                          <a:effectLst/>
                        </a:rPr>
                        <a:t>248,7 </a:t>
                      </a:r>
                    </a:p>
                  </a:txBody>
                  <a:tcPr marL="82290" marR="82290" marT="41145" marB="41145" anchor="ctr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u="none" strike="noStrike">
                          <a:solidFill>
                            <a:srgbClr val="0B0080"/>
                          </a:solidFill>
                          <a:effectLst/>
                          <a:hlinkClick r:id="rId4" tooltip="Нефтехимия"/>
                        </a:rPr>
                        <a:t>Нефтехимия</a:t>
                      </a:r>
                      <a:endParaRPr lang="ru-RU" sz="1600">
                        <a:effectLst/>
                      </a:endParaRPr>
                    </a:p>
                  </a:txBody>
                  <a:tcPr marL="82290" marR="82290" marT="41145" marB="41145" anchor="ctr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</a:tr>
              <a:tr h="929558">
                <a:tc>
                  <a:txBody>
                    <a:bodyPr/>
                    <a:lstStyle/>
                    <a:p>
                      <a:r>
                        <a:rPr lang="ru-RU" sz="1600" u="none" strike="noStrike">
                          <a:solidFill>
                            <a:srgbClr val="0B0080"/>
                          </a:solidFill>
                          <a:effectLst/>
                          <a:hlinkClick r:id="rId5" tooltip="Газпром нефтехим Салават"/>
                        </a:rPr>
                        <a:t>Газпром нефтехим Салават</a:t>
                      </a:r>
                      <a:r>
                        <a:rPr lang="ru-RU" sz="1600">
                          <a:effectLst/>
                        </a:rPr>
                        <a:t>,</a:t>
                      </a:r>
                      <a:br>
                        <a:rPr lang="ru-RU" sz="1600">
                          <a:effectLst/>
                        </a:rPr>
                      </a:br>
                      <a:r>
                        <a:rPr lang="ru-RU" sz="1600" u="none" strike="noStrike">
                          <a:solidFill>
                            <a:srgbClr val="0B0080"/>
                          </a:solidFill>
                          <a:effectLst/>
                          <a:hlinkClick r:id="rId6" tooltip="Салават (город)"/>
                        </a:rPr>
                        <a:t>Салават</a:t>
                      </a:r>
                      <a:r>
                        <a:rPr lang="ru-RU" sz="1600">
                          <a:effectLst/>
                        </a:rPr>
                        <a:t>, </a:t>
                      </a:r>
                      <a:r>
                        <a:rPr lang="ru-RU" sz="1600" u="none" strike="noStrike">
                          <a:solidFill>
                            <a:srgbClr val="0B0080"/>
                          </a:solidFill>
                          <a:effectLst/>
                          <a:hlinkClick r:id="rId7" tooltip="Башкортостан"/>
                        </a:rPr>
                        <a:t>Башкортостан</a:t>
                      </a:r>
                      <a:endParaRPr lang="ru-RU" sz="1600">
                        <a:effectLst/>
                      </a:endParaRPr>
                    </a:p>
                  </a:txBody>
                  <a:tcPr marL="82290" marR="82290" marT="41145" marB="41145" anchor="ctr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>
                          <a:effectLst/>
                        </a:rPr>
                        <a:t>147,8</a:t>
                      </a:r>
                    </a:p>
                  </a:txBody>
                  <a:tcPr marL="82290" marR="82290" marT="41145" marB="41145" anchor="ctr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u="none" strike="noStrike">
                          <a:solidFill>
                            <a:srgbClr val="0B0080"/>
                          </a:solidFill>
                          <a:effectLst/>
                          <a:hlinkClick r:id="rId4" tooltip="Нефтехимия"/>
                        </a:rPr>
                        <a:t>Нефтехимия</a:t>
                      </a:r>
                      <a:endParaRPr lang="ru-RU" sz="1600">
                        <a:effectLst/>
                      </a:endParaRPr>
                    </a:p>
                  </a:txBody>
                  <a:tcPr marL="82290" marR="82290" marT="41145" marB="41145" anchor="ctr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</a:tr>
              <a:tr h="650691">
                <a:tc>
                  <a:txBody>
                    <a:bodyPr/>
                    <a:lstStyle/>
                    <a:p>
                      <a:r>
                        <a:rPr lang="ru-RU" sz="1600" u="none" strike="noStrike">
                          <a:solidFill>
                            <a:srgbClr val="0B0080"/>
                          </a:solidFill>
                          <a:effectLst/>
                          <a:hlinkClick r:id="rId8" tooltip="Еврохим"/>
                        </a:rPr>
                        <a:t>Еврохим</a:t>
                      </a:r>
                      <a:r>
                        <a:rPr lang="ru-RU" sz="1600">
                          <a:effectLst/>
                        </a:rPr>
                        <a:t>,</a:t>
                      </a:r>
                      <a:br>
                        <a:rPr lang="ru-RU" sz="1600">
                          <a:effectLst/>
                        </a:rPr>
                      </a:br>
                      <a:r>
                        <a:rPr lang="ru-RU" sz="1600" u="none" strike="noStrike">
                          <a:solidFill>
                            <a:srgbClr val="0B0080"/>
                          </a:solidFill>
                          <a:effectLst/>
                          <a:hlinkClick r:id="rId3" tooltip="Москва"/>
                        </a:rPr>
                        <a:t>Москва</a:t>
                      </a:r>
                      <a:endParaRPr lang="ru-RU" sz="1600">
                        <a:effectLst/>
                      </a:endParaRPr>
                    </a:p>
                  </a:txBody>
                  <a:tcPr marL="82290" marR="82290" marT="41145" marB="41145" anchor="ctr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>
                          <a:effectLst/>
                        </a:rPr>
                        <a:t>131,3</a:t>
                      </a:r>
                    </a:p>
                  </a:txBody>
                  <a:tcPr marL="82290" marR="82290" marT="41145" marB="41145" anchor="ctr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u="none" strike="noStrike">
                          <a:solidFill>
                            <a:srgbClr val="0B0080"/>
                          </a:solidFill>
                          <a:effectLst/>
                          <a:hlinkClick r:id="rId9" tooltip="Удобрения"/>
                        </a:rPr>
                        <a:t>Производство удобрений</a:t>
                      </a:r>
                      <a:endParaRPr lang="ru-RU" sz="1600">
                        <a:effectLst/>
                      </a:endParaRPr>
                    </a:p>
                  </a:txBody>
                  <a:tcPr marL="82290" marR="82290" marT="41145" marB="41145" anchor="ctr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</a:tr>
              <a:tr h="650691">
                <a:tc>
                  <a:txBody>
                    <a:bodyPr/>
                    <a:lstStyle/>
                    <a:p>
                      <a:r>
                        <a:rPr lang="ru-RU" sz="1600" u="none" strike="noStrike">
                          <a:solidFill>
                            <a:srgbClr val="0B0080"/>
                          </a:solidFill>
                          <a:effectLst/>
                          <a:hlinkClick r:id="rId10" tooltip="Нижнекамскнефтехим"/>
                        </a:rPr>
                        <a:t>Нижнекамскнефтехим</a:t>
                      </a:r>
                      <a:r>
                        <a:rPr lang="ru-RU" sz="1600">
                          <a:effectLst/>
                        </a:rPr>
                        <a:t>,</a:t>
                      </a:r>
                      <a:br>
                        <a:rPr lang="ru-RU" sz="1600">
                          <a:effectLst/>
                        </a:rPr>
                      </a:br>
                      <a:r>
                        <a:rPr lang="ru-RU" sz="1600" u="none" strike="noStrike">
                          <a:solidFill>
                            <a:srgbClr val="0B0080"/>
                          </a:solidFill>
                          <a:effectLst/>
                          <a:hlinkClick r:id="rId11" tooltip="Нижнекамск"/>
                        </a:rPr>
                        <a:t>Нижнекамск</a:t>
                      </a:r>
                      <a:r>
                        <a:rPr lang="ru-RU" sz="1600">
                          <a:effectLst/>
                        </a:rPr>
                        <a:t>, </a:t>
                      </a:r>
                      <a:r>
                        <a:rPr lang="ru-RU" sz="1600" u="none" strike="noStrike">
                          <a:solidFill>
                            <a:srgbClr val="0B0080"/>
                          </a:solidFill>
                          <a:effectLst/>
                          <a:hlinkClick r:id="rId12" tooltip="Татарстан"/>
                        </a:rPr>
                        <a:t>Татарстан</a:t>
                      </a:r>
                      <a:endParaRPr lang="ru-RU" sz="1600">
                        <a:effectLst/>
                      </a:endParaRPr>
                    </a:p>
                  </a:txBody>
                  <a:tcPr marL="82290" marR="82290" marT="41145" marB="41145" anchor="ctr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>
                          <a:effectLst/>
                        </a:rPr>
                        <a:t>122,7</a:t>
                      </a:r>
                    </a:p>
                  </a:txBody>
                  <a:tcPr marL="82290" marR="82290" marT="41145" marB="41145" anchor="ctr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u="none" strike="noStrike">
                          <a:solidFill>
                            <a:srgbClr val="0B0080"/>
                          </a:solidFill>
                          <a:effectLst/>
                          <a:hlinkClick r:id="rId13" tooltip="Каучук"/>
                        </a:rPr>
                        <a:t>Синтетические каучуки</a:t>
                      </a:r>
                      <a:endParaRPr lang="ru-RU" sz="1600">
                        <a:effectLst/>
                      </a:endParaRPr>
                    </a:p>
                  </a:txBody>
                  <a:tcPr marL="82290" marR="82290" marT="41145" marB="41145" anchor="ctr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</a:tr>
              <a:tr h="650691">
                <a:tc>
                  <a:txBody>
                    <a:bodyPr/>
                    <a:lstStyle/>
                    <a:p>
                      <a:r>
                        <a:rPr lang="ru-RU" sz="1600" u="none" strike="noStrike">
                          <a:solidFill>
                            <a:srgbClr val="0B0080"/>
                          </a:solidFill>
                          <a:effectLst/>
                          <a:hlinkClick r:id="rId14" tooltip="Акрон (компания)"/>
                        </a:rPr>
                        <a:t>Акрон</a:t>
                      </a:r>
                      <a:r>
                        <a:rPr lang="ru-RU" sz="1600">
                          <a:effectLst/>
                        </a:rPr>
                        <a:t/>
                      </a:r>
                      <a:br>
                        <a:rPr lang="ru-RU" sz="1600">
                          <a:effectLst/>
                        </a:rPr>
                      </a:br>
                      <a:r>
                        <a:rPr lang="ru-RU" sz="1600" u="none" strike="noStrike">
                          <a:solidFill>
                            <a:srgbClr val="0B0080"/>
                          </a:solidFill>
                          <a:effectLst/>
                          <a:hlinkClick r:id="rId15" tooltip="Великий Новгород"/>
                        </a:rPr>
                        <a:t>Великий Новгород</a:t>
                      </a:r>
                      <a:endParaRPr lang="ru-RU" sz="1600">
                        <a:effectLst/>
                      </a:endParaRPr>
                    </a:p>
                  </a:txBody>
                  <a:tcPr marL="82290" marR="82290" marT="41145" marB="41145" anchor="ctr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>
                          <a:effectLst/>
                        </a:rPr>
                        <a:t>65,4</a:t>
                      </a:r>
                    </a:p>
                  </a:txBody>
                  <a:tcPr marL="82290" marR="82290" marT="41145" marB="41145" anchor="ctr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u="sng">
                          <a:solidFill>
                            <a:srgbClr val="0B0080"/>
                          </a:solidFill>
                          <a:effectLst/>
                          <a:hlinkClick r:id="rId16" tooltip="Минеральные удобрения"/>
                        </a:rPr>
                        <a:t>Минеральные удобрения</a:t>
                      </a:r>
                      <a:endParaRPr lang="ru-RU" sz="1600">
                        <a:effectLst/>
                      </a:endParaRPr>
                    </a:p>
                  </a:txBody>
                  <a:tcPr marL="82290" marR="82290" marT="41145" marB="41145" anchor="ctr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</a:tr>
              <a:tr h="929558">
                <a:tc>
                  <a:txBody>
                    <a:bodyPr/>
                    <a:lstStyle/>
                    <a:p>
                      <a:r>
                        <a:rPr lang="ru-RU" sz="1600" u="none" strike="noStrike">
                          <a:solidFill>
                            <a:srgbClr val="0B0080"/>
                          </a:solidFill>
                          <a:effectLst/>
                          <a:hlinkClick r:id="rId17" tooltip="Уралкалий"/>
                        </a:rPr>
                        <a:t>Уралкалий</a:t>
                      </a:r>
                      <a:r>
                        <a:rPr lang="ru-RU" sz="1600">
                          <a:effectLst/>
                        </a:rPr>
                        <a:t>,</a:t>
                      </a:r>
                      <a:br>
                        <a:rPr lang="ru-RU" sz="1600">
                          <a:effectLst/>
                        </a:rPr>
                      </a:br>
                      <a:r>
                        <a:rPr lang="ru-RU" sz="1600" u="none" strike="noStrike">
                          <a:solidFill>
                            <a:srgbClr val="0B0080"/>
                          </a:solidFill>
                          <a:effectLst/>
                          <a:hlinkClick r:id="rId18" tooltip="Березники"/>
                        </a:rPr>
                        <a:t>Березники</a:t>
                      </a:r>
                      <a:r>
                        <a:rPr lang="ru-RU" sz="1600">
                          <a:effectLst/>
                        </a:rPr>
                        <a:t>, </a:t>
                      </a:r>
                      <a:r>
                        <a:rPr lang="ru-RU" sz="1600" u="none" strike="noStrike">
                          <a:solidFill>
                            <a:srgbClr val="0B0080"/>
                          </a:solidFill>
                          <a:effectLst/>
                          <a:hlinkClick r:id="rId19" tooltip="Пермский край"/>
                        </a:rPr>
                        <a:t>Пермский край</a:t>
                      </a:r>
                      <a:endParaRPr lang="ru-RU" sz="1600">
                        <a:effectLst/>
                      </a:endParaRPr>
                    </a:p>
                  </a:txBody>
                  <a:tcPr marL="82290" marR="82290" marT="41145" marB="41145" anchor="ctr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>
                          <a:effectLst/>
                        </a:rPr>
                        <a:t>108,3</a:t>
                      </a:r>
                    </a:p>
                  </a:txBody>
                  <a:tcPr marL="82290" marR="82290" marT="41145" marB="41145" anchor="ctr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u="none" strike="noStrike" dirty="0">
                          <a:solidFill>
                            <a:srgbClr val="0B0080"/>
                          </a:solidFill>
                          <a:effectLst/>
                          <a:hlinkClick r:id="rId20" tooltip="Калийные удобрения"/>
                        </a:rPr>
                        <a:t>Калийные удобрения</a:t>
                      </a:r>
                      <a:endParaRPr lang="ru-RU" sz="1600" dirty="0">
                        <a:effectLst/>
                      </a:endParaRPr>
                    </a:p>
                  </a:txBody>
                  <a:tcPr marL="82290" marR="82290" marT="41145" marB="41145" anchor="ctr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</a:tr>
            </a:tbl>
          </a:graphicData>
        </a:graphic>
      </p:graphicFrame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868363" y="16002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/>
            </a:r>
            <a:br>
              <a:rPr kumimoji="0" lang="ru-RU" alt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</a:br>
            <a:endParaRPr kumimoji="0" lang="ru-RU" alt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63403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Факторы размещения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4000" dirty="0" smtClean="0"/>
              <a:t>1. Сырьевой </a:t>
            </a:r>
          </a:p>
          <a:p>
            <a:r>
              <a:rPr lang="ru-RU" sz="4000" dirty="0" smtClean="0"/>
              <a:t>2. Энергетический </a:t>
            </a:r>
          </a:p>
          <a:p>
            <a:r>
              <a:rPr lang="ru-RU" sz="4000" dirty="0" smtClean="0"/>
              <a:t>3. Потребительский </a:t>
            </a:r>
          </a:p>
          <a:p>
            <a:r>
              <a:rPr lang="ru-RU" sz="4000" dirty="0" smtClean="0"/>
              <a:t>4. Экологический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846580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4" name="Picture 6" descr="F:\ГЕОГРАФИЯ\картинки\021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207" r="1151" b="3226"/>
          <a:stretch>
            <a:fillRect/>
          </a:stretch>
        </p:blipFill>
        <p:spPr bwMode="auto">
          <a:xfrm>
            <a:off x="0" y="0"/>
            <a:ext cx="9215438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344302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rmAutofit/>
          </a:bodyPr>
          <a:lstStyle/>
          <a:p>
            <a:r>
              <a:rPr lang="ru-RU" sz="2800" dirty="0" smtClean="0"/>
              <a:t>Факторы </a:t>
            </a:r>
            <a:r>
              <a:rPr lang="ru-RU" sz="2800" dirty="0"/>
              <a:t>размещения </a:t>
            </a:r>
            <a:r>
              <a:rPr lang="ru-RU" sz="2800" dirty="0" smtClean="0"/>
              <a:t>отраслей и </a:t>
            </a:r>
            <a:r>
              <a:rPr lang="ru-RU" sz="2800" dirty="0"/>
              <a:t>их </a:t>
            </a:r>
            <a:r>
              <a:rPr lang="ru-RU" sz="2800" dirty="0" smtClean="0"/>
              <a:t>география</a:t>
            </a:r>
            <a:endParaRPr lang="ru-RU" sz="2800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22584682"/>
              </p:ext>
            </p:extLst>
          </p:nvPr>
        </p:nvGraphicFramePr>
        <p:xfrm>
          <a:off x="179512" y="1196752"/>
          <a:ext cx="8858311" cy="5133514"/>
        </p:xfrm>
        <a:graphic>
          <a:graphicData uri="http://schemas.openxmlformats.org/drawingml/2006/table">
            <a:tbl>
              <a:tblPr firstRow="1" bandRow="1"/>
              <a:tblGrid>
                <a:gridCol w="2268592"/>
                <a:gridCol w="2196571"/>
                <a:gridCol w="2196575"/>
                <a:gridCol w="2196573"/>
              </a:tblGrid>
              <a:tr h="64877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rebuchet MS"/>
                          <a:ea typeface=""/>
                          <a:cs typeface="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rebuchet MS"/>
                          <a:ea typeface=""/>
                          <a:cs typeface="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rebuchet MS"/>
                          <a:ea typeface=""/>
                          <a:cs typeface="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rebuchet MS"/>
                          <a:ea typeface=""/>
                          <a:cs typeface="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rebuchet MS"/>
                          <a:ea typeface=""/>
                          <a:cs typeface="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rebuchet MS"/>
                          <a:ea typeface=""/>
                          <a:cs typeface="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rebuchet MS"/>
                          <a:ea typeface=""/>
                          <a:cs typeface="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rebuchet MS"/>
                          <a:ea typeface=""/>
                          <a:cs typeface="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rebuchet MS"/>
                          <a:ea typeface=""/>
                          <a:cs typeface=""/>
                        </a:defRPr>
                      </a:lvl9pPr>
                    </a:lstStyle>
                    <a:p>
                      <a:r>
                        <a:rPr lang="ru-RU" sz="1600" dirty="0" smtClean="0"/>
                        <a:t>Отрасль</a:t>
                      </a:r>
                      <a:endParaRPr lang="ru-RU" sz="1600" dirty="0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E67C8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rebuchet MS"/>
                          <a:ea typeface=""/>
                          <a:cs typeface="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rebuchet MS"/>
                          <a:ea typeface=""/>
                          <a:cs typeface="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rebuchet MS"/>
                          <a:ea typeface=""/>
                          <a:cs typeface="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rebuchet MS"/>
                          <a:ea typeface=""/>
                          <a:cs typeface="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rebuchet MS"/>
                          <a:ea typeface=""/>
                          <a:cs typeface="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rebuchet MS"/>
                          <a:ea typeface=""/>
                          <a:cs typeface="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rebuchet MS"/>
                          <a:ea typeface=""/>
                          <a:cs typeface="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rebuchet MS"/>
                          <a:ea typeface=""/>
                          <a:cs typeface="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rebuchet MS"/>
                          <a:ea typeface=""/>
                          <a:cs typeface=""/>
                        </a:defRPr>
                      </a:lvl9pPr>
                    </a:lstStyle>
                    <a:p>
                      <a:r>
                        <a:rPr lang="ru-RU" sz="1600" dirty="0" smtClean="0"/>
                        <a:t>Продукция</a:t>
                      </a:r>
                      <a:endParaRPr lang="ru-RU" sz="1600" dirty="0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E67C8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rebuchet MS"/>
                          <a:ea typeface=""/>
                          <a:cs typeface="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rebuchet MS"/>
                          <a:ea typeface=""/>
                          <a:cs typeface="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rebuchet MS"/>
                          <a:ea typeface=""/>
                          <a:cs typeface="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rebuchet MS"/>
                          <a:ea typeface=""/>
                          <a:cs typeface="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rebuchet MS"/>
                          <a:ea typeface=""/>
                          <a:cs typeface="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rebuchet MS"/>
                          <a:ea typeface=""/>
                          <a:cs typeface="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rebuchet MS"/>
                          <a:ea typeface=""/>
                          <a:cs typeface="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rebuchet MS"/>
                          <a:ea typeface=""/>
                          <a:cs typeface="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rebuchet MS"/>
                          <a:ea typeface=""/>
                          <a:cs typeface=""/>
                        </a:defRPr>
                      </a:lvl9pPr>
                    </a:lstStyle>
                    <a:p>
                      <a:r>
                        <a:rPr lang="ru-RU" sz="1600" dirty="0" smtClean="0"/>
                        <a:t>Факторы размещения</a:t>
                      </a:r>
                      <a:endParaRPr lang="ru-RU" sz="1600" dirty="0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E67C8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rebuchet MS"/>
                          <a:ea typeface=""/>
                          <a:cs typeface="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rebuchet MS"/>
                          <a:ea typeface=""/>
                          <a:cs typeface="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rebuchet MS"/>
                          <a:ea typeface=""/>
                          <a:cs typeface="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rebuchet MS"/>
                          <a:ea typeface=""/>
                          <a:cs typeface="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rebuchet MS"/>
                          <a:ea typeface=""/>
                          <a:cs typeface="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rebuchet MS"/>
                          <a:ea typeface=""/>
                          <a:cs typeface="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rebuchet MS"/>
                          <a:ea typeface=""/>
                          <a:cs typeface="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rebuchet MS"/>
                          <a:ea typeface=""/>
                          <a:cs typeface="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rebuchet MS"/>
                          <a:ea typeface=""/>
                          <a:cs typeface=""/>
                        </a:defRPr>
                      </a:lvl9pPr>
                    </a:lstStyle>
                    <a:p>
                      <a:r>
                        <a:rPr lang="ru-RU" sz="1600" dirty="0" smtClean="0"/>
                        <a:t>Центры</a:t>
                      </a:r>
                      <a:endParaRPr lang="ru-RU" sz="1600" dirty="0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E67C8"/>
                    </a:solidFill>
                  </a:tcPr>
                </a:tc>
              </a:tr>
              <a:tr h="72086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rebuchet MS"/>
                          <a:ea typeface=""/>
                          <a:cs typeface="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rebuchet MS"/>
                          <a:ea typeface=""/>
                          <a:cs typeface="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rebuchet MS"/>
                          <a:ea typeface=""/>
                          <a:cs typeface="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rebuchet MS"/>
                          <a:ea typeface=""/>
                          <a:cs typeface="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rebuchet MS"/>
                          <a:ea typeface=""/>
                          <a:cs typeface="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rebuchet MS"/>
                          <a:ea typeface=""/>
                          <a:cs typeface="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rebuchet MS"/>
                          <a:ea typeface=""/>
                          <a:cs typeface="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rebuchet MS"/>
                          <a:ea typeface=""/>
                          <a:cs typeface="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rebuchet MS"/>
                          <a:ea typeface=""/>
                          <a:cs typeface=""/>
                        </a:defRPr>
                      </a:lvl9pPr>
                    </a:lstStyle>
                    <a:p>
                      <a:r>
                        <a:rPr lang="ru-RU" sz="1600" dirty="0" smtClean="0"/>
                        <a:t>1.Горно-химическая</a:t>
                      </a:r>
                      <a:endParaRPr lang="ru-RU" sz="1600" dirty="0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E67C8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rebuchet MS"/>
                          <a:ea typeface=""/>
                          <a:cs typeface="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rebuchet MS"/>
                          <a:ea typeface=""/>
                          <a:cs typeface="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rebuchet MS"/>
                          <a:ea typeface=""/>
                          <a:cs typeface="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rebuchet MS"/>
                          <a:ea typeface=""/>
                          <a:cs typeface="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rebuchet MS"/>
                          <a:ea typeface=""/>
                          <a:cs typeface="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rebuchet MS"/>
                          <a:ea typeface=""/>
                          <a:cs typeface="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rebuchet MS"/>
                          <a:ea typeface=""/>
                          <a:cs typeface="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rebuchet MS"/>
                          <a:ea typeface=""/>
                          <a:cs typeface="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rebuchet MS"/>
                          <a:ea typeface=""/>
                          <a:cs typeface=""/>
                        </a:defRPr>
                      </a:lvl9pPr>
                    </a:lstStyle>
                    <a:p>
                      <a:r>
                        <a:rPr lang="ru-RU" sz="1400" dirty="0" smtClean="0"/>
                        <a:t>апатиты</a:t>
                      </a:r>
                    </a:p>
                    <a:p>
                      <a:r>
                        <a:rPr lang="ru-RU" sz="1400" dirty="0" smtClean="0"/>
                        <a:t>фосфориты</a:t>
                      </a:r>
                    </a:p>
                    <a:p>
                      <a:r>
                        <a:rPr lang="ru-RU" sz="1400" dirty="0" smtClean="0"/>
                        <a:t>калийная соль</a:t>
                      </a:r>
                      <a:endParaRPr lang="ru-RU" sz="1400" dirty="0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E67C8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rebuchet MS"/>
                          <a:ea typeface=""/>
                          <a:cs typeface="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rebuchet MS"/>
                          <a:ea typeface=""/>
                          <a:cs typeface="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rebuchet MS"/>
                          <a:ea typeface=""/>
                          <a:cs typeface="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rebuchet MS"/>
                          <a:ea typeface=""/>
                          <a:cs typeface="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rebuchet MS"/>
                          <a:ea typeface=""/>
                          <a:cs typeface="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rebuchet MS"/>
                          <a:ea typeface=""/>
                          <a:cs typeface="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rebuchet MS"/>
                          <a:ea typeface=""/>
                          <a:cs typeface="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rebuchet MS"/>
                          <a:ea typeface=""/>
                          <a:cs typeface="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rebuchet MS"/>
                          <a:ea typeface=""/>
                          <a:cs typeface=""/>
                        </a:defRPr>
                      </a:lvl9pPr>
                    </a:lstStyle>
                    <a:p>
                      <a:r>
                        <a:rPr lang="ru-RU" sz="1400" dirty="0" smtClean="0"/>
                        <a:t>у сырья</a:t>
                      </a:r>
                    </a:p>
                    <a:p>
                      <a:r>
                        <a:rPr lang="ru-RU" sz="1400" dirty="0" smtClean="0"/>
                        <a:t>у</a:t>
                      </a:r>
                      <a:r>
                        <a:rPr lang="ru-RU" sz="1400" baseline="0" dirty="0" smtClean="0"/>
                        <a:t> </a:t>
                      </a:r>
                      <a:r>
                        <a:rPr lang="ru-RU" sz="1400" dirty="0" smtClean="0"/>
                        <a:t>сырья</a:t>
                      </a:r>
                    </a:p>
                    <a:p>
                      <a:r>
                        <a:rPr lang="ru-RU" sz="1400" dirty="0" smtClean="0"/>
                        <a:t>у сырья</a:t>
                      </a:r>
                      <a:endParaRPr lang="ru-RU" sz="1400" dirty="0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E67C8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rebuchet MS"/>
                          <a:ea typeface=""/>
                          <a:cs typeface="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rebuchet MS"/>
                          <a:ea typeface=""/>
                          <a:cs typeface="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rebuchet MS"/>
                          <a:ea typeface=""/>
                          <a:cs typeface="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rebuchet MS"/>
                          <a:ea typeface=""/>
                          <a:cs typeface="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rebuchet MS"/>
                          <a:ea typeface=""/>
                          <a:cs typeface="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rebuchet MS"/>
                          <a:ea typeface=""/>
                          <a:cs typeface="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rebuchet MS"/>
                          <a:ea typeface=""/>
                          <a:cs typeface="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rebuchet MS"/>
                          <a:ea typeface=""/>
                          <a:cs typeface="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rebuchet MS"/>
                          <a:ea typeface=""/>
                          <a:cs typeface=""/>
                        </a:defRPr>
                      </a:lvl9pPr>
                    </a:lstStyle>
                    <a:p>
                      <a:r>
                        <a:rPr lang="ru-RU" sz="1400" dirty="0" smtClean="0"/>
                        <a:t>Хибины,</a:t>
                      </a:r>
                    </a:p>
                    <a:p>
                      <a:r>
                        <a:rPr lang="ru-RU" sz="1400" dirty="0" smtClean="0"/>
                        <a:t>Егорьевск</a:t>
                      </a:r>
                    </a:p>
                    <a:p>
                      <a:r>
                        <a:rPr lang="ru-RU" sz="1400" dirty="0" smtClean="0"/>
                        <a:t>Соликамск</a:t>
                      </a:r>
                      <a:endParaRPr lang="ru-RU" sz="1400" dirty="0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E67C8">
                        <a:tint val="40000"/>
                      </a:srgbClr>
                    </a:solidFill>
                  </a:tcPr>
                </a:tc>
              </a:tr>
              <a:tr h="195489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rebuchet MS"/>
                          <a:ea typeface=""/>
                          <a:cs typeface="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rebuchet MS"/>
                          <a:ea typeface=""/>
                          <a:cs typeface="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rebuchet MS"/>
                          <a:ea typeface=""/>
                          <a:cs typeface="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rebuchet MS"/>
                          <a:ea typeface=""/>
                          <a:cs typeface="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rebuchet MS"/>
                          <a:ea typeface=""/>
                          <a:cs typeface="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rebuchet MS"/>
                          <a:ea typeface=""/>
                          <a:cs typeface="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rebuchet MS"/>
                          <a:ea typeface=""/>
                          <a:cs typeface="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rebuchet MS"/>
                          <a:ea typeface=""/>
                          <a:cs typeface="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rebuchet MS"/>
                          <a:ea typeface=""/>
                          <a:cs typeface=""/>
                        </a:defRPr>
                      </a:lvl9pPr>
                    </a:lstStyle>
                    <a:p>
                      <a:r>
                        <a:rPr lang="ru-RU" sz="1600" dirty="0" smtClean="0"/>
                        <a:t>2.Основная химия</a:t>
                      </a:r>
                      <a:endParaRPr lang="ru-RU" sz="1600" dirty="0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E67C8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rebuchet MS"/>
                          <a:ea typeface=""/>
                          <a:cs typeface="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rebuchet MS"/>
                          <a:ea typeface=""/>
                          <a:cs typeface="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rebuchet MS"/>
                          <a:ea typeface=""/>
                          <a:cs typeface="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rebuchet MS"/>
                          <a:ea typeface=""/>
                          <a:cs typeface="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rebuchet MS"/>
                          <a:ea typeface=""/>
                          <a:cs typeface="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rebuchet MS"/>
                          <a:ea typeface=""/>
                          <a:cs typeface="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rebuchet MS"/>
                          <a:ea typeface=""/>
                          <a:cs typeface="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rebuchet MS"/>
                          <a:ea typeface=""/>
                          <a:cs typeface="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rebuchet MS"/>
                          <a:ea typeface=""/>
                          <a:cs typeface=""/>
                        </a:defRPr>
                      </a:lvl9pPr>
                    </a:lstStyle>
                    <a:p>
                      <a:r>
                        <a:rPr lang="ru-RU" sz="1400" dirty="0" smtClean="0"/>
                        <a:t>калийные удобрения</a:t>
                      </a:r>
                    </a:p>
                    <a:p>
                      <a:r>
                        <a:rPr lang="ru-RU" sz="1400" dirty="0" smtClean="0"/>
                        <a:t>фосфорные удобрения</a:t>
                      </a:r>
                    </a:p>
                    <a:p>
                      <a:endParaRPr lang="ru-RU" sz="1400" dirty="0" smtClean="0"/>
                    </a:p>
                    <a:p>
                      <a:endParaRPr lang="ru-RU" sz="1400" dirty="0" smtClean="0"/>
                    </a:p>
                    <a:p>
                      <a:r>
                        <a:rPr lang="ru-RU" sz="1400" dirty="0" smtClean="0"/>
                        <a:t>азотные удобрения</a:t>
                      </a:r>
                    </a:p>
                    <a:p>
                      <a:endParaRPr lang="ru-RU" sz="1400" dirty="0" smtClean="0"/>
                    </a:p>
                    <a:p>
                      <a:endParaRPr lang="ru-RU" sz="1400" dirty="0" smtClean="0"/>
                    </a:p>
                    <a:p>
                      <a:r>
                        <a:rPr lang="ru-RU" sz="1400" dirty="0" smtClean="0"/>
                        <a:t>серная кислота</a:t>
                      </a:r>
                      <a:endParaRPr lang="ru-RU" sz="1400" dirty="0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E67C8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rebuchet MS"/>
                          <a:ea typeface=""/>
                          <a:cs typeface="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rebuchet MS"/>
                          <a:ea typeface=""/>
                          <a:cs typeface="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rebuchet MS"/>
                          <a:ea typeface=""/>
                          <a:cs typeface="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rebuchet MS"/>
                          <a:ea typeface=""/>
                          <a:cs typeface="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rebuchet MS"/>
                          <a:ea typeface=""/>
                          <a:cs typeface="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rebuchet MS"/>
                          <a:ea typeface=""/>
                          <a:cs typeface="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rebuchet MS"/>
                          <a:ea typeface=""/>
                          <a:cs typeface="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rebuchet MS"/>
                          <a:ea typeface=""/>
                          <a:cs typeface="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rebuchet MS"/>
                          <a:ea typeface=""/>
                          <a:cs typeface=""/>
                        </a:defRPr>
                      </a:lvl9pPr>
                    </a:lstStyle>
                    <a:p>
                      <a:r>
                        <a:rPr lang="ru-RU" sz="1400" dirty="0" smtClean="0"/>
                        <a:t>у сырья</a:t>
                      </a:r>
                    </a:p>
                    <a:p>
                      <a:r>
                        <a:rPr lang="ru-RU" sz="1400" dirty="0" smtClean="0"/>
                        <a:t> потребителя и сернокислотных заводов</a:t>
                      </a:r>
                    </a:p>
                    <a:p>
                      <a:r>
                        <a:rPr lang="ru-RU" sz="1400" dirty="0" smtClean="0"/>
                        <a:t>у газопроводов на металлургических комбинатах</a:t>
                      </a:r>
                    </a:p>
                    <a:p>
                      <a:r>
                        <a:rPr lang="ru-RU" sz="1400" dirty="0" smtClean="0"/>
                        <a:t>у потребителя</a:t>
                      </a:r>
                      <a:endParaRPr lang="ru-RU" sz="1400" dirty="0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E67C8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rebuchet MS"/>
                          <a:ea typeface=""/>
                          <a:cs typeface="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rebuchet MS"/>
                          <a:ea typeface=""/>
                          <a:cs typeface="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rebuchet MS"/>
                          <a:ea typeface=""/>
                          <a:cs typeface="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rebuchet MS"/>
                          <a:ea typeface=""/>
                          <a:cs typeface="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rebuchet MS"/>
                          <a:ea typeface=""/>
                          <a:cs typeface="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rebuchet MS"/>
                          <a:ea typeface=""/>
                          <a:cs typeface="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rebuchet MS"/>
                          <a:ea typeface=""/>
                          <a:cs typeface="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rebuchet MS"/>
                          <a:ea typeface=""/>
                          <a:cs typeface="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rebuchet MS"/>
                          <a:ea typeface=""/>
                          <a:cs typeface=""/>
                        </a:defRPr>
                      </a:lvl9pPr>
                    </a:lstStyle>
                    <a:p>
                      <a:r>
                        <a:rPr lang="ru-RU" sz="1400" dirty="0" smtClean="0"/>
                        <a:t>Соликамск, Березняки</a:t>
                      </a:r>
                    </a:p>
                    <a:p>
                      <a:r>
                        <a:rPr lang="ru-RU" sz="1400" dirty="0" smtClean="0"/>
                        <a:t>Г.Воскресенск</a:t>
                      </a:r>
                    </a:p>
                    <a:p>
                      <a:endParaRPr lang="ru-RU" sz="1400" dirty="0" smtClean="0"/>
                    </a:p>
                    <a:p>
                      <a:endParaRPr lang="ru-RU" sz="1400" dirty="0" smtClean="0"/>
                    </a:p>
                    <a:p>
                      <a:r>
                        <a:rPr lang="ru-RU" sz="1400" dirty="0" smtClean="0"/>
                        <a:t>Новомосковск, Щекино, Тольятти, Новгород, Магнитогорск</a:t>
                      </a:r>
                    </a:p>
                    <a:p>
                      <a:r>
                        <a:rPr lang="ru-RU" sz="1400" dirty="0" smtClean="0"/>
                        <a:t>Волжский</a:t>
                      </a: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E67C8">
                        <a:tint val="20000"/>
                      </a:srgbClr>
                    </a:solidFill>
                  </a:tcPr>
                </a:tc>
              </a:tr>
              <a:tr h="174756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rebuchet MS"/>
                          <a:ea typeface=""/>
                          <a:cs typeface="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rebuchet MS"/>
                          <a:ea typeface=""/>
                          <a:cs typeface="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rebuchet MS"/>
                          <a:ea typeface=""/>
                          <a:cs typeface="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rebuchet MS"/>
                          <a:ea typeface=""/>
                          <a:cs typeface="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rebuchet MS"/>
                          <a:ea typeface=""/>
                          <a:cs typeface="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rebuchet MS"/>
                          <a:ea typeface=""/>
                          <a:cs typeface="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rebuchet MS"/>
                          <a:ea typeface=""/>
                          <a:cs typeface="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rebuchet MS"/>
                          <a:ea typeface=""/>
                          <a:cs typeface="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rebuchet MS"/>
                          <a:ea typeface=""/>
                          <a:cs typeface=""/>
                        </a:defRPr>
                      </a:lvl9pPr>
                    </a:lstStyle>
                    <a:p>
                      <a:r>
                        <a:rPr lang="ru-RU" sz="1600" dirty="0" smtClean="0"/>
                        <a:t>3.Химия органического синтеза</a:t>
                      </a:r>
                      <a:endParaRPr lang="ru-RU" sz="1600" dirty="0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E67C8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rebuchet MS"/>
                          <a:ea typeface=""/>
                          <a:cs typeface="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rebuchet MS"/>
                          <a:ea typeface=""/>
                          <a:cs typeface="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rebuchet MS"/>
                          <a:ea typeface=""/>
                          <a:cs typeface="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rebuchet MS"/>
                          <a:ea typeface=""/>
                          <a:cs typeface="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rebuchet MS"/>
                          <a:ea typeface=""/>
                          <a:cs typeface="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rebuchet MS"/>
                          <a:ea typeface=""/>
                          <a:cs typeface="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rebuchet MS"/>
                          <a:ea typeface=""/>
                          <a:cs typeface="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rebuchet MS"/>
                          <a:ea typeface=""/>
                          <a:cs typeface="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rebuchet MS"/>
                          <a:ea typeface=""/>
                          <a:cs typeface=""/>
                        </a:defRPr>
                      </a:lvl9pPr>
                    </a:lstStyle>
                    <a:p>
                      <a:r>
                        <a:rPr lang="ru-RU" sz="1400" dirty="0" smtClean="0"/>
                        <a:t>синтетический каучук</a:t>
                      </a:r>
                    </a:p>
                    <a:p>
                      <a:endParaRPr lang="ru-RU" sz="1400" dirty="0" smtClean="0"/>
                    </a:p>
                    <a:p>
                      <a:r>
                        <a:rPr lang="ru-RU" sz="1400" dirty="0" smtClean="0"/>
                        <a:t>шины</a:t>
                      </a:r>
                    </a:p>
                    <a:p>
                      <a:endParaRPr lang="ru-RU" sz="1400" dirty="0" smtClean="0"/>
                    </a:p>
                    <a:p>
                      <a:r>
                        <a:rPr lang="ru-RU" sz="1400" dirty="0" smtClean="0"/>
                        <a:t>пластмассы</a:t>
                      </a:r>
                    </a:p>
                    <a:p>
                      <a:endParaRPr lang="ru-RU" sz="1400" dirty="0" smtClean="0"/>
                    </a:p>
                    <a:p>
                      <a:r>
                        <a:rPr lang="ru-RU" sz="1400" dirty="0" smtClean="0"/>
                        <a:t>химия волокна</a:t>
                      </a: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E67C8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rebuchet MS"/>
                          <a:ea typeface=""/>
                          <a:cs typeface="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rebuchet MS"/>
                          <a:ea typeface=""/>
                          <a:cs typeface="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rebuchet MS"/>
                          <a:ea typeface=""/>
                          <a:cs typeface="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rebuchet MS"/>
                          <a:ea typeface=""/>
                          <a:cs typeface="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rebuchet MS"/>
                          <a:ea typeface=""/>
                          <a:cs typeface="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rebuchet MS"/>
                          <a:ea typeface=""/>
                          <a:cs typeface="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rebuchet MS"/>
                          <a:ea typeface=""/>
                          <a:cs typeface="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rebuchet MS"/>
                          <a:ea typeface=""/>
                          <a:cs typeface="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rebuchet MS"/>
                          <a:ea typeface=""/>
                          <a:cs typeface=""/>
                        </a:defRPr>
                      </a:lvl9pPr>
                    </a:lstStyle>
                    <a:p>
                      <a:r>
                        <a:rPr lang="ru-RU" sz="1400" dirty="0" smtClean="0"/>
                        <a:t>у сырья</a:t>
                      </a:r>
                    </a:p>
                    <a:p>
                      <a:r>
                        <a:rPr lang="ru-RU" sz="1400" dirty="0" smtClean="0"/>
                        <a:t>нефтепроводы</a:t>
                      </a:r>
                    </a:p>
                    <a:p>
                      <a:r>
                        <a:rPr lang="ru-RU" sz="1400" dirty="0" smtClean="0"/>
                        <a:t>к производству каучука</a:t>
                      </a:r>
                    </a:p>
                    <a:p>
                      <a:endParaRPr lang="ru-RU" sz="1400" dirty="0" smtClean="0"/>
                    </a:p>
                    <a:p>
                      <a:r>
                        <a:rPr lang="ru-RU" sz="1400" dirty="0" smtClean="0"/>
                        <a:t>к потребителю и к НПЗ</a:t>
                      </a:r>
                    </a:p>
                    <a:p>
                      <a:endParaRPr lang="ru-RU" sz="1400" dirty="0" smtClean="0"/>
                    </a:p>
                    <a:p>
                      <a:r>
                        <a:rPr lang="ru-RU" sz="1400" dirty="0" smtClean="0"/>
                        <a:t>водоемкое, энергоемкое</a:t>
                      </a:r>
                      <a:endParaRPr lang="ru-RU" sz="1400" dirty="0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E67C8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rebuchet MS"/>
                          <a:ea typeface=""/>
                          <a:cs typeface="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rebuchet MS"/>
                          <a:ea typeface=""/>
                          <a:cs typeface="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rebuchet MS"/>
                          <a:ea typeface=""/>
                          <a:cs typeface="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rebuchet MS"/>
                          <a:ea typeface=""/>
                          <a:cs typeface="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rebuchet MS"/>
                          <a:ea typeface=""/>
                          <a:cs typeface="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rebuchet MS"/>
                          <a:ea typeface=""/>
                          <a:cs typeface="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rebuchet MS"/>
                          <a:ea typeface=""/>
                          <a:cs typeface="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rebuchet MS"/>
                          <a:ea typeface=""/>
                          <a:cs typeface="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rebuchet MS"/>
                          <a:ea typeface=""/>
                          <a:cs typeface=""/>
                        </a:defRPr>
                      </a:lvl9pPr>
                    </a:lstStyle>
                    <a:p>
                      <a:r>
                        <a:rPr lang="ru-RU" sz="1400" dirty="0" smtClean="0"/>
                        <a:t>Ефремов, Ярославль, Тольятти, Казань, Воронеж</a:t>
                      </a:r>
                    </a:p>
                    <a:p>
                      <a:r>
                        <a:rPr lang="ru-RU" sz="1400" dirty="0" smtClean="0"/>
                        <a:t>Киров, Нижнекамск, Воронеж, Омск</a:t>
                      </a:r>
                    </a:p>
                    <a:p>
                      <a:r>
                        <a:rPr lang="ru-RU" sz="1400" dirty="0" smtClean="0"/>
                        <a:t>Уфа, Тюмень, Казань, Орехово-Зуево</a:t>
                      </a:r>
                    </a:p>
                    <a:p>
                      <a:r>
                        <a:rPr lang="ru-RU" sz="1400" dirty="0" smtClean="0"/>
                        <a:t>Тверь, Клин, Саратов</a:t>
                      </a:r>
                      <a:endParaRPr lang="ru-RU" sz="1400" dirty="0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E67C8">
                        <a:tint val="40000"/>
                      </a:srgb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0762289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География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2413" cy="6856413"/>
            <a:chOff x="0" y="0"/>
            <a:chExt cx="5759" cy="4319"/>
          </a:xfrm>
        </p:grpSpPr>
        <p:pic>
          <p:nvPicPr>
            <p:cNvPr id="5" name="Picture 3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5760" cy="43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pic>
        <p:sp>
          <p:nvSpPr>
            <p:cNvPr id="6" name="Text Box 4"/>
            <p:cNvSpPr txBox="1">
              <a:spLocks noChangeArrowheads="1"/>
            </p:cNvSpPr>
            <p:nvPr/>
          </p:nvSpPr>
          <p:spPr bwMode="auto">
            <a:xfrm>
              <a:off x="0" y="0"/>
              <a:ext cx="5760" cy="43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bg1"/>
                  </a:solidFill>
                  <a:latin typeface="Calibri" pitchFamily="32" charset="0"/>
                  <a:cs typeface="Arial Unicode MS" charset="0"/>
                </a:defRPr>
              </a:lvl1pPr>
              <a:lvl2pPr marL="742950" indent="-285750" eaLnBrk="0" hangingPunct="0">
                <a:defRPr>
                  <a:solidFill>
                    <a:schemeClr val="bg1"/>
                  </a:solidFill>
                  <a:latin typeface="Calibri" pitchFamily="32" charset="0"/>
                  <a:cs typeface="Arial Unicode MS" charset="0"/>
                </a:defRPr>
              </a:lvl2pPr>
              <a:lvl3pPr marL="1143000" indent="-228600" eaLnBrk="0" hangingPunct="0">
                <a:defRPr>
                  <a:solidFill>
                    <a:schemeClr val="bg1"/>
                  </a:solidFill>
                  <a:latin typeface="Calibri" pitchFamily="32" charset="0"/>
                  <a:cs typeface="Arial Unicode MS" charset="0"/>
                </a:defRPr>
              </a:lvl3pPr>
              <a:lvl4pPr marL="1600200" indent="-228600" eaLnBrk="0" hangingPunct="0">
                <a:defRPr>
                  <a:solidFill>
                    <a:schemeClr val="bg1"/>
                  </a:solidFill>
                  <a:latin typeface="Calibri" pitchFamily="32" charset="0"/>
                  <a:cs typeface="Arial Unicode MS" charset="0"/>
                </a:defRPr>
              </a:lvl4pPr>
              <a:lvl5pPr marL="2057400" indent="-228600" eaLnBrk="0" hangingPunct="0">
                <a:defRPr>
                  <a:solidFill>
                    <a:schemeClr val="bg1"/>
                  </a:solidFill>
                  <a:latin typeface="Calibri" pitchFamily="32" charset="0"/>
                  <a:cs typeface="Arial Unicode MS" charset="0"/>
                </a:defRPr>
              </a:lvl5pPr>
              <a:lvl6pPr marL="2514600" indent="-228600" defTabSz="449263" eaLnBrk="0" fontAlgn="base" hangingPunct="0">
                <a:lnSpc>
                  <a:spcPct val="112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Calibri" pitchFamily="32" charset="0"/>
                <a:defRPr>
                  <a:solidFill>
                    <a:schemeClr val="bg1"/>
                  </a:solidFill>
                  <a:latin typeface="Calibri" pitchFamily="32" charset="0"/>
                  <a:cs typeface="Arial Unicode MS" charset="0"/>
                </a:defRPr>
              </a:lvl6pPr>
              <a:lvl7pPr marL="2971800" indent="-228600" defTabSz="449263" eaLnBrk="0" fontAlgn="base" hangingPunct="0">
                <a:lnSpc>
                  <a:spcPct val="112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Calibri" pitchFamily="32" charset="0"/>
                <a:defRPr>
                  <a:solidFill>
                    <a:schemeClr val="bg1"/>
                  </a:solidFill>
                  <a:latin typeface="Calibri" pitchFamily="32" charset="0"/>
                  <a:cs typeface="Arial Unicode MS" charset="0"/>
                </a:defRPr>
              </a:lvl7pPr>
              <a:lvl8pPr marL="3429000" indent="-228600" defTabSz="449263" eaLnBrk="0" fontAlgn="base" hangingPunct="0">
                <a:lnSpc>
                  <a:spcPct val="112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Calibri" pitchFamily="32" charset="0"/>
                <a:defRPr>
                  <a:solidFill>
                    <a:schemeClr val="bg1"/>
                  </a:solidFill>
                  <a:latin typeface="Calibri" pitchFamily="32" charset="0"/>
                  <a:cs typeface="Arial Unicode MS" charset="0"/>
                </a:defRPr>
              </a:lvl8pPr>
              <a:lvl9pPr marL="3886200" indent="-228600" defTabSz="449263" eaLnBrk="0" fontAlgn="base" hangingPunct="0">
                <a:lnSpc>
                  <a:spcPct val="112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Calibri" pitchFamily="32" charset="0"/>
                <a:defRPr>
                  <a:solidFill>
                    <a:schemeClr val="bg1"/>
                  </a:solidFill>
                  <a:latin typeface="Calibri" pitchFamily="32" charset="0"/>
                  <a:cs typeface="Arial Unicode MS" charset="0"/>
                </a:defRPr>
              </a:lvl9pPr>
            </a:lstStyle>
            <a:p>
              <a:pPr marL="0" marR="0" lvl="0" indent="0" defTabSz="449263" eaLnBrk="1" fontAlgn="base" latinLnBrk="0" hangingPunct="1">
                <a:lnSpc>
                  <a:spcPct val="112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Calibri" pitchFamily="32" charset="0"/>
                <a:buNone/>
                <a:tabLst/>
                <a:defRPr/>
              </a:pPr>
              <a:endParaRPr kumimoji="0" lang="ru-RU" altLang="ru-RU" sz="1800" b="0" i="0" u="none" strike="noStrike" kern="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itchFamily="32" charset="0"/>
                <a:cs typeface="Arial Unicode MS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98981413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1011</TotalTime>
  <Words>370</Words>
  <Application>Microsoft Office PowerPoint</Application>
  <PresentationFormat>Экран (4:3)</PresentationFormat>
  <Paragraphs>95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Тема Office</vt:lpstr>
      <vt:lpstr>Химическая промышленность России</vt:lpstr>
      <vt:lpstr>Значение отрасли в народном хозяйстве</vt:lpstr>
      <vt:lpstr>Состав отрасли</vt:lpstr>
      <vt:lpstr>Технико-экономические показатели развития отрасли</vt:lpstr>
      <vt:lpstr>Крупнейшие химические компании России</vt:lpstr>
      <vt:lpstr>Факторы размещения</vt:lpstr>
      <vt:lpstr>Презентация PowerPoint</vt:lpstr>
      <vt:lpstr>Факторы размещения отраслей и их география</vt:lpstr>
      <vt:lpstr>География</vt:lpstr>
      <vt:lpstr>Особенности современного развития отрасли и перспективы развития</vt:lpstr>
      <vt:lpstr>Спасибо за внимание 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Химическая промышленность России</dc:title>
  <dc:creator>sony</dc:creator>
  <cp:lastModifiedBy>sony</cp:lastModifiedBy>
  <cp:revision>13</cp:revision>
  <dcterms:created xsi:type="dcterms:W3CDTF">2013-11-29T18:30:42Z</dcterms:created>
  <dcterms:modified xsi:type="dcterms:W3CDTF">2013-12-02T02:26:42Z</dcterms:modified>
</cp:coreProperties>
</file>