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70" r:id="rId2"/>
    <p:sldId id="257" r:id="rId3"/>
    <p:sldId id="271" r:id="rId4"/>
    <p:sldId id="266" r:id="rId5"/>
    <p:sldId id="259" r:id="rId6"/>
    <p:sldId id="272" r:id="rId7"/>
    <p:sldId id="273" r:id="rId8"/>
    <p:sldId id="275" r:id="rId9"/>
    <p:sldId id="274" r:id="rId10"/>
    <p:sldId id="276" r:id="rId11"/>
    <p:sldId id="278" r:id="rId12"/>
    <p:sldId id="277" r:id="rId13"/>
    <p:sldId id="258" r:id="rId14"/>
    <p:sldId id="279" r:id="rId15"/>
    <p:sldId id="280" r:id="rId16"/>
    <p:sldId id="262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259A00"/>
    <a:srgbClr val="CC0099"/>
    <a:srgbClr val="00CC00"/>
    <a:srgbClr val="00FF00"/>
    <a:srgbClr val="CCCC00"/>
    <a:srgbClr val="FFD44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4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F8672-84F7-4F93-B53B-BBC287324B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12B3F-79F8-48BB-BE57-63DF87D29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7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12B3F-79F8-48BB-BE57-63DF87D29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85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12B3F-79F8-48BB-BE57-63DF87D29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12B3F-79F8-48BB-BE57-63DF87D29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82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12B3F-79F8-48BB-BE57-63DF87D29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1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CE85D-7834-4DEB-BB9F-7CF1AA5E6E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48153-51BF-41E6-A4FF-E72D7F71B6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83A24-DCE8-4D58-AB02-77A33E7E2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2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4814E-AD85-49B5-983E-57041DAE9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1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34271-9EEB-413E-B886-92DC0A8801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8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A910-F0C5-4349-A8F5-FAA3941BAC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1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D80FD-9721-4835-94A4-D3EF46F374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5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BE58F-F45C-45DD-BCF5-48978DD8DC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8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0480-BFDF-4D20-9F83-C7EB09C98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5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CE51D-372A-46C7-9E28-492A28E8CE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ED12B3F-79F8-48BB-BE57-63DF87D29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Машиностроение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Субботина Елена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40"/>
            <a:ext cx="3477766" cy="2608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25562"/>
            <a:ext cx="3391024" cy="22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1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59" cy="6336704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/>
              <a:t> Предприятия общего машиностроения </a:t>
            </a:r>
            <a:r>
              <a:rPr lang="ru-RU" dirty="0"/>
              <a:t>- одни из самых многочисленных в отрасли и размещаются во многих  районах страны. Общее машиностроение производит 25% товарной продукции </a:t>
            </a:r>
            <a:r>
              <a:rPr lang="ru-RU" dirty="0" smtClean="0"/>
              <a:t>отрасли.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ельскохозяйственное </a:t>
            </a:r>
            <a:r>
              <a:rPr lang="ru-RU" dirty="0"/>
              <a:t>машиностроение  располагает многочисленными и крупными предприятиями по производству различного сельскохозяйственного инвентаря для обработки почв, посева культур, сбора урожая. Сельскохозяйственное машиностроение тяготеет к районам потребления, учитывая профиль сельскохозяйственного производства: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        производство зерновых комбайнов - на Северном Кавказе (Ростов-на-Дону, Таганрог), в Сибири (Красноярск);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        производство картофелеуборочных машин - в Центральном районе (Рязань, Тула), льноуборочных (Бежецк), силосоуборочных (Люберцы). Различные сельскохозяйственные машины и оборудование производят заводы, расположенные в Воронеже, Сызрани, Кургане, Омске, Новосибирске.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Оборудование для предприятий с химической переработкой сырья (нефтеперерабатывающие, химические, бумажные) производится в Пензе, </a:t>
            </a:r>
            <a:r>
              <a:rPr lang="ru-RU" dirty="0" err="1"/>
              <a:t>Туймазах</a:t>
            </a:r>
            <a:r>
              <a:rPr lang="ru-RU" dirty="0"/>
              <a:t>, Кургане, Екатеринбурге, Ижевске, Петрозаводске.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05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7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/>
              <a:t>Тракторные заводы </a:t>
            </a:r>
            <a:r>
              <a:rPr lang="ru-RU" dirty="0"/>
              <a:t>размещены в Санкт-Петербурге, Волгограде, Челябинске, Владимире, Липецке, Рубцовске. Для лесной промышленности создано производство трелевочных тракторов в Петрозаводске, промышленных - в Чебоксарах.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u="sng" dirty="0"/>
              <a:t>Производство зерноуборочных комбайнов </a:t>
            </a:r>
            <a:r>
              <a:rPr lang="ru-RU" dirty="0"/>
              <a:t>сосредоточено на заводе «Ростсельмаш», а также на Таганрогском и Красноярском заводах, картофелеуборочных- в Рязани, льноуборочных- в Бежецке (Тверская область). Колесные пропашные тракторы выпускают заводы во Владимире, Липецке; гусеничные пропашные- во Волгограде,  Владимире; промышленные- в Барнауле, Челябинске, Брянске, Чебоксарах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i="1" u="sng" dirty="0"/>
              <a:t>В настоящее время предприятия станкостроения </a:t>
            </a:r>
            <a:r>
              <a:rPr lang="ru-RU" dirty="0"/>
              <a:t>имеются во многих городах Центрального района, Поволжья, Северного Кавказа, Урала, Западной Сибири. В число ведущих районов по производству металлорежущих станков вошли Уральский (30%), Центральный (28%), Поволжский (13%).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Крупными центрами </a:t>
            </a:r>
            <a:r>
              <a:rPr lang="ru-RU" i="1" dirty="0" err="1"/>
              <a:t>станкоинструментальной</a:t>
            </a:r>
            <a:r>
              <a:rPr lang="ru-RU" i="1" dirty="0"/>
              <a:t> </a:t>
            </a:r>
            <a:r>
              <a:rPr lang="ru-RU" dirty="0"/>
              <a:t>промышленности являются Москва, Санкт-Петербург, Иваново, Саратов, Рязань, Нижний Новгород, Новосибирск, Оренбург, Иркутск, </a:t>
            </a:r>
            <a:r>
              <a:rPr lang="ru-RU" dirty="0" smtClean="0"/>
              <a:t>Хабаровск</a:t>
            </a:r>
          </a:p>
          <a:p>
            <a:pPr marL="0" indent="0">
              <a:buNone/>
            </a:pPr>
            <a:r>
              <a:rPr lang="ru-RU" b="1" dirty="0"/>
              <a:t>Приборостроение </a:t>
            </a:r>
            <a:r>
              <a:rPr lang="ru-RU" dirty="0"/>
              <a:t>сконцентрировано в Центральном районе(Москва), а также получило развитие в Северо- Западном (Санкт-Петербург и Ленинградская область) и Северо- Кавказском районах. Производство электронной техники сосредоточено в Москве, Орле, Зеленограде, Смоленске, Пензе.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Предприятия </a:t>
            </a:r>
            <a:r>
              <a:rPr lang="ru-RU" i="1" dirty="0"/>
              <a:t>радиотехнической промышленности</a:t>
            </a:r>
            <a:r>
              <a:rPr lang="ru-RU" dirty="0"/>
              <a:t>, специализирующиеся на выпуске радиоприемных устройств и телевизоров, созданы в Центральном    (Москва, Александров), Северо-Западном (Санкт-Петербург), Центрально-Черноземный (Воронеж) районах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96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3" cy="6669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u="sng" dirty="0"/>
              <a:t>Предприятия автомобилестроения </a:t>
            </a:r>
            <a:r>
              <a:rPr lang="ru-RU" dirty="0"/>
              <a:t>размещены в различных районах страны, однако подавляющая часть производства сосредоточена в </a:t>
            </a:r>
            <a:r>
              <a:rPr lang="ru-RU" dirty="0" err="1"/>
              <a:t>старопромышленных</a:t>
            </a:r>
            <a:r>
              <a:rPr lang="ru-RU" dirty="0"/>
              <a:t> районах европейской части с высокой концентрацией автоперевозок. Основными районами размещения автомобильной промышленности являются: центральный, Волго-Вятский, </a:t>
            </a:r>
            <a:r>
              <a:rPr lang="ru-RU" dirty="0" smtClean="0"/>
              <a:t>Поволжский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        </a:t>
            </a:r>
            <a:r>
              <a:rPr lang="ru-RU" i="1" dirty="0"/>
              <a:t>Легковые автомобили высшего и среднего класса</a:t>
            </a:r>
            <a:r>
              <a:rPr lang="ru-RU" dirty="0"/>
              <a:t> производят в Волго- Вятском (Нижний Новгород), Центральном (Москва), Уральском ( Ижевск) районах;</a:t>
            </a:r>
            <a:r>
              <a:rPr lang="ru-RU" i="1" dirty="0"/>
              <a:t> малолитражные </a:t>
            </a:r>
            <a:r>
              <a:rPr lang="ru-RU" dirty="0"/>
              <a:t>- в Поволжье (Тольятти),  </a:t>
            </a:r>
            <a:r>
              <a:rPr lang="ru-RU" i="1" dirty="0"/>
              <a:t>микролитражные</a:t>
            </a:r>
            <a:r>
              <a:rPr lang="ru-RU" dirty="0"/>
              <a:t> - в Серпухове.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        </a:t>
            </a:r>
            <a:r>
              <a:rPr lang="ru-RU" i="1" dirty="0"/>
              <a:t>Грузовые автомобили среднего тоннажа -</a:t>
            </a:r>
            <a:r>
              <a:rPr lang="ru-RU" dirty="0"/>
              <a:t> выпускают заводы Центрального (Москва, Брянск), Волго-Вятского (Нижний Новгород), Уральского (Миасс) районов.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        -</a:t>
            </a:r>
            <a:r>
              <a:rPr lang="ru-RU" i="1" dirty="0"/>
              <a:t>Автомобили небольшого тоннажа и большегрузные</a:t>
            </a:r>
            <a:r>
              <a:rPr lang="ru-RU" dirty="0"/>
              <a:t> выпускаются в Поволжье (Ульяновск и Набережные Челны)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Создана сеть </a:t>
            </a:r>
            <a:r>
              <a:rPr lang="ru-RU" i="1" dirty="0"/>
              <a:t>автобусных заводов</a:t>
            </a:r>
            <a:r>
              <a:rPr lang="ru-RU" dirty="0"/>
              <a:t> в Центральном (Ликино, </a:t>
            </a:r>
            <a:r>
              <a:rPr lang="ru-RU" dirty="0" err="1"/>
              <a:t>Голицино</a:t>
            </a:r>
            <a:r>
              <a:rPr lang="ru-RU" dirty="0"/>
              <a:t>), Волго-Вятском (Павлово), Уральском (Курган), Северо-Кавказский (Краснодар) районах. 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Энгельсе действует </a:t>
            </a:r>
            <a:r>
              <a:rPr lang="ru-RU" i="1" dirty="0"/>
              <a:t>троллейбусный</a:t>
            </a:r>
            <a:r>
              <a:rPr lang="ru-RU" dirty="0"/>
              <a:t> завод.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Специализированные предприятия по </a:t>
            </a:r>
            <a:r>
              <a:rPr lang="ru-RU" i="1" dirty="0"/>
              <a:t>производству моторов</a:t>
            </a:r>
            <a:r>
              <a:rPr lang="ru-RU" dirty="0"/>
              <a:t> находятся в Ярославле, Уфе, Омске, Тюмени, Заволжье.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7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Роль и значение машиностроения"/>
          <p:cNvPicPr>
            <a:picLocks noChangeAspect="1" noChangeArrowheads="1"/>
          </p:cNvPicPr>
          <p:nvPr/>
        </p:nvPicPr>
        <p:blipFill>
          <a:blip r:embed="rId2"/>
          <a:srcRect r="14566" b="38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7920880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Особенности современного развития отрасли и перспективы развития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8" y="1196752"/>
            <a:ext cx="6347715" cy="41910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Оценивая ситуацию в отраслях общего машиностроения, можно констатировать, что одной из главных ее особенностей остается глобальная деформация производства, сферы товарно-денежного обращения и социальных отношений. Как и в прошлые годы, сохраняются обширные структурные диспропорции, снижение общего уровня эффективности и усиление неустойчивости большинства предприятий отрасли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1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6347715" cy="936104"/>
          </a:xfrm>
        </p:spPr>
        <p:txBody>
          <a:bodyPr/>
          <a:lstStyle/>
          <a:p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8" y="1700808"/>
            <a:ext cx="7994850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Среди </a:t>
            </a:r>
            <a:r>
              <a:rPr lang="ru-RU" b="1" dirty="0">
                <a:solidFill>
                  <a:schemeClr val="tx1"/>
                </a:solidFill>
              </a:rPr>
              <a:t>основных направлений развития машиностроительного комплекса</a:t>
            </a:r>
            <a:r>
              <a:rPr lang="ru-RU" dirty="0">
                <a:solidFill>
                  <a:schemeClr val="tx1"/>
                </a:solidFill>
              </a:rPr>
              <a:t> в условиях перехода к рыночными отношениям можно выделить:</a:t>
            </a:r>
          </a:p>
          <a:p>
            <a:r>
              <a:rPr lang="ru-RU" dirty="0">
                <a:solidFill>
                  <a:schemeClr val="tx1"/>
                </a:solidFill>
              </a:rPr>
              <a:t>приоритетное развитие наукоемких отраслей, машиностроительного оборудования, автомобилестроения;</a:t>
            </a:r>
          </a:p>
          <a:p>
            <a:r>
              <a:rPr lang="ru-RU" dirty="0">
                <a:solidFill>
                  <a:schemeClr val="tx1"/>
                </a:solidFill>
              </a:rPr>
              <a:t>демонополизация (на сегодняшний день доля монопольного производства в России составляет 80%);</a:t>
            </a:r>
          </a:p>
          <a:p>
            <a:r>
              <a:rPr lang="ru-RU" dirty="0">
                <a:solidFill>
                  <a:schemeClr val="tx1"/>
                </a:solidFill>
              </a:rPr>
              <a:t>наращивание на территории России многих машиностроительных производств (точных станков, нефтяного оборудования, микроавтобусов);</a:t>
            </a:r>
          </a:p>
          <a:p>
            <a:r>
              <a:rPr lang="ru-RU" dirty="0">
                <a:solidFill>
                  <a:schemeClr val="tx1"/>
                </a:solidFill>
              </a:rPr>
              <a:t>налаживание новых технологических связей со странами ближнего и дальнего зарубежья;</a:t>
            </a:r>
          </a:p>
          <a:p>
            <a:r>
              <a:rPr lang="ru-RU" dirty="0">
                <a:solidFill>
                  <a:schemeClr val="tx1"/>
                </a:solidFill>
              </a:rPr>
              <a:t>оживление инвестиционной активности, государственная поддержка предприятий, ориентированная на производство продукции высоких технологий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96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роблемы развития"/>
          <p:cNvPicPr>
            <a:picLocks noChangeAspect="1" noChangeArrowheads="1"/>
          </p:cNvPicPr>
          <p:nvPr/>
        </p:nvPicPr>
        <p:blipFill>
          <a:blip r:embed="rId2"/>
          <a:srcRect r="8264" b="6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0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План характеристики </a:t>
            </a:r>
            <a:r>
              <a:rPr lang="ru-RU" sz="4000" dirty="0" smtClean="0">
                <a:solidFill>
                  <a:schemeClr val="tx1"/>
                </a:solidFill>
              </a:rPr>
              <a:t>отрасли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160590"/>
            <a:ext cx="4466457" cy="388077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Значение отрасли в народном хозяйстве</a:t>
            </a:r>
            <a:endParaRPr lang="ru-RU" sz="18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Состав отрасли</a:t>
            </a:r>
            <a:endParaRPr lang="ru-RU" sz="18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Технико-экономические показатели размещения отрасли</a:t>
            </a:r>
            <a:endParaRPr lang="ru-RU" sz="18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Факторы </a:t>
            </a:r>
            <a:r>
              <a:rPr lang="ru-RU" sz="1800" dirty="0" smtClean="0"/>
              <a:t>размещения</a:t>
            </a:r>
            <a:endParaRPr lang="ru-RU" sz="18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География</a:t>
            </a:r>
            <a:endParaRPr lang="ru-RU" sz="18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Особенности современного размещения отрасли и перспективы развития.</a:t>
            </a:r>
            <a:endParaRPr 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0290"/>
            <a:ext cx="2409056" cy="1485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93" y="2509797"/>
            <a:ext cx="3524373" cy="2643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00" y="4697401"/>
            <a:ext cx="1365504" cy="91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0"/>
            <a:ext cx="4682481" cy="3880773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effectLst/>
              </a:rPr>
              <a:t>Машиностроение</a:t>
            </a:r>
            <a:r>
              <a:rPr lang="ru-RU" sz="1800" dirty="0">
                <a:effectLst/>
              </a:rPr>
              <a:t> </a:t>
            </a:r>
            <a:r>
              <a:rPr lang="ru-RU" sz="1800" dirty="0" smtClean="0">
                <a:effectLst/>
              </a:rPr>
              <a:t>- комплекс </a:t>
            </a:r>
            <a:r>
              <a:rPr lang="ru-RU" sz="1800" dirty="0">
                <a:effectLst/>
              </a:rPr>
              <a:t>отраслей тяжёлой промышленности, изготовляющих орудия труда для народного хозяйства, а также предметы потребления и продукцию оборонного назначения. </a:t>
            </a:r>
            <a:r>
              <a:rPr lang="ru-RU" sz="1800" dirty="0" smtClean="0">
                <a:effectLst/>
              </a:rPr>
              <a:t>Машиностроение является </a:t>
            </a:r>
            <a:r>
              <a:rPr lang="ru-RU" sz="1800" dirty="0">
                <a:effectLst/>
              </a:rPr>
              <a:t>материальной основой технического перевооружения всего народного хозяйства. От уровня развития </a:t>
            </a:r>
            <a:r>
              <a:rPr lang="ru-RU" sz="1800" dirty="0" smtClean="0">
                <a:effectLst/>
              </a:rPr>
              <a:t>машиностроения </a:t>
            </a:r>
            <a:r>
              <a:rPr lang="ru-RU" sz="1800" dirty="0">
                <a:effectLst/>
              </a:rPr>
              <a:t>в решающей степени зависят производительность общественного труда, технический прогресс, материальное благосостояние народа и обороноспособность страны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3813"/>
            <a:ext cx="3264024" cy="2172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4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7714" cy="1307232"/>
          </a:xfrm>
        </p:spPr>
        <p:txBody>
          <a:bodyPr>
            <a:normAutofit fontScale="90000"/>
          </a:bodyPr>
          <a:lstStyle/>
          <a:p>
            <a:pPr marL="838200" indent="-838200" algn="l" eaLnBrk="1" hangingPunct="1">
              <a:defRPr/>
            </a:pPr>
            <a:r>
              <a:rPr lang="ru-RU" sz="4000" dirty="0" smtClean="0"/>
              <a:t>Значение отрасли в народном хозяйстве</a:t>
            </a:r>
            <a:endParaRPr lang="ru-RU" sz="4000" dirty="0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6912768" cy="216024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800" dirty="0" smtClean="0"/>
              <a:t>- На </a:t>
            </a:r>
            <a:r>
              <a:rPr lang="ru-RU" sz="2800" dirty="0" smtClean="0"/>
              <a:t>его долю приходится 36% предприятий, 29% работающих, 15% продукции промышленности России.</a:t>
            </a:r>
          </a:p>
          <a:p>
            <a:pPr eaLnBrk="1" hangingPunct="1">
              <a:defRPr/>
            </a:pPr>
            <a:r>
              <a:rPr lang="ru-RU" sz="2800" dirty="0" smtClean="0"/>
              <a:t>- Продукция </a:t>
            </a:r>
            <a:r>
              <a:rPr lang="ru-RU" sz="2800" dirty="0" smtClean="0"/>
              <a:t>машиностроения применяется повсеместно: в промышленности, сельском хозяйстве, быту, на транспорте, в вооруженных силах.</a:t>
            </a:r>
          </a:p>
          <a:p>
            <a:pPr eaLnBrk="1" hangingPunct="1">
              <a:defRPr/>
            </a:pPr>
            <a:r>
              <a:rPr lang="ru-RU" sz="2800" dirty="0" smtClean="0"/>
              <a:t>- Определяет </a:t>
            </a:r>
            <a:r>
              <a:rPr lang="ru-RU" sz="2800" dirty="0" smtClean="0"/>
              <a:t>темпы научно-технической революции.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4664"/>
              </p:ext>
            </p:extLst>
          </p:nvPr>
        </p:nvGraphicFramePr>
        <p:xfrm>
          <a:off x="1259632" y="4293096"/>
          <a:ext cx="7615268" cy="113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634"/>
                <a:gridCol w="3807634"/>
              </a:tblGrid>
              <a:tr h="113099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Главная задача машиностроения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Обеспечить общество новыми, все более современными машинами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остав комплек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5826719" cy="1008112"/>
          </a:xfrm>
        </p:spPr>
        <p:txBody>
          <a:bodyPr/>
          <a:lstStyle/>
          <a:p>
            <a:r>
              <a:rPr lang="ru-RU" sz="2800" dirty="0" smtClean="0"/>
              <a:t>Технико-экономические показатели размещения отрасли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064896" cy="475252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Отраслевые особенности машиностроительных производств выражают важнейшие технико-экономические показатели, используемые при обосновании размещения предприятий. Для тяжелого машиностроения это материалоемкость продукции, транспортабельность и габаритные размеры продукции и материалов: близость сырьевой базы, возможность повторного использования отходов производства. Так как предприятия тяжелого машиностроения отличаются малой трудоемкостью, наличие трудовых ресурсов не играет решающей роли в размещении. Зато существенное влияние на размещение производства оказывает энергоемкость </a:t>
            </a:r>
            <a:r>
              <a:rPr lang="ru-RU" dirty="0" smtClean="0">
                <a:solidFill>
                  <a:schemeClr val="tx1"/>
                </a:solidFill>
              </a:rPr>
              <a:t>продукции.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5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размещения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61299"/>
              </p:ext>
            </p:extLst>
          </p:nvPr>
        </p:nvGraphicFramePr>
        <p:xfrm>
          <a:off x="179512" y="1340768"/>
          <a:ext cx="8784976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6336704"/>
              </a:tblGrid>
              <a:tr h="689611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</a:tr>
              <a:tr h="856671">
                <a:tc>
                  <a:txBody>
                    <a:bodyPr/>
                    <a:lstStyle/>
                    <a:p>
                      <a:r>
                        <a:rPr lang="ru-RU" sz="1400" b="1" i="1" dirty="0" err="1" smtClean="0"/>
                        <a:t>Наукоёмкость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Современное машиностроение в своем развитии опирается, прежде всего, на передовую науку. Поэтому предприятия его наиболее прогрессивных и сложных отраслей концентрируются в районах и центрах, обладающих высокоразвитой научной базой</a:t>
                      </a:r>
                      <a:endParaRPr lang="ru-RU" sz="1200" dirty="0"/>
                    </a:p>
                  </a:txBody>
                  <a:tcPr/>
                </a:tc>
              </a:tr>
              <a:tr h="689611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Металлоёмкость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некоторых видов машин (металлургического, энергетического, горно-шахтного оборудования) требует много металла. Поэтому предприятия, выпускающие их, ориентированы на металлургические базы</a:t>
                      </a:r>
                      <a:endParaRPr lang="ru-RU" sz="1200" dirty="0"/>
                    </a:p>
                  </a:txBody>
                  <a:tcPr/>
                </a:tc>
              </a:tr>
              <a:tr h="689611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Транспортный фактор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Поскольку перевозка машин (или их деталей) осуществляется на большие расстояния и в разных направлениях, машиностроительные заводы размещаются на крупных транспортных магистралях</a:t>
                      </a:r>
                      <a:endParaRPr lang="ru-RU" sz="1200" dirty="0"/>
                    </a:p>
                  </a:txBody>
                  <a:tcPr/>
                </a:tc>
              </a:tr>
              <a:tr h="689611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Трудоёмкость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машин требует больших затрат труда,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оэтому многие 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отрасли машиностроения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тяготеют к районам с высокой концентрацией населения</a:t>
                      </a:r>
                      <a:endParaRPr lang="ru-RU" sz="1200" dirty="0"/>
                    </a:p>
                  </a:txBody>
                  <a:tcPr/>
                </a:tc>
              </a:tr>
              <a:tr h="951857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Военно-стратегический фактор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Значительная часть машиностроительных предприятий выпускает оборонную продукцию, поэтому при их размещении учитываются интересы национальной безопасности. Такие предприятия, как правило, удалены от границ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689611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Ориентация на потребителя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Продукция машиностроения очень разнообразна. Многие машиностроительные предприятия ориентированы на потребителей продукции, поскольку ее сложно транспортировать из-за большого веса или крупных размеров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98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влияния конкретных факторов на размещение машиностроения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225426"/>
              </p:ext>
            </p:extLst>
          </p:nvPr>
        </p:nvGraphicFramePr>
        <p:xfrm>
          <a:off x="609598" y="2060848"/>
          <a:ext cx="7994850" cy="4536504"/>
        </p:xfrm>
        <a:graphic>
          <a:graphicData uri="http://schemas.openxmlformats.org/drawingml/2006/table">
            <a:tbl>
              <a:tblPr/>
              <a:tblGrid>
                <a:gridCol w="2067824"/>
                <a:gridCol w="1669741"/>
                <a:gridCol w="1669741"/>
                <a:gridCol w="1094730"/>
                <a:gridCol w="1492814"/>
              </a:tblGrid>
              <a:tr h="531377">
                <a:tc rowSpan="2">
                  <a:txBody>
                    <a:bodyPr/>
                    <a:lstStyle/>
                    <a:p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b="1" dirty="0"/>
                        <a:t>Отрасли </a:t>
                      </a:r>
                      <a:r>
                        <a:rPr lang="ru-RU" sz="1000" b="1" dirty="0" smtClean="0"/>
                        <a:t>промышленности </a:t>
                      </a:r>
                      <a:r>
                        <a:rPr lang="ru-RU" sz="1000" b="1" dirty="0"/>
                        <a:t>и производства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 b="1"/>
                        <a:t>Ресурсы</a:t>
                      </a: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endParaRPr lang="ru-RU" sz="10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 b="1"/>
                        <a:t>Районы потребления продукции</a:t>
                      </a: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endParaRPr lang="ru-RU" sz="10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8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b="1" dirty="0" smtClean="0"/>
                        <a:t>Сырьевые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b="1" dirty="0"/>
                        <a:t>Топливно-энергетические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b="1" dirty="0" smtClean="0"/>
                        <a:t>Трудовые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6624">
                <a:tc>
                  <a:txBody>
                    <a:bodyPr/>
                    <a:lstStyle/>
                    <a:p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 b="1"/>
                        <a:t>Машиностроение:</a:t>
                      </a: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Тяжелое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Локомотивостроение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Судостроение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Автостроение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Станкостроение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Приборостроение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С/х машиностроение</a:t>
                      </a:r>
                      <a:br>
                        <a:rPr lang="ru-RU" sz="1000"/>
                      </a:br>
                      <a:endParaRPr lang="ru-RU" sz="10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Решающее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Сильное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Отсутствует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 err="1"/>
                        <a:t>Отсутствует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Слабое </a:t>
                      </a:r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Отсутствует 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Отсутствует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Отсутствует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Отсутствует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 err="1"/>
                        <a:t>Отсутствует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 err="1"/>
                        <a:t>Отсутствует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 err="1"/>
                        <a:t>Отсутствует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 err="1"/>
                        <a:t>Отсутствует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 err="1"/>
                        <a:t>Отсутствует</a:t>
                      </a: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Слабое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Слабое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Слабое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Решающее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Сильное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Решающее</a:t>
                      </a:r>
                      <a:br>
                        <a:rPr lang="ru-RU" sz="1000"/>
                      </a:b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Слабое</a:t>
                      </a:r>
                      <a:br>
                        <a:rPr lang="ru-RU" sz="1000"/>
                      </a:br>
                      <a:endParaRPr lang="ru-RU" sz="10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Слабое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Отсутствует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Решающее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Отсутствует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Сильное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Отсутствует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/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Решающее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52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6857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География размещения машиностроения в России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764704"/>
            <a:ext cx="7996810" cy="5760640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 smtClean="0"/>
              <a:t>Тяжёлое машиностроение </a:t>
            </a:r>
            <a:r>
              <a:rPr lang="ru-RU" dirty="0" smtClean="0"/>
              <a:t>- </a:t>
            </a:r>
            <a:r>
              <a:rPr lang="ru-RU" dirty="0"/>
              <a:t> </a:t>
            </a:r>
            <a:r>
              <a:rPr lang="ru-RU" dirty="0" smtClean="0"/>
              <a:t>к основным </a:t>
            </a:r>
            <a:r>
              <a:rPr lang="ru-RU" dirty="0"/>
              <a:t>районам и центрам тяжелого машиностроения </a:t>
            </a:r>
            <a:r>
              <a:rPr lang="ru-RU" dirty="0" smtClean="0"/>
              <a:t>относятся:</a:t>
            </a:r>
          </a:p>
          <a:p>
            <a:pPr marL="0" indent="0">
              <a:buNone/>
            </a:pPr>
            <a:r>
              <a:rPr lang="ru-RU" i="1" dirty="0" smtClean="0"/>
              <a:t>- 		Центральный</a:t>
            </a:r>
            <a:r>
              <a:rPr lang="ru-RU" i="1" dirty="0"/>
              <a:t> </a:t>
            </a:r>
            <a:r>
              <a:rPr lang="ru-RU" dirty="0"/>
              <a:t>(Электросталь).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        </a:t>
            </a:r>
            <a:r>
              <a:rPr lang="ru-RU" i="1" dirty="0"/>
              <a:t>Уральский экономический район</a:t>
            </a:r>
            <a:r>
              <a:rPr lang="ru-RU" dirty="0"/>
              <a:t> (завод "Уралмаш" в </a:t>
            </a:r>
            <a:r>
              <a:rPr lang="ru-RU" dirty="0" smtClean="0"/>
              <a:t>Екатеринбурге)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        </a:t>
            </a:r>
            <a:r>
              <a:rPr lang="ru-RU" i="1" dirty="0"/>
              <a:t>Сибирь</a:t>
            </a:r>
            <a:r>
              <a:rPr lang="ru-RU" dirty="0"/>
              <a:t> (производство металлургического и горного оборудования в городах Иркутск, Красноярск, производство турбин в г. Новосибирске)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        </a:t>
            </a:r>
            <a:r>
              <a:rPr lang="ru-RU" i="1" dirty="0"/>
              <a:t>Северо- Западный:</a:t>
            </a:r>
            <a:r>
              <a:rPr lang="ru-RU" dirty="0"/>
              <a:t>  Санкт-Петербург - исторически сложившийся центр тяжелого машиностроения (завод "Электросила", выпускающий турбогенераторы)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         новые центры, связанные с производством атомных реакторов - завод "Автоммаш" в г. Волгодонске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661369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453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Wingdings</vt:lpstr>
      <vt:lpstr>Wingdings 3</vt:lpstr>
      <vt:lpstr>Грань</vt:lpstr>
      <vt:lpstr>Машиностроение</vt:lpstr>
      <vt:lpstr>План характеристики отрасли</vt:lpstr>
      <vt:lpstr>Термин</vt:lpstr>
      <vt:lpstr>Значение отрасли в народном хозяйстве</vt:lpstr>
      <vt:lpstr>Презентация PowerPoint</vt:lpstr>
      <vt:lpstr>Технико-экономические показатели размещения отрасли</vt:lpstr>
      <vt:lpstr>Факторы размещения</vt:lpstr>
      <vt:lpstr>Степень влияния конкретных факторов на размещение машиностроения</vt:lpstr>
      <vt:lpstr>География размещения машиностроения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современного развития отрасли и перспективы развития</vt:lpstr>
      <vt:lpstr>Перспективы</vt:lpstr>
      <vt:lpstr>Презентация PowerPoint</vt:lpstr>
      <vt:lpstr>Спасибо за внимание</vt:lpstr>
    </vt:vector>
  </TitlesOfParts>
  <Company>квартира17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Машиностроительный комплекс</dc:title>
  <dc:creator>Денис Сергеевич</dc:creator>
  <cp:lastModifiedBy>Пидрило</cp:lastModifiedBy>
  <cp:revision>63</cp:revision>
  <dcterms:created xsi:type="dcterms:W3CDTF">2007-10-30T22:35:14Z</dcterms:created>
  <dcterms:modified xsi:type="dcterms:W3CDTF">2013-12-01T12:30:56Z</dcterms:modified>
</cp:coreProperties>
</file>