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3" r:id="rId5"/>
    <p:sldId id="264" r:id="rId6"/>
    <p:sldId id="266" r:id="rId7"/>
    <p:sldId id="267" r:id="rId8"/>
    <p:sldId id="268" r:id="rId9"/>
    <p:sldId id="265" r:id="rId10"/>
    <p:sldId id="270" r:id="rId11"/>
    <p:sldId id="269" r:id="rId12"/>
    <p:sldId id="259" r:id="rId13"/>
    <p:sldId id="26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3BD596-B969-4B82-8321-B7228F445F55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5AA735-2BB9-4A1B-A2BB-42317C380CD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3BD596-B969-4B82-8321-B7228F445F55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5AA735-2BB9-4A1B-A2BB-42317C380C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3BD596-B969-4B82-8321-B7228F445F55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5AA735-2BB9-4A1B-A2BB-42317C380C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3BD596-B969-4B82-8321-B7228F445F55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5AA735-2BB9-4A1B-A2BB-42317C380C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3BD596-B969-4B82-8321-B7228F445F55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5AA735-2BB9-4A1B-A2BB-42317C380CD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3BD596-B969-4B82-8321-B7228F445F55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5AA735-2BB9-4A1B-A2BB-42317C380C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3BD596-B969-4B82-8321-B7228F445F55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5AA735-2BB9-4A1B-A2BB-42317C380C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3BD596-B969-4B82-8321-B7228F445F55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5AA735-2BB9-4A1B-A2BB-42317C380C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3BD596-B969-4B82-8321-B7228F445F55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5AA735-2BB9-4A1B-A2BB-42317C380CD5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3BD596-B969-4B82-8321-B7228F445F55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5AA735-2BB9-4A1B-A2BB-42317C380C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3BD596-B969-4B82-8321-B7228F445F55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5AA735-2BB9-4A1B-A2BB-42317C380CD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73BD596-B969-4B82-8321-B7228F445F55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D5AA735-2BB9-4A1B-A2BB-42317C380CD5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&#1077;&#1074;&#1088;&#1086;&#1093;&#1080;&#1084;/" TargetMode="External"/><Relationship Id="rId13" Type="http://schemas.openxmlformats.org/officeDocument/2006/relationships/hyperlink" Target="http://nsportal.ru/shkola/geografiya/library/konspekt-uroka-po-geografii-9-klass-khimicheskaya-promyshlennost" TargetMode="External"/><Relationship Id="rId3" Type="http://schemas.openxmlformats.org/officeDocument/2006/relationships/hyperlink" Target="http://&#1084;&#1086;&#1089;&#1082;&#1074;&#1072;/" TargetMode="External"/><Relationship Id="rId7" Type="http://schemas.openxmlformats.org/officeDocument/2006/relationships/hyperlink" Target="http://&#1073;&#1072;&#1096;&#1082;&#1086;&#1088;&#1090;&#1086;&#1089;&#1090;&#1072;&#1085;/" TargetMode="External"/><Relationship Id="rId12" Type="http://schemas.openxmlformats.org/officeDocument/2006/relationships/hyperlink" Target="http://&#1090;&#1072;&#1090;&#1072;&#1088;&#1089;&#1090;&#1072;&#1085;/" TargetMode="External"/><Relationship Id="rId2" Type="http://schemas.openxmlformats.org/officeDocument/2006/relationships/hyperlink" Target="http://&#1089;&#1080;&#1073;&#1091;&#1088;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&#1089;&#1072;&#1083;&#1072;&#1074;&#1072;&#1090;/" TargetMode="External"/><Relationship Id="rId11" Type="http://schemas.openxmlformats.org/officeDocument/2006/relationships/hyperlink" Target="http://&#1085;&#1080;&#1078;&#1085;&#1077;&#1082;&#1072;&#1084;&#1089;&#1082;/" TargetMode="External"/><Relationship Id="rId5" Type="http://schemas.openxmlformats.org/officeDocument/2006/relationships/hyperlink" Target="http://&#1089;&#1072;&#1083;&#1072;&#1074;&#1072;&#1090;&#1085;&#1077;&#1092;&#1090;&#1077;&#1086;&#1088;&#1075;&#1089;&#1080;&#1085;&#1090;&#1077;&#1079;/" TargetMode="External"/><Relationship Id="rId15" Type="http://schemas.openxmlformats.org/officeDocument/2006/relationships/hyperlink" Target="http://&#1091;&#1088;&#1072;&#1083;&#1082;&#1072;&#1083;&#1080;&#1081;/" TargetMode="External"/><Relationship Id="rId10" Type="http://schemas.openxmlformats.org/officeDocument/2006/relationships/hyperlink" Target="http://&#1085;&#1080;&#1078;&#1085;&#1077;&#1082;&#1072;&#1084;&#1089;&#1082;&#1085;&#1077;&#1092;&#1090;&#1077;&#1093;&#1080;&#1084;/" TargetMode="External"/><Relationship Id="rId4" Type="http://schemas.openxmlformats.org/officeDocument/2006/relationships/hyperlink" Target="http://&#1085;&#1077;&#1092;&#1090;&#1077;&#1093;&#1080;&#1084;&#1080;&#1103;/" TargetMode="External"/><Relationship Id="rId9" Type="http://schemas.openxmlformats.org/officeDocument/2006/relationships/hyperlink" Target="http://&#1091;&#1076;&#1086;&#1073;&#1088;&#1077;&#1085;&#1080;&#1103;/" TargetMode="External"/><Relationship Id="rId14" Type="http://schemas.openxmlformats.org/officeDocument/2006/relationships/hyperlink" Target="http://&#1085;&#1086;&#1074;&#1075;&#1086;&#1088;&#1086;&#1076;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Химическая промышленность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4221088"/>
            <a:ext cx="4176464" cy="194421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Подготовила:</a:t>
            </a:r>
          </a:p>
          <a:p>
            <a:r>
              <a:rPr lang="ru-RU" dirty="0" smtClean="0"/>
              <a:t>Студентка 4 курса</a:t>
            </a:r>
          </a:p>
          <a:p>
            <a:r>
              <a:rPr lang="ru-RU" dirty="0" smtClean="0"/>
              <a:t>Группы </a:t>
            </a:r>
            <a:r>
              <a:rPr lang="ru-RU" dirty="0" err="1" smtClean="0"/>
              <a:t>Гео-с-о</a:t>
            </a:r>
            <a:r>
              <a:rPr lang="ru-RU" dirty="0" smtClean="0"/>
              <a:t> 102(2)</a:t>
            </a:r>
          </a:p>
          <a:p>
            <a:r>
              <a:rPr lang="ru-RU" dirty="0" smtClean="0"/>
              <a:t>с</a:t>
            </a:r>
            <a:r>
              <a:rPr lang="ru-RU" dirty="0" smtClean="0"/>
              <a:t>пец. «география»</a:t>
            </a:r>
          </a:p>
          <a:p>
            <a:r>
              <a:rPr lang="ru-RU" dirty="0" smtClean="0"/>
              <a:t>Погорелова Елена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1143000"/>
          </a:xfrm>
        </p:spPr>
        <p:txBody>
          <a:bodyPr/>
          <a:lstStyle/>
          <a:p>
            <a:r>
              <a:rPr lang="ru-RU" dirty="0" smtClean="0"/>
              <a:t>География промышленности</a:t>
            </a:r>
            <a:endParaRPr lang="ru-RU" dirty="0"/>
          </a:p>
        </p:txBody>
      </p:sp>
      <p:pic>
        <p:nvPicPr>
          <p:cNvPr id="4" name="Содержимое 3" descr="C:\Users\1\Documents\Мои результаты сканирования\2009-04 (апр)\сканирование0002.jpg"/>
          <p:cNvPicPr>
            <a:picLocks/>
          </p:cNvPicPr>
          <p:nvPr/>
        </p:nvPicPr>
        <p:blipFill>
          <a:blip r:embed="rId2" cstate="print"/>
          <a:srcRect l="2534" t="7397" r="1754" b="4921"/>
          <a:stretch>
            <a:fillRect/>
          </a:stretch>
        </p:blipFill>
        <p:spPr bwMode="auto">
          <a:xfrm>
            <a:off x="1187624" y="980728"/>
            <a:ext cx="7416824" cy="5615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5679" t="4657" r="5648" b="10672"/>
          <a:stretch>
            <a:fillRect/>
          </a:stretch>
        </p:blipFill>
        <p:spPr bwMode="auto">
          <a:xfrm>
            <a:off x="323528" y="260648"/>
            <a:ext cx="8604448" cy="617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0"/>
            <a:ext cx="5513816" cy="6248400"/>
          </a:xfrm>
        </p:spPr>
        <p:txBody>
          <a:bodyPr>
            <a:normAutofit fontScale="62500" lnSpcReduction="20000"/>
          </a:bodyPr>
          <a:lstStyle/>
          <a:p>
            <a:pPr marL="609600" indent="-609600">
              <a:lnSpc>
                <a:spcPct val="12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Перспективы развития для России.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12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Перспективы развития зависят во многом от того, как быстро Россия создаст базу для развития химической промышленности. Для этого необходимо определить основные перспективные отрасли развития химии в ближайшее время: строительная химия, лакокрасочная промышленность, автомобильная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авиакосмическая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промышленность, фармацевтика и здравоохранение, если Россия собирается заботиться о здоровье нации.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преимущества России — наличие сырья, дешевых энергоресурсов и политическая стабильность. Поэтому в будущем Россия как площадка для мировой химической промышленности будет конкурировать с Ближним Востоком.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7890" name="Picture 2" descr="http://www.angi.ru/UserFiles/Image/trub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3446852" cy="2232248"/>
          </a:xfrm>
          <a:prstGeom prst="rect">
            <a:avLst/>
          </a:prstGeom>
          <a:noFill/>
        </p:spPr>
      </p:pic>
      <p:pic>
        <p:nvPicPr>
          <p:cNvPr id="37892" name="Picture 4" descr="http://tpprf.ru/common/upload/Foto_3_CHelyabinsk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653136"/>
            <a:ext cx="2476500" cy="1857376"/>
          </a:xfrm>
          <a:prstGeom prst="rect">
            <a:avLst/>
          </a:prstGeom>
          <a:noFill/>
        </p:spPr>
      </p:pic>
      <p:pic>
        <p:nvPicPr>
          <p:cNvPr id="37894" name="Picture 6" descr="http://www.ljplus.ru/img4/s/a/sa_borgas/putin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636912"/>
            <a:ext cx="2664296" cy="20084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equipnet.ru/netcat_files/83/101/programme.3dn.ru_1.jpg"/>
          <p:cNvPicPr>
            <a:picLocks noChangeAspect="1" noChangeArrowheads="1"/>
          </p:cNvPicPr>
          <p:nvPr/>
        </p:nvPicPr>
        <p:blipFill>
          <a:blip r:embed="rId2" cstate="print"/>
          <a:srcRect r="-169" b="4241"/>
          <a:stretch>
            <a:fillRect/>
          </a:stretch>
        </p:blipFill>
        <p:spPr bwMode="auto">
          <a:xfrm>
            <a:off x="42862" y="0"/>
            <a:ext cx="9101138" cy="652534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5400" y="908720"/>
            <a:ext cx="5008600" cy="4907632"/>
          </a:xfrm>
        </p:spPr>
        <p:txBody>
          <a:bodyPr/>
          <a:lstStyle/>
          <a:p>
            <a:r>
              <a:rPr lang="ru-RU" dirty="0" smtClean="0"/>
              <a:t>Спасибо за внимание.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7242008" cy="908720"/>
          </a:xfrm>
        </p:spPr>
        <p:txBody>
          <a:bodyPr>
            <a:normAutofit fontScale="90000"/>
          </a:bodyPr>
          <a:lstStyle/>
          <a:p>
            <a:pPr lvl="0"/>
            <a:r>
              <a:rPr lang="ru-RU" sz="3100" b="1" dirty="0" smtClean="0"/>
              <a:t>Значение отрасли в народном хозяйстве.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124744"/>
            <a:ext cx="3816424" cy="512365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Играет </a:t>
            </a:r>
            <a:r>
              <a:rPr lang="ru-RU" dirty="0" smtClean="0"/>
              <a:t>исключительно важную роль в развитии производительных сил, укреплению обороноспособности государства и в обеспечении жизненных потребностей </a:t>
            </a:r>
            <a:r>
              <a:rPr lang="ru-RU" dirty="0" smtClean="0"/>
              <a:t>общества.</a:t>
            </a:r>
            <a:endParaRPr lang="ru-RU" dirty="0"/>
          </a:p>
        </p:txBody>
      </p:sp>
      <p:pic>
        <p:nvPicPr>
          <p:cNvPr id="39938" name="Picture 2" descr="http://www.tulapressa.ru/wp-content/uploads/2012/02/schekinoaz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48210">
            <a:off x="5292397" y="945635"/>
            <a:ext cx="3720075" cy="2790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940" name="Picture 4" descr="http://www.swcorp.ru/files/images/industry-chemical-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5434955"/>
            <a:ext cx="2782844" cy="1423045"/>
          </a:xfrm>
          <a:prstGeom prst="rect">
            <a:avLst/>
          </a:prstGeom>
          <a:noFill/>
        </p:spPr>
      </p:pic>
      <p:pic>
        <p:nvPicPr>
          <p:cNvPr id="6" name="Picture 9" descr="about_04-l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501008"/>
            <a:ext cx="25209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F:\ГЕОГРАФИЯ\картинки\191_1900.jpg"/>
          <p:cNvPicPr>
            <a:picLocks noChangeAspect="1" noChangeArrowheads="1"/>
          </p:cNvPicPr>
          <p:nvPr/>
        </p:nvPicPr>
        <p:blipFill>
          <a:blip r:embed="rId5" cstate="print"/>
          <a:srcRect t="34782" r="2703" b="8696"/>
          <a:stretch>
            <a:fillRect/>
          </a:stretch>
        </p:blipFill>
        <p:spPr bwMode="auto">
          <a:xfrm>
            <a:off x="6572250" y="4149080"/>
            <a:ext cx="2571750" cy="10715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06248" y="188640"/>
            <a:ext cx="4937752" cy="3755504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В сельском хозяйстве основная часть прироста урожая достигается за счет применения минеральных удобрений, химических средств защиты растений.</a:t>
            </a:r>
            <a:endParaRPr lang="ru-RU" dirty="0"/>
          </a:p>
        </p:txBody>
      </p:sp>
      <p:pic>
        <p:nvPicPr>
          <p:cNvPr id="38914" name="Picture 2" descr="http://www.price-list.kiev.ua/img/pr_pic/7057536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41215">
            <a:off x="1043608" y="260648"/>
            <a:ext cx="3162300" cy="33623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8916" name="Picture 4" descr="http://infocompany.biz/img/content/i1034/103433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50249">
            <a:off x="539552" y="4005064"/>
            <a:ext cx="1981200" cy="2381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8918" name="Picture 6" descr="http://www.agro.ru/imgs/15107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717032"/>
            <a:ext cx="428625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22" name="Picture 10" descr="http://flowers.cveti-sadi.ru/files/2010/02/udobreni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88730">
            <a:off x="2555776" y="3717032"/>
            <a:ext cx="2026196" cy="283667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Отраслевой состав химической промышленности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8596" y="1428736"/>
            <a:ext cx="1643074" cy="1428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 горная химия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71736" y="1428736"/>
            <a:ext cx="1714512" cy="1428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Основная химия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14876" y="1428736"/>
            <a:ext cx="1714512" cy="1428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Химия органического синтеза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58016" y="1428736"/>
            <a:ext cx="1785950" cy="1500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Тонкая химия</a:t>
            </a:r>
            <a:endParaRPr lang="ru-RU" sz="2800" dirty="0">
              <a:solidFill>
                <a:srgbClr val="FF0000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5400000">
            <a:off x="1071538" y="3071810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3214678" y="3071810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5358612" y="3071810"/>
            <a:ext cx="284958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трелка вниз 25"/>
          <p:cNvSpPr/>
          <p:nvPr/>
        </p:nvSpPr>
        <p:spPr>
          <a:xfrm>
            <a:off x="928662" y="2857496"/>
            <a:ext cx="48463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3143240" y="2857496"/>
            <a:ext cx="48463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5286380" y="2857496"/>
            <a:ext cx="48463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7500958" y="2928934"/>
            <a:ext cx="484632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85720" y="3429000"/>
            <a:ext cx="1857388" cy="30718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FF00"/>
                </a:solidFill>
              </a:rPr>
              <a:t>Добыча </a:t>
            </a:r>
            <a:r>
              <a:rPr lang="ru-RU" sz="2000" dirty="0" err="1" smtClean="0">
                <a:solidFill>
                  <a:srgbClr val="FFFF00"/>
                </a:solidFill>
              </a:rPr>
              <a:t>горнохимического</a:t>
            </a:r>
            <a:r>
              <a:rPr lang="ru-RU" sz="2000" dirty="0" smtClean="0">
                <a:solidFill>
                  <a:srgbClr val="FFFF00"/>
                </a:solidFill>
              </a:rPr>
              <a:t> сырья: </a:t>
            </a:r>
          </a:p>
          <a:p>
            <a:pPr algn="ctr"/>
            <a:r>
              <a:rPr lang="ru-RU" sz="2000" dirty="0" smtClean="0">
                <a:solidFill>
                  <a:srgbClr val="FFFF00"/>
                </a:solidFill>
              </a:rPr>
              <a:t>Соли,</a:t>
            </a:r>
          </a:p>
          <a:p>
            <a:pPr algn="ctr"/>
            <a:r>
              <a:rPr lang="ru-RU" sz="2000" dirty="0" smtClean="0">
                <a:solidFill>
                  <a:srgbClr val="FFFF00"/>
                </a:solidFill>
              </a:rPr>
              <a:t>Серы,</a:t>
            </a:r>
          </a:p>
          <a:p>
            <a:pPr algn="ctr"/>
            <a:r>
              <a:rPr lang="ru-RU" sz="2000" dirty="0" smtClean="0">
                <a:solidFill>
                  <a:srgbClr val="FFFF00"/>
                </a:solidFill>
              </a:rPr>
              <a:t>Фосфоритов,</a:t>
            </a:r>
          </a:p>
          <a:p>
            <a:pPr algn="ctr"/>
            <a:r>
              <a:rPr lang="ru-RU" sz="2000" dirty="0" smtClean="0">
                <a:solidFill>
                  <a:srgbClr val="FFFF00"/>
                </a:solidFill>
              </a:rPr>
              <a:t>Апатитов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428860" y="3429000"/>
            <a:ext cx="1857388" cy="30718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Производство : </a:t>
            </a:r>
          </a:p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Кислот,</a:t>
            </a:r>
          </a:p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Солей,</a:t>
            </a:r>
          </a:p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Щелочей,</a:t>
            </a:r>
          </a:p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Минеральных удобрений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572000" y="3429000"/>
            <a:ext cx="2071702" cy="30718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Производство: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Пластмасс,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Спиртов,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Органических кислот,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Синтетического каучука,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Искусственных и синтетических волокон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000892" y="3500438"/>
            <a:ext cx="1785950" cy="30003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Фармацевтика,</a:t>
            </a:r>
          </a:p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Фотохимия,</a:t>
            </a:r>
          </a:p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Бытовая химия,</a:t>
            </a:r>
          </a:p>
          <a:p>
            <a:pPr algn="ctr"/>
            <a:r>
              <a:rPr lang="ru-RU" sz="2400" dirty="0">
                <a:solidFill>
                  <a:srgbClr val="FFFF00"/>
                </a:solidFill>
              </a:rPr>
              <a:t>П</a:t>
            </a:r>
            <a:r>
              <a:rPr lang="ru-RU" sz="2400" dirty="0" smtClean="0">
                <a:solidFill>
                  <a:srgbClr val="FFFF00"/>
                </a:solidFill>
              </a:rPr>
              <a:t>арфюмерия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Межотраслевые  связи  химической промышленности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56106">
            <a:off x="1279723" y="1661210"/>
            <a:ext cx="7499848" cy="5004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http://www.uralinform.ru/content/images/arm/normal/280118_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20773">
            <a:off x="-50499" y="4552227"/>
            <a:ext cx="2903327" cy="1970584"/>
          </a:xfrm>
          <a:prstGeom prst="rect">
            <a:avLst/>
          </a:prstGeom>
          <a:noFill/>
        </p:spPr>
      </p:pic>
      <p:pic>
        <p:nvPicPr>
          <p:cNvPr id="45058" name="Picture 2" descr="http://www.ukr-prom.com/img/alboms/27122010-06-10114460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28293">
            <a:off x="179512" y="1556792"/>
            <a:ext cx="2736304" cy="211501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Основные показатели работы химической промышленности России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915816" y="1916832"/>
          <a:ext cx="5832648" cy="4320480"/>
        </p:xfrm>
        <a:graphic>
          <a:graphicData uri="http://schemas.openxmlformats.org/drawingml/2006/table">
            <a:tbl>
              <a:tblPr/>
              <a:tblGrid>
                <a:gridCol w="3335455"/>
                <a:gridCol w="769426"/>
                <a:gridCol w="935396"/>
                <a:gridCol w="792371"/>
              </a:tblGrid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2006 г.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2007 г.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2008 г.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4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Число предприятий</a:t>
                      </a:r>
                      <a:endParaRPr lang="ru-RU" sz="1100" b="1">
                        <a:solidFill>
                          <a:srgbClr val="4F81BD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Объем продукции, млрд руб.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Численность промышленно-производственного персонала, тыс чел.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том числе рабочих, тыс чел.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Прибыль, млрд руб.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Уровень рентабельности, 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Повышение затрат на 1 руб. продукции, % к предыдущему году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579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1234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1023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…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…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591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1130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919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…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…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4881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78 726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568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777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14367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6,1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>Производство важнейших видов химической продукции в Российской Федерации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347863" y="980728"/>
          <a:ext cx="5796136" cy="4680520"/>
        </p:xfrm>
        <a:graphic>
          <a:graphicData uri="http://schemas.openxmlformats.org/drawingml/2006/table">
            <a:tbl>
              <a:tblPr/>
              <a:tblGrid>
                <a:gridCol w="2547931"/>
                <a:gridCol w="583150"/>
                <a:gridCol w="666111"/>
                <a:gridCol w="666111"/>
                <a:gridCol w="666111"/>
                <a:gridCol w="666722"/>
              </a:tblGrid>
              <a:tr h="33432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075" marR="38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2004 г.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75" marR="38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2005 г.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75" marR="38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2006 г.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75" marR="38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2007 г.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75" marR="38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2008 г.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75" marR="38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619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Серная кислота в моногидрате,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млн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Сода кальцинированная,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млн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Сода каустическая,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млн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Минеральные удобрения в пересчете на 100% питательных веществ,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млн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том числе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фосфатные,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млн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азотные,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млн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калийные,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млн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Химические средства защиты растений (в 100%-ном исчислении),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тыс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Синтетические смолы и пластмассы,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тыс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Стеклопластики и изделия из них,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тыс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Синтетические моющие средства,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тыс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Хозяйственное мыло,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тыс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75" marR="38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6,3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2,25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6,3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0,85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2,74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1,66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109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1248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…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169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0,43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75" marR="38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10,2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3,58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11,7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2,86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5,39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3,52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189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2322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60,6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560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176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715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0,622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75" marR="38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12,8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3,24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15,9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4,94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7,18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3,85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3258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60,1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876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327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954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0,67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75" marR="38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6,9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1,82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1,17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9,6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1,93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4,88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2,83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15,9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1804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107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0,216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75" marR="38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5,7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1,53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0,86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1,88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4,64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2,17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…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…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…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…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…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…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107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75" marR="38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9154" name="Picture 2" descr="http://www.znaikak.ru/design/pic/visred/soda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90034">
            <a:off x="1835696" y="4941168"/>
            <a:ext cx="1262920" cy="191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156" name="Picture 4" descr="http://zxcc.ru/upload/normal/nizhniy_novgorod-mylo_hozyaystvennoe_optom_262676.jpeg"/>
          <p:cNvPicPr>
            <a:picLocks noChangeAspect="1" noChangeArrowheads="1"/>
          </p:cNvPicPr>
          <p:nvPr/>
        </p:nvPicPr>
        <p:blipFill>
          <a:blip r:embed="rId3" cstate="print"/>
          <a:srcRect r="1173" b="14011"/>
          <a:stretch>
            <a:fillRect/>
          </a:stretch>
        </p:blipFill>
        <p:spPr bwMode="auto">
          <a:xfrm>
            <a:off x="0" y="1268760"/>
            <a:ext cx="3275856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9158" name="Picture 6" descr="http://www.nexz.uz/templates/nexz_uz/images/cat/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52454">
            <a:off x="179512" y="2852936"/>
            <a:ext cx="3059832" cy="2029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428604"/>
          <a:ext cx="8501123" cy="6391655"/>
        </p:xfrm>
        <a:graphic>
          <a:graphicData uri="http://schemas.openxmlformats.org/drawingml/2006/table">
            <a:tbl>
              <a:tblPr/>
              <a:tblGrid>
                <a:gridCol w="3068025"/>
                <a:gridCol w="2108313"/>
                <a:gridCol w="2532830"/>
                <a:gridCol w="791955"/>
              </a:tblGrid>
              <a:tr h="1268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Компания, штаб-квартира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68" marR="28068" marT="28068" marB="280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Объём продаж в </a:t>
                      </a:r>
                      <a:r>
                        <a:rPr lang="ru-RU" sz="1300" b="1" dirty="0" smtClean="0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2007,</a:t>
                      </a:r>
                      <a:r>
                        <a:rPr lang="ru-RU" sz="1300" b="1" dirty="0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300" b="1" dirty="0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300" b="1" dirty="0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млн. руб.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68" marR="28068" marT="28068" marB="280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Специализация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68" marR="28068" marT="28068" marB="280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Место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68" marR="28068" marT="28068" marB="280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</a:tr>
              <a:tr h="8776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u="sng" dirty="0" err="1">
                          <a:solidFill>
                            <a:srgbClr val="92D05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Сибур</a:t>
                      </a:r>
                      <a:r>
                        <a:rPr lang="ru-RU" sz="2000" u="sng" dirty="0">
                          <a:solidFill>
                            <a:srgbClr val="92D05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 Холдинг</a:t>
                      </a:r>
                      <a:r>
                        <a:rPr lang="ru-RU" sz="2000" dirty="0">
                          <a:solidFill>
                            <a:srgbClr val="92D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br>
                        <a:rPr lang="ru-RU" sz="2000" dirty="0">
                          <a:solidFill>
                            <a:srgbClr val="92D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000" u="sng" dirty="0">
                          <a:solidFill>
                            <a:srgbClr val="92D05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Москва</a:t>
                      </a:r>
                      <a:r>
                        <a:rPr lang="ru-RU" sz="2000" dirty="0">
                          <a:solidFill>
                            <a:srgbClr val="92D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endParaRPr lang="ru-RU" sz="2000" dirty="0">
                        <a:solidFill>
                          <a:srgbClr val="92D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68" marR="28068" marT="28068" marB="280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142,7 </a:t>
                      </a:r>
                      <a:r>
                        <a:rPr lang="ru-RU" sz="13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млрд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3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руб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 2007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68" marR="28068" marT="28068" marB="280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u="sng" dirty="0">
                          <a:solidFill>
                            <a:srgbClr val="92D05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/>
                        </a:rPr>
                        <a:t>Нефтехимия</a:t>
                      </a:r>
                      <a:endParaRPr lang="ru-RU" sz="2000" dirty="0">
                        <a:solidFill>
                          <a:srgbClr val="92D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68" marR="28068" marT="28068" marB="280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68" marR="28068" marT="28068" marB="280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8776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u="sng" dirty="0" err="1">
                          <a:solidFill>
                            <a:srgbClr val="92D05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5"/>
                        </a:rPr>
                        <a:t>Салаватнефтеоргсинтез</a:t>
                      </a:r>
                      <a:r>
                        <a:rPr lang="ru-RU" sz="2000" dirty="0">
                          <a:solidFill>
                            <a:srgbClr val="92D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br>
                        <a:rPr lang="ru-RU" sz="2000" dirty="0">
                          <a:solidFill>
                            <a:srgbClr val="92D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000" u="sng" dirty="0">
                          <a:solidFill>
                            <a:srgbClr val="92D05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6"/>
                        </a:rPr>
                        <a:t>Салават</a:t>
                      </a:r>
                      <a:r>
                        <a:rPr lang="ru-RU" sz="2000" dirty="0">
                          <a:solidFill>
                            <a:srgbClr val="92D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 </a:t>
                      </a:r>
                      <a:r>
                        <a:rPr lang="ru-RU" sz="2000" u="sng" dirty="0">
                          <a:solidFill>
                            <a:srgbClr val="92D05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7"/>
                        </a:rPr>
                        <a:t>Башкортостан</a:t>
                      </a:r>
                      <a:endParaRPr lang="ru-RU" sz="2000" dirty="0">
                        <a:solidFill>
                          <a:srgbClr val="92D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68" marR="28068" marT="28068" marB="280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63 997,8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68" marR="28068" marT="28068" marB="280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u="sng" dirty="0">
                          <a:solidFill>
                            <a:srgbClr val="92D05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/>
                        </a:rPr>
                        <a:t>Нефтехимия</a:t>
                      </a:r>
                      <a:endParaRPr lang="ru-RU" sz="2000" dirty="0">
                        <a:solidFill>
                          <a:srgbClr val="92D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68" marR="28068" marT="28068" marB="280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68" marR="28068" marT="28068" marB="280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8776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u="sng" dirty="0" err="1">
                          <a:solidFill>
                            <a:srgbClr val="92D05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8"/>
                        </a:rPr>
                        <a:t>Еврохим</a:t>
                      </a:r>
                      <a:r>
                        <a:rPr lang="ru-RU" sz="2000" dirty="0">
                          <a:solidFill>
                            <a:srgbClr val="92D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br>
                        <a:rPr lang="ru-RU" sz="2000" dirty="0">
                          <a:solidFill>
                            <a:srgbClr val="92D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000" u="sng" dirty="0">
                          <a:solidFill>
                            <a:srgbClr val="92D05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Москва</a:t>
                      </a:r>
                      <a:endParaRPr lang="ru-RU" sz="2000" dirty="0">
                        <a:solidFill>
                          <a:srgbClr val="92D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68" marR="28068" marT="28068" marB="280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53 490,3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68" marR="28068" marT="28068" marB="280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u="sng" dirty="0">
                          <a:solidFill>
                            <a:srgbClr val="92D05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9"/>
                        </a:rPr>
                        <a:t>Производство удобрений</a:t>
                      </a:r>
                      <a:endParaRPr lang="ru-RU" sz="2000" dirty="0">
                        <a:solidFill>
                          <a:srgbClr val="92D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68" marR="28068" marT="28068" marB="280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68" marR="28068" marT="28068" marB="280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8776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u="sng" dirty="0" err="1">
                          <a:solidFill>
                            <a:srgbClr val="92D05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0"/>
                        </a:rPr>
                        <a:t>Нижнекамскнефтехим</a:t>
                      </a:r>
                      <a:r>
                        <a:rPr lang="ru-RU" sz="2000" dirty="0">
                          <a:solidFill>
                            <a:srgbClr val="92D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br>
                        <a:rPr lang="ru-RU" sz="2000" dirty="0">
                          <a:solidFill>
                            <a:srgbClr val="92D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000" u="sng" dirty="0">
                          <a:solidFill>
                            <a:srgbClr val="92D05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1"/>
                        </a:rPr>
                        <a:t>Нижнекамск</a:t>
                      </a:r>
                      <a:r>
                        <a:rPr lang="ru-RU" sz="2000" dirty="0">
                          <a:solidFill>
                            <a:srgbClr val="92D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 </a:t>
                      </a:r>
                      <a:r>
                        <a:rPr lang="ru-RU" sz="2000" u="sng" dirty="0">
                          <a:solidFill>
                            <a:srgbClr val="92D05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2"/>
                        </a:rPr>
                        <a:t>Татарстан</a:t>
                      </a:r>
                      <a:endParaRPr lang="ru-RU" sz="2000" dirty="0">
                        <a:solidFill>
                          <a:srgbClr val="92D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68" marR="28068" marT="28068" marB="280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48 069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68" marR="28068" marT="28068" marB="280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u="sng" dirty="0">
                          <a:solidFill>
                            <a:srgbClr val="92D05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3"/>
                        </a:rPr>
                        <a:t>Синтетические каучуки</a:t>
                      </a:r>
                      <a:endParaRPr lang="ru-RU" sz="2000" dirty="0">
                        <a:solidFill>
                          <a:srgbClr val="92D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68" marR="28068" marT="28068" marB="280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68" marR="28068" marT="28068" marB="280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8776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u="sng" dirty="0" err="1">
                          <a:solidFill>
                            <a:srgbClr val="92D05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3"/>
                        </a:rPr>
                        <a:t>Акрон</a:t>
                      </a:r>
                      <a:r>
                        <a:rPr lang="ru-RU" sz="2000" dirty="0">
                          <a:solidFill>
                            <a:srgbClr val="92D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2000" dirty="0">
                          <a:solidFill>
                            <a:srgbClr val="92D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000" u="sng" dirty="0">
                          <a:solidFill>
                            <a:srgbClr val="92D05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4"/>
                        </a:rPr>
                        <a:t>Великий Новгород</a:t>
                      </a:r>
                      <a:endParaRPr lang="ru-RU" sz="2000" dirty="0">
                        <a:solidFill>
                          <a:srgbClr val="92D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68" marR="28068" marT="28068" marB="280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23 547,3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68" marR="28068" marT="28068" marB="280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u="sng" dirty="0">
                          <a:solidFill>
                            <a:srgbClr val="92D05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9"/>
                        </a:rPr>
                        <a:t>Минеральные удобрения</a:t>
                      </a:r>
                      <a:endParaRPr lang="ru-RU" sz="2000" dirty="0">
                        <a:solidFill>
                          <a:srgbClr val="92D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68" marR="28068" marT="28068" marB="280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68" marR="28068" marT="28068" marB="280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869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u="sng" dirty="0" err="1" smtClean="0">
                          <a:solidFill>
                            <a:srgbClr val="92D05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5"/>
                        </a:rPr>
                        <a:t>Уралкалий</a:t>
                      </a:r>
                      <a:r>
                        <a:rPr lang="ru-RU" sz="2000" dirty="0" err="1" smtClean="0">
                          <a:solidFill>
                            <a:srgbClr val="92D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,Березники</a:t>
                      </a:r>
                      <a:r>
                        <a:rPr lang="ru-RU" sz="2000" dirty="0" smtClean="0">
                          <a:solidFill>
                            <a:srgbClr val="92D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2000" baseline="0" dirty="0" smtClean="0">
                          <a:solidFill>
                            <a:srgbClr val="92D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Пермский край</a:t>
                      </a:r>
                      <a:endParaRPr lang="ru-RU" sz="2000" dirty="0">
                        <a:solidFill>
                          <a:srgbClr val="92D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68" marR="28068" marT="28068" marB="280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20 721,2</a:t>
                      </a: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68" marR="28068" marT="28068" marB="280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u="sng" dirty="0">
                          <a:solidFill>
                            <a:srgbClr val="92D05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9"/>
                        </a:rPr>
                        <a:t>Калийные удобрения</a:t>
                      </a:r>
                      <a:endParaRPr lang="ru-RU" sz="2000" dirty="0">
                        <a:solidFill>
                          <a:srgbClr val="92D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68" marR="28068" marT="28068" marB="280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68" marR="28068" marT="28068" marB="280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85786" y="0"/>
            <a:ext cx="77867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Крупнейшие химические компании России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1. Сырьевой</a:t>
            </a:r>
          </a:p>
          <a:p>
            <a:pPr algn="ctr"/>
            <a:r>
              <a:rPr lang="ru-RU" sz="6000" dirty="0" smtClean="0"/>
              <a:t>2. Энергетический</a:t>
            </a:r>
          </a:p>
          <a:p>
            <a:pPr algn="ctr"/>
            <a:r>
              <a:rPr lang="ru-RU" sz="6000" dirty="0" smtClean="0"/>
              <a:t>3. Потребительский</a:t>
            </a:r>
          </a:p>
          <a:p>
            <a:pPr algn="ctr"/>
            <a:r>
              <a:rPr lang="ru-RU" sz="6000" dirty="0" smtClean="0"/>
              <a:t>4 Экологический</a:t>
            </a:r>
            <a:endParaRPr lang="ru-RU" sz="6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Факторы  размещения химической промышленности: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211</TotalTime>
  <Words>528</Words>
  <Application>Microsoft Office PowerPoint</Application>
  <PresentationFormat>Экран (4:3)</PresentationFormat>
  <Paragraphs>199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Химическая промышленность</vt:lpstr>
      <vt:lpstr>Значение отрасли в народном хозяйстве. </vt:lpstr>
      <vt:lpstr>Слайд 3</vt:lpstr>
      <vt:lpstr>Отраслевой состав химической промышленности</vt:lpstr>
      <vt:lpstr>Межотраслевые  связи  химической промышленности</vt:lpstr>
      <vt:lpstr>Основные показатели работы химической промышленности России </vt:lpstr>
      <vt:lpstr>Производство важнейших видов химической продукции в Российской Федерации </vt:lpstr>
      <vt:lpstr>Слайд 8</vt:lpstr>
      <vt:lpstr>Факторы  размещения химической промышленности:</vt:lpstr>
      <vt:lpstr>География промышленности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Химическая промышленность</dc:title>
  <dc:creator>о</dc:creator>
  <cp:lastModifiedBy>о</cp:lastModifiedBy>
  <cp:revision>21</cp:revision>
  <dcterms:created xsi:type="dcterms:W3CDTF">2013-11-30T16:59:23Z</dcterms:created>
  <dcterms:modified xsi:type="dcterms:W3CDTF">2013-11-30T20:30:24Z</dcterms:modified>
</cp:coreProperties>
</file>