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68" r:id="rId6"/>
    <p:sldId id="267" r:id="rId7"/>
    <p:sldId id="269" r:id="rId8"/>
    <p:sldId id="260" r:id="rId9"/>
    <p:sldId id="259" r:id="rId10"/>
    <p:sldId id="261" r:id="rId11"/>
    <p:sldId id="263" r:id="rId12"/>
    <p:sldId id="262" r:id="rId13"/>
    <p:sldId id="264" r:id="rId14"/>
    <p:sldId id="265" r:id="rId15"/>
    <p:sldId id="271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66" d="100"/>
          <a:sy n="66" d="100"/>
        </p:scale>
        <p:origin x="-15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93D335D-AD1A-4F76-B170-0D5E6B391005}" type="datetimeFigureOut">
              <a:rPr lang="ru-RU"/>
              <a:pPr>
                <a:defRPr/>
              </a:pPr>
              <a:t>28.11.2013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7A3FD2-C142-413F-B11D-1AF66D194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23054F-C19C-45E3-9729-97C392C13D5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B0FB3-8215-4210-BACC-DD1613F37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D152D-B692-46B9-861B-EE24514B9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7A53-9D3A-4EF3-BD08-24A7CBA58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C726-BC15-405D-8421-FBFC409A6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F7B5-D060-44A1-A7B4-1060BF648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3032-B07D-482F-8AE2-4616FEC7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FC01-02D8-4342-BDC3-F8208E9ED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F4E11-7CE0-4EC0-AA89-0C5C65CB5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78F03-27EE-4739-8D94-3C88D049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20F74-FF20-440F-80E7-D242A3EEE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1148-ED70-4488-9C26-4FE5E837D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F229B-B255-4401-8307-075C64E63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BE794-5522-4BAB-A3E3-9A77F9542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F097-EF5D-4DB9-941C-7DD869EE4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F808F7-F3BD-4D93-A72C-8A1741107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5492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Этногеографическая характеристика бурятов</a:t>
            </a:r>
          </a:p>
        </p:txBody>
      </p:sp>
      <p:pic>
        <p:nvPicPr>
          <p:cNvPr id="3" name="Рисунок 2" descr="selenginskieburya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492896"/>
            <a:ext cx="4752528" cy="35394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bg1"/>
                </a:solidFill>
              </a:rPr>
              <a:t>Соотношение городского и сельского населения</a:t>
            </a:r>
            <a:r>
              <a:rPr lang="ru-RU" sz="4000" b="1" i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0" y="1484784"/>
            <a:ext cx="88257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Соотношение городского и сельского населения составило в целом по Российской Федерации, соответственно, 73% и 27 процентов. </a:t>
            </a:r>
          </a:p>
          <a:p>
            <a:pPr algn="ctr">
              <a:defRPr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Высокая доля населения, проживающего в сельской местности </a:t>
            </a:r>
          </a:p>
          <a:p>
            <a:pPr algn="ctr">
              <a:defRPr/>
            </a:pP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54% до 50% –  бурятов </a:t>
            </a:r>
          </a:p>
        </p:txBody>
      </p:sp>
      <p:pic>
        <p:nvPicPr>
          <p:cNvPr id="7" name="Таблица 6" descr="29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429000"/>
            <a:ext cx="4043770" cy="2697163"/>
          </a:xfrm>
        </p:spPr>
      </p:pic>
      <p:pic>
        <p:nvPicPr>
          <p:cNvPr id="8" name="Рисунок 7" descr="V - SagaalganUTRO0528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96952"/>
            <a:ext cx="3935913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99125" cy="993775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solidFill>
                  <a:schemeClr val="bg1"/>
                </a:solidFill>
              </a:rPr>
              <a:t>Смертность</a:t>
            </a:r>
            <a:br>
              <a:rPr lang="ru-RU" sz="48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на 1000 человек населения  1977-2010 г                       </a:t>
            </a:r>
          </a:p>
        </p:txBody>
      </p:sp>
      <p:graphicFrame>
        <p:nvGraphicFramePr>
          <p:cNvPr id="3074" name="Диаграмма 5"/>
          <p:cNvGraphicFramePr>
            <a:graphicFrameLocks/>
          </p:cNvGraphicFramePr>
          <p:nvPr/>
        </p:nvGraphicFramePr>
        <p:xfrm>
          <a:off x="500063" y="1428750"/>
          <a:ext cx="8286750" cy="4857750"/>
        </p:xfrm>
        <a:graphic>
          <a:graphicData uri="http://schemas.openxmlformats.org/presentationml/2006/ole">
            <p:oleObj spid="_x0000_s3074" r:id="rId3" imgW="8285182" imgH="485893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5699125" cy="99377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          Рождаемость                    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           с 19970-2011           </a:t>
            </a:r>
            <a:r>
              <a:rPr lang="ru-RU" sz="1800" b="1" i="1" dirty="0" smtClean="0">
                <a:solidFill>
                  <a:schemeClr val="bg1"/>
                </a:solidFill>
              </a:rPr>
              <a:t>число родившихся на 1000 человек</a:t>
            </a:r>
            <a:endParaRPr lang="ru-RU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050" name="Диаграмма 7"/>
          <p:cNvGraphicFramePr>
            <a:graphicFrameLocks/>
          </p:cNvGraphicFramePr>
          <p:nvPr/>
        </p:nvGraphicFramePr>
        <p:xfrm>
          <a:off x="1214438" y="1785938"/>
          <a:ext cx="7500937" cy="5072062"/>
        </p:xfrm>
        <a:graphic>
          <a:graphicData uri="http://schemas.openxmlformats.org/presentationml/2006/ole">
            <p:oleObj spid="_x0000_s2050" r:id="rId3" imgW="7504826" imgH="507231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699125" cy="99377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bg1"/>
                </a:solidFill>
              </a:rPr>
              <a:t>Естественный прирост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3700" y="2259013"/>
          <a:ext cx="8283388" cy="173915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83388"/>
              </a:tblGrid>
              <a:tr h="17391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79413" y="2068513"/>
          <a:ext cx="8201464" cy="3932817"/>
        </p:xfrm>
        <a:graphic>
          <a:graphicData uri="http://schemas.openxmlformats.org/drawingml/2006/table">
            <a:tbl>
              <a:tblPr/>
              <a:tblGrid>
                <a:gridCol w="8201464"/>
              </a:tblGrid>
              <a:tr h="3932817">
                <a:tc>
                  <a:txBody>
                    <a:bodyPr/>
                    <a:lstStyle/>
                    <a:p>
                      <a:pPr marL="342900" indent="-342900">
                        <a:buAutoNum type="arabicPlain" startAt="1970"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  1975    1980    1985     1990     1996    1997    1997   1998      1999</a:t>
                      </a:r>
                    </a:p>
                    <a:p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10,4     11,9     12,1     14,5      9,1        -0,3      -0,2     0,6       0,3         -1,6</a:t>
                      </a:r>
                    </a:p>
                    <a:p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>
                        <a:buAutoNum type="arabicPlain" startAt="2000"/>
                      </a:pP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   2001    2002    2003    2004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     2005     2006     2007   2008    2009</a:t>
                      </a:r>
                    </a:p>
                    <a:p>
                      <a:pPr marL="342900" indent="-342900">
                        <a:buAutoNum type="arabicPlain" startAt="2000"/>
                      </a:pPr>
                      <a:endParaRPr lang="ru-RU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-1,4       -2,1      -1,5       1,9       -1,5       -1,7      0,3        2,8      3,5       4,4</a:t>
                      </a:r>
                    </a:p>
                    <a:p>
                      <a:pPr marL="342900" indent="-342900">
                        <a:buNone/>
                      </a:pPr>
                      <a:endParaRPr lang="ru-RU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endParaRPr lang="ru-RU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>
                        <a:buAutoNum type="arabicPlain" startAt="2010"/>
                      </a:pP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     2011</a:t>
                      </a:r>
                    </a:p>
                    <a:p>
                      <a:pPr marL="342900" indent="-342900">
                        <a:buAutoNum type="arabicPlain" startAt="2010"/>
                      </a:pPr>
                      <a:endParaRPr lang="ru-RU" baseline="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4,3         4,3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32656"/>
            <a:ext cx="4896544" cy="4525963"/>
          </a:xfrm>
        </p:spPr>
        <p:txBody>
          <a:bodyPr/>
          <a:lstStyle/>
          <a:p>
            <a:pPr algn="ctr" eaLnBrk="1" hangingPunct="1"/>
            <a:r>
              <a:rPr lang="ru-RU" sz="2400" i="1" dirty="0" smtClean="0"/>
              <a:t>Территория расселения бурят представляет собой обширную полосу </a:t>
            </a:r>
            <a:r>
              <a:rPr lang="ru-RU" sz="2400" i="1" dirty="0" err="1" smtClean="0"/>
              <a:t>лесостепей</a:t>
            </a:r>
            <a:r>
              <a:rPr lang="ru-RU" sz="2400" i="1" dirty="0" smtClean="0"/>
              <a:t> и горно-таежной зоны, простирающуюся от г. Нижнеудинска на западе и до верховьев Амура на востоке. Область, расположенную к западу от озера Байкал, традиционно принято называть </a:t>
            </a:r>
            <a:r>
              <a:rPr lang="ru-RU" sz="2400" i="1" dirty="0" err="1" smtClean="0"/>
              <a:t>Предбайкальем</a:t>
            </a:r>
            <a:r>
              <a:rPr lang="ru-RU" sz="2400" i="1" dirty="0" smtClean="0"/>
              <a:t>, к востоку – Забайкальем, которое делится </a:t>
            </a:r>
            <a:r>
              <a:rPr lang="ru-RU" sz="2400" i="1" dirty="0" err="1" smtClean="0"/>
              <a:t>Яблоновым</a:t>
            </a:r>
            <a:r>
              <a:rPr lang="ru-RU" sz="2400" i="1" dirty="0" smtClean="0"/>
              <a:t> хребтом, через который проходит водораздел между Тихим и Северно-Ледовитым океанами.</a:t>
            </a:r>
          </a:p>
        </p:txBody>
      </p:sp>
      <p:pic>
        <p:nvPicPr>
          <p:cNvPr id="3" name="Рисунок 2" descr="oho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7071" y="620688"/>
            <a:ext cx="3926929" cy="54977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</a:rPr>
              <a:t>Буддизм</a:t>
            </a:r>
          </a:p>
          <a:p>
            <a:endParaRPr lang="ru-RU" sz="2000" i="1" dirty="0">
              <a:solidFill>
                <a:schemeClr val="bg1"/>
              </a:solidFill>
            </a:endParaRPr>
          </a:p>
          <a:p>
            <a:pPr algn="ctr"/>
            <a:r>
              <a:rPr lang="ru-RU" sz="2000" i="1" dirty="0"/>
              <a:t>В XVII веке из Тибета через Монголию в Забайкалье начал проникать буддизм в форме ламаизма. Ламаизм постепенно стал вытеснять шаманизм. Распространившись в Южном Забайкалье, буддизм принес сюда развитую культуру народов Центральной Азии, включавшую в себя письменность, философию, медицину, искусство.</a:t>
            </a:r>
          </a:p>
          <a:p>
            <a:pPr algn="ctr"/>
            <a:r>
              <a:rPr lang="ru-RU" sz="2000" i="1" dirty="0"/>
              <a:t>Массовое распространение в Забайкалье буддизм получил среди бурят только в XVIII в., уже в условиях российской государственности. Складывавшаяся государственная граница не являлась препятствием для буддийских проповедников, и ламы из Тибета и Монголии свободно проникали на территорию Забайкалья. Например, в 1712 г. сюда прибыло 150 лам, которые занялись активной миссионерской деятельностью. В свою очередь русские власти не мешали религиозным контактам бурят, и ежегодно немало паломников отправлялось в Тибет и другие центры буддизм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179512" y="188640"/>
            <a:ext cx="3643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</a:rPr>
              <a:t>Шаманизм </a:t>
            </a:r>
          </a:p>
        </p:txBody>
      </p:sp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857250" y="980728"/>
            <a:ext cx="82867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Древней религией бурят считается шаманизм. Среди бурят и по сей день сохраняется почтительное ношение к </a:t>
            </a:r>
            <a:r>
              <a:rPr lang="ru-RU" sz="2000" dirty="0" err="1">
                <a:solidFill>
                  <a:schemeClr val="bg1"/>
                </a:solidFill>
              </a:rPr>
              <a:t>шаманистическим</a:t>
            </a:r>
            <a:r>
              <a:rPr lang="ru-RU" sz="2000" dirty="0">
                <a:solidFill>
                  <a:schemeClr val="bg1"/>
                </a:solidFill>
              </a:rPr>
              <a:t> культам. Шаманизм - это древняя форма религии, основанная на вере в существование невидимых добрых и злых духов, которые могут влиять на человеческие судьбы. Живя среди природы и находясь в полной зависимости от всех ее явлений, буряты смотрели на нее как на живое существо, которое имеет все человеческие качества, хорошие и дурные, может точно так же, как люди, гневаться, мстить, любить и  ненавидеть. Они считали, что небо населено добрыми божества-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ми, подземный мир - враждебными. Добрые божества дали людям свет, тепло, воду, скот, сделали землю плодородной, злые ведали враждебными стихиями: посылали туманы, падеж скота, болезни. Огонь почитали как символ чистоты и покровительства каждому дому, ему приносили жертвы: подливали в огонь масло, клали жир и частицы пищи. Огонь считали сыном доброго небесного божества, младшим братом Солнца и Луны.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357189" y="196850"/>
            <a:ext cx="4502843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Т</a:t>
            </a:r>
            <a:r>
              <a:rPr lang="ru-RU" b="1" i="1" dirty="0" smtClean="0">
                <a:solidFill>
                  <a:schemeClr val="bg1"/>
                </a:solidFill>
              </a:rPr>
              <a:t>радиции </a:t>
            </a:r>
            <a:r>
              <a:rPr lang="ru-RU" b="1" i="1" dirty="0">
                <a:solidFill>
                  <a:schemeClr val="bg1"/>
                </a:solidFill>
              </a:rPr>
              <a:t>бурятского народа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endParaRPr lang="ru-RU" dirty="0"/>
          </a:p>
          <a:p>
            <a:r>
              <a:rPr lang="ru-RU" dirty="0"/>
              <a:t>Историческую основу культуры бурят составляет комплекс материальных и духовных ценностей, относящихся в целом к монгольской культуре. Это и письменные традиции, возникшие у монголов в XIII в., и схожесть языка, и похожие обычаи, обряды. </a:t>
            </a:r>
          </a:p>
          <a:p>
            <a:endParaRPr lang="ru-RU" dirty="0"/>
          </a:p>
          <a:p>
            <a:r>
              <a:rPr lang="ru-RU" dirty="0"/>
              <a:t>В условиях пребывания в составе России, в процессе приобщения бурят к двум культурным традициям – христианской и буддийской, традиционная культура кочевых народов начала трансформироваться и в какой-то мере вытесняться. В итоге образовалась собственно бурятская культура.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772816"/>
            <a:ext cx="4320480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0" y="-1395535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b="1" i="1" dirty="0"/>
          </a:p>
          <a:p>
            <a:endParaRPr lang="ru-RU" sz="1600" b="1" i="1" dirty="0"/>
          </a:p>
          <a:p>
            <a:endParaRPr lang="ru-RU" sz="1600" b="1" i="1" dirty="0"/>
          </a:p>
          <a:p>
            <a:endParaRPr lang="ru-RU" sz="1600" b="1" i="1" dirty="0"/>
          </a:p>
          <a:p>
            <a:endParaRPr lang="ru-RU" sz="1600" b="1" i="1" dirty="0"/>
          </a:p>
          <a:p>
            <a:endParaRPr lang="ru-RU" sz="1600" b="1" i="1" dirty="0"/>
          </a:p>
          <a:p>
            <a:r>
              <a:rPr lang="ru-RU" sz="2000" b="1" i="1" dirty="0">
                <a:solidFill>
                  <a:schemeClr val="bg1"/>
                </a:solidFill>
              </a:rPr>
              <a:t>Декоративно-прикладное искусство</a:t>
            </a:r>
          </a:p>
          <a:p>
            <a:endParaRPr lang="ru-RU" sz="1600" b="1" i="1" dirty="0"/>
          </a:p>
          <a:p>
            <a:r>
              <a:rPr lang="ru-RU" sz="1600" b="1" i="1" dirty="0"/>
              <a:t>К числу древнейших видов изобразительного искусства относятся наскальные росписи – </a:t>
            </a:r>
            <a:r>
              <a:rPr lang="ru-RU" sz="1600" b="1" i="1" dirty="0" err="1"/>
              <a:t>писаницы</a:t>
            </a:r>
            <a:r>
              <a:rPr lang="ru-RU" sz="1600" b="1" i="1" dirty="0"/>
              <a:t>, скульптурные и рельефные изображения культово-ритуального содержания.</a:t>
            </a:r>
          </a:p>
          <a:p>
            <a:endParaRPr lang="ru-RU" sz="1600" b="1" i="1" dirty="0"/>
          </a:p>
          <a:p>
            <a:r>
              <a:rPr lang="ru-RU" sz="1600" b="1" i="1" dirty="0"/>
              <a:t>В народном искусстве бурят большое место занимает художественная обработка металла, дерева, камня и кости. Художественное производство в прошлом делилось на мужское и женское: к мужским относились резьба но кости, дереву и камню, литье, чеканка по металлу, раскраска деревянных предметов, а также ювелирные работы, к женским — вышивка, вязание из шерсти, изготовление аппликаций на коже, войлоке и тканях. Основными мотивами в прикладном искусстве были спираль (бараний рог), квадраты, ромбы, зигзагообразные линии, зубцы</a:t>
            </a:r>
            <a:r>
              <a:rPr lang="ru-RU" sz="1600" b="1" i="1" dirty="0" smtClean="0"/>
              <a:t>. </a:t>
            </a:r>
            <a:r>
              <a:rPr lang="ru-RU" sz="1600" b="1" i="1" dirty="0"/>
              <a:t>В буддийских храмах (дацанах) занимались иконописью, скульптурой, чеканкой, орнаментацией.</a:t>
            </a:r>
          </a:p>
        </p:txBody>
      </p:sp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8752" y="3645024"/>
            <a:ext cx="550524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45024"/>
            <a:ext cx="9144000" cy="2852737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chemeClr val="bg1"/>
                </a:solidFill>
              </a:rPr>
              <a:t>Буряты </a:t>
            </a:r>
            <a:r>
              <a:rPr lang="ru-RU" sz="2000" b="1" dirty="0" smtClean="0">
                <a:solidFill>
                  <a:schemeClr val="bg1"/>
                </a:solidFill>
              </a:rPr>
              <a:t>- основное население Бурятии  (273 тыс. человек), живут также в Иркутской, Читинской областях, в Дальневосточном федеральном округе. Всего в Российской Федерации бурят около 445 тыс.человек. Живут они и на севере Монголии, на северо-востоке Китая. Общая численность бурят более 500 тыс. человек.</a:t>
            </a:r>
            <a:endParaRPr lang="ru-RU" sz="1800" b="1" dirty="0" smtClean="0">
              <a:solidFill>
                <a:schemeClr val="bg1"/>
              </a:solidFill>
            </a:endParaRPr>
          </a:p>
        </p:txBody>
      </p:sp>
      <p:pic>
        <p:nvPicPr>
          <p:cNvPr id="3" name="Рисунок 2" descr="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04664"/>
            <a:ext cx="6505575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75" y="0"/>
            <a:ext cx="5195888" cy="11239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C000"/>
                </a:solidFill>
              </a:rPr>
              <a:t>Этногенез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Мнение о постепенном проникновении монгольских племен разделяется рядом современных исследователей. Интересные результаты получены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  М. Н. Мельхеевым, который привлек для выяснения вопроса данные о географических названиях (топонимах) на территории современного расселения бурят и о названиях бурятских родов (этнонимах).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Всего среди бурят насчитывается 223 рода, которые объединяются в четыре племени (булагаты, эхириты, хори и хонгодоры) и Селенгинскую родоплеменную группировку.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620838" y="188913"/>
            <a:ext cx="8229601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</a:rPr>
              <a:t>Булагаты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bg1"/>
                </a:solidFill>
              </a:rPr>
              <a:t>Племя булагатов («соболевщиков») занимает запад­ную часть ареала. Отдельные роды, принадлежащие к этому племени, проживают по Селенге и Баргузину. Ис­торически булагатов можно рассматривать как предста­вителей «лесных» народов, занимавшихся в основном пушным промыслом. В состав племени булагатов входят многочисленные пришлые, инородные родовые и родо-племенные группировки. Среди них преобладают выход­цы из Джунгарии (Средняя Азия), некогда отделившие­ся от монголоязычных ойратов. Существуют ответвления от основных булагатских родов, образующие немного­численные, часто состоящие из нескольких семей, само­стоятельные роды (бозо, бохолдой, олой и другие). В племя булагатов входит также род курумча (хурумша).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7113588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</a:rPr>
              <a:t>Племя хори (</a:t>
            </a:r>
            <a:r>
              <a:rPr lang="ru-RU" b="1" dirty="0" err="1" smtClean="0">
                <a:solidFill>
                  <a:srgbClr val="FFFF00"/>
                </a:solidFill>
              </a:rPr>
              <a:t>хоридой</a:t>
            </a:r>
            <a:r>
              <a:rPr lang="ru-RU" b="1" dirty="0" smtClean="0">
                <a:solidFill>
                  <a:srgbClr val="FFFF00"/>
                </a:solidFill>
              </a:rPr>
              <a:t>)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496300" cy="24479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Племя хори (</a:t>
            </a:r>
            <a:r>
              <a:rPr lang="ru-RU" sz="2000" dirty="0" err="1" smtClean="0">
                <a:solidFill>
                  <a:schemeClr val="bg1"/>
                </a:solidFill>
              </a:rPr>
              <a:t>хоридой</a:t>
            </a:r>
            <a:r>
              <a:rPr lang="ru-RU" sz="2000" dirty="0" smtClean="0">
                <a:solidFill>
                  <a:schemeClr val="bg1"/>
                </a:solidFill>
              </a:rPr>
              <a:t>) расселено в Забайкалье и занимает территорию от реки Уды на севере до реки </a:t>
            </a:r>
            <a:r>
              <a:rPr lang="ru-RU" sz="2000" dirty="0" err="1" smtClean="0">
                <a:solidFill>
                  <a:schemeClr val="bg1"/>
                </a:solidFill>
              </a:rPr>
              <a:t>Онон</a:t>
            </a:r>
            <a:r>
              <a:rPr lang="ru-RU" sz="2000" dirty="0" smtClean="0">
                <a:solidFill>
                  <a:schemeClr val="bg1"/>
                </a:solidFill>
              </a:rPr>
              <a:t> на юге. Основу племени составляют одиннадцать </a:t>
            </a:r>
            <a:r>
              <a:rPr lang="ru-RU" sz="2000" dirty="0" err="1" smtClean="0">
                <a:solidFill>
                  <a:schemeClr val="bg1"/>
                </a:solidFill>
              </a:rPr>
              <a:t>хоринских</a:t>
            </a:r>
            <a:r>
              <a:rPr lang="ru-RU" sz="2000" dirty="0" smtClean="0">
                <a:solidFill>
                  <a:schemeClr val="bg1"/>
                </a:solidFill>
              </a:rPr>
              <a:t> родов: </a:t>
            </a:r>
            <a:r>
              <a:rPr lang="ru-RU" sz="2000" dirty="0" err="1" smtClean="0">
                <a:solidFill>
                  <a:schemeClr val="bg1"/>
                </a:solidFill>
              </a:rPr>
              <a:t>батанай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бодонгут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галзут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гучит</a:t>
            </a:r>
            <a:r>
              <a:rPr lang="ru-RU" sz="2000" dirty="0" smtClean="0">
                <a:solidFill>
                  <a:schemeClr val="bg1"/>
                </a:solidFill>
              </a:rPr>
              <a:t>, саган, </a:t>
            </a:r>
            <a:r>
              <a:rPr lang="ru-RU" sz="2000" dirty="0" err="1" smtClean="0">
                <a:solidFill>
                  <a:schemeClr val="bg1"/>
                </a:solidFill>
              </a:rPr>
              <a:t>хальбин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харгана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хоацай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хубдут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худай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шарат</a:t>
            </a:r>
            <a:r>
              <a:rPr lang="ru-RU" sz="2000" dirty="0" smtClean="0">
                <a:solidFill>
                  <a:schemeClr val="bg1"/>
                </a:solidFill>
              </a:rPr>
              <a:t>. Племя хори являлось главным звеном, вокруг которого формировалась бурятская народность. </a:t>
            </a:r>
            <a:r>
              <a:rPr lang="ru-RU" sz="2000" dirty="0" err="1" smtClean="0">
                <a:solidFill>
                  <a:schemeClr val="bg1"/>
                </a:solidFill>
              </a:rPr>
              <a:t>Хоринский</a:t>
            </a:r>
            <a:r>
              <a:rPr lang="ru-RU" sz="2000" dirty="0" smtClean="0">
                <a:solidFill>
                  <a:schemeClr val="bg1"/>
                </a:solidFill>
              </a:rPr>
              <a:t> диалект лежит в основе бурятского литератур­ного языка. </a:t>
            </a:r>
          </a:p>
        </p:txBody>
      </p:sp>
      <p:pic>
        <p:nvPicPr>
          <p:cNvPr id="4" name="Рисунок 3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645024"/>
            <a:ext cx="4286250" cy="3019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49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</a:rPr>
              <a:t>ЭХИРИТЫ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24863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200" b="1" smtClean="0">
                <a:solidFill>
                  <a:schemeClr val="bg1"/>
                </a:solidFill>
              </a:rPr>
              <a:t>Племя эхиритов (смысловое значение слова «эхирит» не поддается расшифровке) расселено в основном по ре­ке Куда, правому притоку Ангары, и в верховьях Лены, а также в Приольхонье, на Ольхоне и по Баргузину. Основу племени эхиритов составляют восемь родов — абзай, баяндай, бура, олзойтон, хэнгэлдэр, шоно, нэхэлэй. В составе племени насчитывается около шестидеся­ти родов-ответвлений: арвангут, балтай, бахай и др.Не-которые из этих родов многочисленны и делятся на ряд костей. Так, род кырма имеет шесть костей: тухум, шодор, холбат и др. Пришлых родов среди эхиритов по сравнению с булагатами немного, но они есть — это ро­ды цэгэнуд, нагатай, хэнхэн и др. В племя эхиритов входят также выходцы из Джунгарии, эти роды носят названия цветов древних знамен монголов: боронуд (се­рые), харануд (черные), хурунуд (коричневые), хухунуд (синие), шарануд (желтые).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6632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FF00"/>
                </a:solidFill>
              </a:rPr>
              <a:t>Племя </a:t>
            </a:r>
            <a:r>
              <a:rPr lang="ru-RU" sz="3600" b="1" dirty="0" err="1" smtClean="0">
                <a:solidFill>
                  <a:srgbClr val="FFFF00"/>
                </a:solidFill>
              </a:rPr>
              <a:t>хонгодор</a:t>
            </a:r>
            <a:endParaRPr lang="ru-RU" sz="3600" b="1" dirty="0" smtClean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712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300" dirty="0" smtClean="0">
                <a:solidFill>
                  <a:schemeClr val="bg1"/>
                </a:solidFill>
              </a:rPr>
              <a:t>Племя </a:t>
            </a:r>
            <a:r>
              <a:rPr lang="ru-RU" sz="2300" dirty="0" err="1" smtClean="0">
                <a:solidFill>
                  <a:schemeClr val="bg1"/>
                </a:solidFill>
              </a:rPr>
              <a:t>хонгодор</a:t>
            </a:r>
            <a:r>
              <a:rPr lang="ru-RU" sz="2300" dirty="0" smtClean="0">
                <a:solidFill>
                  <a:schemeClr val="bg1"/>
                </a:solidFill>
              </a:rPr>
              <a:t> (от слова «хон» — «лебедь») скон­центрировано в низовьях рек Иркут, </a:t>
            </a:r>
            <a:r>
              <a:rPr lang="ru-RU" sz="2300" dirty="0" err="1" smtClean="0">
                <a:solidFill>
                  <a:schemeClr val="bg1"/>
                </a:solidFill>
              </a:rPr>
              <a:t>Китой</a:t>
            </a:r>
            <a:r>
              <a:rPr lang="ru-RU" sz="2300" dirty="0" smtClean="0">
                <a:solidFill>
                  <a:schemeClr val="bg1"/>
                </a:solidFill>
              </a:rPr>
              <a:t> и Белая. Сюда роды </a:t>
            </a:r>
            <a:r>
              <a:rPr lang="ru-RU" sz="2300" dirty="0" err="1" smtClean="0">
                <a:solidFill>
                  <a:schemeClr val="bg1"/>
                </a:solidFill>
              </a:rPr>
              <a:t>хонгодоров</a:t>
            </a:r>
            <a:r>
              <a:rPr lang="ru-RU" sz="2300" dirty="0" smtClean="0">
                <a:solidFill>
                  <a:schemeClr val="bg1"/>
                </a:solidFill>
              </a:rPr>
              <a:t> переселились из Монголии еще до прихода в край русских. В племени роды не имели соб­ственных названий и именовались обычно по порядку: первый </a:t>
            </a:r>
            <a:r>
              <a:rPr lang="ru-RU" sz="2300" dirty="0" err="1" smtClean="0">
                <a:solidFill>
                  <a:schemeClr val="bg1"/>
                </a:solidFill>
              </a:rPr>
              <a:t>хонгодорский</a:t>
            </a:r>
            <a:r>
              <a:rPr lang="ru-RU" sz="2300" dirty="0" smtClean="0">
                <a:solidFill>
                  <a:schemeClr val="bg1"/>
                </a:solidFill>
              </a:rPr>
              <a:t> род, второй, третий и т. д. К этому добавлялось еще имя родоначальника, правившего родом в данный период. К племени </a:t>
            </a:r>
            <a:r>
              <a:rPr lang="ru-RU" sz="2300" dirty="0" err="1" smtClean="0">
                <a:solidFill>
                  <a:schemeClr val="bg1"/>
                </a:solidFill>
              </a:rPr>
              <a:t>хонгодоров</a:t>
            </a:r>
            <a:r>
              <a:rPr lang="ru-RU" sz="2300" dirty="0" smtClean="0">
                <a:solidFill>
                  <a:schemeClr val="bg1"/>
                </a:solidFill>
              </a:rPr>
              <a:t> иногда примы­кали бурятские роды</a:t>
            </a:r>
            <a:r>
              <a:rPr lang="ru-RU" sz="2300" dirty="0" smtClean="0"/>
              <a:t> — </a:t>
            </a:r>
            <a:r>
              <a:rPr lang="ru-RU" sz="2300" dirty="0" err="1" smtClean="0">
                <a:solidFill>
                  <a:schemeClr val="bg1"/>
                </a:solidFill>
              </a:rPr>
              <a:t>хабарнут</a:t>
            </a:r>
            <a:r>
              <a:rPr lang="ru-RU" sz="2300" dirty="0" smtClean="0">
                <a:solidFill>
                  <a:schemeClr val="bg1"/>
                </a:solidFill>
              </a:rPr>
              <a:t>, </a:t>
            </a:r>
            <a:r>
              <a:rPr lang="ru-RU" sz="2300" dirty="0" err="1" smtClean="0">
                <a:solidFill>
                  <a:schemeClr val="bg1"/>
                </a:solidFill>
              </a:rPr>
              <a:t>шошолок</a:t>
            </a:r>
            <a:r>
              <a:rPr lang="ru-RU" sz="2300" dirty="0" smtClean="0">
                <a:solidFill>
                  <a:schemeClr val="bg1"/>
                </a:solidFill>
              </a:rPr>
              <a:t> и др. </a:t>
            </a:r>
          </a:p>
        </p:txBody>
      </p:sp>
      <p:pic>
        <p:nvPicPr>
          <p:cNvPr id="11268" name="Picture 4" descr="5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013176"/>
            <a:ext cx="2232248" cy="166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7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056538" y="4031084"/>
            <a:ext cx="1058563" cy="1587844"/>
          </a:xfrm>
          <a:prstGeom prst="rect">
            <a:avLst/>
          </a:prstGeom>
        </p:spPr>
      </p:pic>
      <p:pic>
        <p:nvPicPr>
          <p:cNvPr id="6" name="Рисунок 5" descr="1298913767_1298859027_1298842181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83405" y="3573016"/>
            <a:ext cx="2360595" cy="2258267"/>
          </a:xfrm>
          <a:prstGeom prst="rect">
            <a:avLst/>
          </a:prstGeom>
        </p:spPr>
      </p:pic>
      <p:pic>
        <p:nvPicPr>
          <p:cNvPr id="7" name="Рисунок 6" descr="7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958791"/>
            <a:ext cx="1944216" cy="28992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chemeClr val="bg1"/>
                </a:solidFill>
                <a:cs typeface="Aharoni" pitchFamily="2" charset="-79"/>
              </a:rPr>
              <a:t>Изменение численности населения бурят по данным переписей</a:t>
            </a:r>
            <a:r>
              <a:rPr lang="ru-RU" sz="4000" b="1" i="1" dirty="0" smtClean="0">
                <a:solidFill>
                  <a:schemeClr val="bg1"/>
                </a:solidFill>
                <a:cs typeface="Aharoni" pitchFamily="2" charset="-79"/>
              </a:rPr>
              <a:t> </a:t>
            </a:r>
            <a:br>
              <a:rPr lang="ru-RU" sz="4000" b="1" i="1" dirty="0" smtClean="0">
                <a:solidFill>
                  <a:schemeClr val="bg1"/>
                </a:solidFill>
                <a:cs typeface="Aharoni" pitchFamily="2" charset="-79"/>
              </a:rPr>
            </a:br>
            <a:endParaRPr lang="ru-RU" sz="4000" b="1" i="1" dirty="0" smtClean="0">
              <a:solidFill>
                <a:schemeClr val="bg1"/>
              </a:solidFill>
              <a:cs typeface="Aharoni" pitchFamily="2" charset="-79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395536" y="1745101"/>
          <a:ext cx="7668344" cy="5112899"/>
        </p:xfrm>
        <a:graphic>
          <a:graphicData uri="http://schemas.openxmlformats.org/presentationml/2006/ole">
            <p:oleObj spid="_x0000_s1026" name="Диаграмма" r:id="rId3" imgW="6096000" imgH="4067243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0825" y="0"/>
            <a:ext cx="88931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Изменение численности населения бурят по данным переписей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2291" name="Rectangle 125"/>
          <p:cNvSpPr>
            <a:spLocks noChangeArrowheads="1"/>
          </p:cNvSpPr>
          <p:nvPr/>
        </p:nvSpPr>
        <p:spPr bwMode="auto">
          <a:xfrm>
            <a:off x="768350" y="33988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2" name="Text Box 146"/>
          <p:cNvSpPr txBox="1">
            <a:spLocks noChangeArrowheads="1"/>
          </p:cNvSpPr>
          <p:nvPr/>
        </p:nvSpPr>
        <p:spPr bwMode="auto">
          <a:xfrm>
            <a:off x="6640513" y="445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374" name="Group 254"/>
          <p:cNvGraphicFramePr>
            <a:graphicFrameLocks noGrp="1"/>
          </p:cNvGraphicFramePr>
          <p:nvPr>
            <p:ph/>
          </p:nvPr>
        </p:nvGraphicFramePr>
        <p:xfrm>
          <a:off x="457200" y="2565400"/>
          <a:ext cx="8229600" cy="359283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03675"/>
                <a:gridCol w="1552575"/>
                <a:gridCol w="1336675"/>
                <a:gridCol w="1336675"/>
              </a:tblGrid>
              <a:tr h="547688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человек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1989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2002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 население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в том числе: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147,02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145,17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142,86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указавшие национальную принадлежность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из них: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147,00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143,71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137,23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БУРЯТЫ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0,42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0,45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Ночная Земля">
  <a:themeElements>
    <a:clrScheme name="Ночная Земл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Ночная Земл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Ночная Земл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чная Земл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чная Земл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чная Земл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чная Земл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чная Земл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чная Земл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чная Земл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чная Земл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чная Земл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чная Земл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чная Земл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Ночная Земля</Template>
  <TotalTime>444</TotalTime>
  <Words>1238</Words>
  <Application>Microsoft Office PowerPoint</Application>
  <PresentationFormat>Экран (4:3)</PresentationFormat>
  <Paragraphs>85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Ночная Земля</vt:lpstr>
      <vt:lpstr>Диаграмма</vt:lpstr>
      <vt:lpstr>Лист Microsoft Office Excel 97-2003</vt:lpstr>
      <vt:lpstr>Этногеографическая характеристика бурятов</vt:lpstr>
      <vt:lpstr>    Буряты - основное население Бурятии  (273 тыс. человек), живут также в Иркутской, Читинской областях, в Дальневосточном федеральном округе. Всего в Российской Федерации бурят около 445 тыс.человек. Живут они и на севере Монголии, на северо-востоке Китая. Общая численность бурят более 500 тыс. человек.</vt:lpstr>
      <vt:lpstr>Этногенез</vt:lpstr>
      <vt:lpstr>Булагаты</vt:lpstr>
      <vt:lpstr>Племя хори (хоридой) </vt:lpstr>
      <vt:lpstr>ЭХИРИТЫ </vt:lpstr>
      <vt:lpstr>Племя хонгодор</vt:lpstr>
      <vt:lpstr>Изменение численности населения бурят по данным переписей  </vt:lpstr>
      <vt:lpstr>Слайд 9</vt:lpstr>
      <vt:lpstr>Соотношение городского и сельского населения </vt:lpstr>
      <vt:lpstr>Смертность на 1000 человек населения  1977-2010 г                       </vt:lpstr>
      <vt:lpstr>            Рождаемость                                 с 19970-2011           число родившихся на 1000 человек</vt:lpstr>
      <vt:lpstr>Естественный прирост</vt:lpstr>
      <vt:lpstr>Слайд 14</vt:lpstr>
      <vt:lpstr>Слайд 15</vt:lpstr>
      <vt:lpstr>Слайд 16</vt:lpstr>
      <vt:lpstr>Слайд 17</vt:lpstr>
      <vt:lpstr>Слайд 18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Этногеографическая характеристика бурятов</dc:title>
  <dc:creator>Дом</dc:creator>
  <cp:lastModifiedBy>Маргаритка</cp:lastModifiedBy>
  <cp:revision>31</cp:revision>
  <dcterms:created xsi:type="dcterms:W3CDTF">2012-12-10T18:40:28Z</dcterms:created>
  <dcterms:modified xsi:type="dcterms:W3CDTF">2013-11-27T22:26:50Z</dcterms:modified>
</cp:coreProperties>
</file>