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</p:sldMasterIdLst>
  <p:notesMasterIdLst>
    <p:notesMasterId r:id="rId22"/>
  </p:notesMasterIdLst>
  <p:sldIdLst>
    <p:sldId id="256" r:id="rId4"/>
    <p:sldId id="257" r:id="rId5"/>
    <p:sldId id="264" r:id="rId6"/>
    <p:sldId id="258" r:id="rId7"/>
    <p:sldId id="263" r:id="rId8"/>
    <p:sldId id="260" r:id="rId9"/>
    <p:sldId id="261" r:id="rId10"/>
    <p:sldId id="259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65" r:id="rId19"/>
    <p:sldId id="266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E3293-1F4A-4DC8-AC6E-368E6E4CB233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6FEC3-9DBC-4BDB-AFCB-5423670E2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4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71302-67DE-4F21-864A-D210995F3596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C95DA-8E53-42D6-A052-C5B04726A887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354-AA06-489C-B20A-D5D229845903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DE2A-8AF0-4226-A753-D7C3597DD9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354-AA06-489C-B20A-D5D229845903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DE2A-8AF0-4226-A753-D7C3597DD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354-AA06-489C-B20A-D5D229845903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DE2A-8AF0-4226-A753-D7C3597DD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8C1C-2389-4907-8771-34663B9D912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5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D870A-A616-4669-AAB9-AF3D9ED09AB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9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BFC53-8041-4F96-96FE-B11E0EF4DA2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7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0165-7F33-477B-9D6C-AA0B20744F1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3CE62-A5CE-49A3-B116-D91A1B9FFF3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6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98783-B20A-4B25-B1B8-29670CC431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1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52BE6-BF67-4730-B59D-AD7F3032DE6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7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42F62-9059-4B74-8CDA-D856BED5260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8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354-AA06-489C-B20A-D5D229845903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DE2A-8AF0-4226-A753-D7C3597DD9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67E6E-844B-4656-864C-B71C3DBAFF0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3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F5D76-4922-49A4-A018-633345A60CD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2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CDCA3-6EC0-460B-B3B4-9569B21881B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2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5723B-879E-4835-9405-B13EC05D36D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31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76B0-196E-4479-87B7-2A8FB70D6215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81A-5C22-4A38-912A-815D53750B4F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11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75CA9-72FB-4FED-A84B-D2F52BAB7CC4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82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521B9-E060-414F-BFBE-A9D2F8FE4E44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20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9E4A9-BC67-4381-AD8E-36F3B8AEF213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54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1B411-E9A6-46DA-AF49-F6A0AA7B703D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6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354-AA06-489C-B20A-D5D229845903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DE2A-8AF0-4226-A753-D7C3597DD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54DF5-1181-4312-9D09-557958946868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42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FF521-F067-4F0E-A241-9CE13F779633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0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E7BE-EE5C-4A2B-A4D8-940BDC2A72BE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40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CB73-9204-49AF-B03B-6DBA1F7F6304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56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94B71-D352-4B43-B095-2CD84AABC918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07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CC103-8A2C-4395-B545-FD404B1E49EA}" type="slidenum">
              <a:rPr lang="ru-RU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354-AA06-489C-B20A-D5D229845903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DE2A-8AF0-4226-A753-D7C3597DD9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354-AA06-489C-B20A-D5D229845903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DE2A-8AF0-4226-A753-D7C3597DD9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354-AA06-489C-B20A-D5D229845903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DE2A-8AF0-4226-A753-D7C3597DD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354-AA06-489C-B20A-D5D229845903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DE2A-8AF0-4226-A753-D7C3597DD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354-AA06-489C-B20A-D5D229845903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DE2A-8AF0-4226-A753-D7C3597DD9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5F354-AA06-489C-B20A-D5D229845903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EDE2A-8AF0-4226-A753-D7C3597DD9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F5F354-AA06-489C-B20A-D5D229845903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7EDE2A-8AF0-4226-A753-D7C3597DD9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12FDF-F326-45E2-A0AB-EE6A8F2E41E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5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F3F3F"/>
            </a:gs>
            <a:gs pos="50000">
              <a:schemeClr val="bg1"/>
            </a:gs>
            <a:gs pos="100000">
              <a:srgbClr val="3F3F3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hidden">
            <a:xfrm>
              <a:off x="5568" y="2160"/>
              <a:ext cx="192" cy="216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CC"/>
                </a:solidFill>
                <a:cs typeface="Arial" charset="0"/>
              </a:endParaRPr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white">
            <a:xfrm>
              <a:off x="1632" y="2160"/>
              <a:ext cx="3936" cy="21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CC"/>
                </a:solidFill>
                <a:cs typeface="Arial" charset="0"/>
              </a:endParaRPr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ltGray">
            <a:xfrm>
              <a:off x="0" y="0"/>
              <a:ext cx="384" cy="225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CC"/>
                </a:solidFill>
                <a:cs typeface="Arial" charset="0"/>
              </a:endParaRPr>
            </a:p>
          </p:txBody>
        </p:sp>
        <p:pic>
          <p:nvPicPr>
            <p:cNvPr id="6150" name="Picture 10" descr="ARTBANN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453"/>
            <a:stretch>
              <a:fillRect/>
            </a:stretch>
          </p:blipFill>
          <p:spPr bwMode="invGray">
            <a:xfrm>
              <a:off x="1632" y="0"/>
              <a:ext cx="4128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11" descr="ARTBANN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00"/>
            <a:stretch>
              <a:fillRect/>
            </a:stretch>
          </p:blipFill>
          <p:spPr bwMode="invGray">
            <a:xfrm>
              <a:off x="0" y="0"/>
              <a:ext cx="129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12" descr="ARTHSEPA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0" y="2016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3"/>
            <p:cNvSpPr>
              <a:spLocks noChangeArrowheads="1"/>
            </p:cNvSpPr>
            <p:nvPr/>
          </p:nvSpPr>
          <p:spPr bwMode="hidden">
            <a:xfrm>
              <a:off x="1776" y="4224"/>
              <a:ext cx="2448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CC"/>
                </a:solidFill>
                <a:cs typeface="Arial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CC"/>
              </a:solidFill>
            </a:endParaRPr>
          </a:p>
        </p:txBody>
      </p:sp>
      <p:sp>
        <p:nvSpPr>
          <p:cNvPr id="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DAD0C-692D-4777-92D4-AA4E1E857C0A}" type="slidenum">
              <a:rPr lang="ru-RU">
                <a:solidFill>
                  <a:srgbClr val="FFFF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328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077073"/>
            <a:ext cx="3456383" cy="1857592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ru-RU" sz="1800" b="1" dirty="0">
                <a:solidFill>
                  <a:prstClr val="black"/>
                </a:solidFill>
                <a:latin typeface="Century Schoolbook"/>
              </a:rPr>
              <a:t>Работу выполнила: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ru-RU" sz="1800" b="1" dirty="0">
                <a:solidFill>
                  <a:prstClr val="black"/>
                </a:solidFill>
                <a:latin typeface="Century Schoolbook"/>
              </a:rPr>
              <a:t>Студентка 4 курса 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ru-RU" sz="1800" b="1" dirty="0">
                <a:solidFill>
                  <a:prstClr val="black"/>
                </a:solidFill>
                <a:latin typeface="Century Schoolbook"/>
              </a:rPr>
              <a:t>группы Гео-с-о 101 (1)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ru-RU" sz="1800" b="1" dirty="0" smtClean="0">
                <a:solidFill>
                  <a:prstClr val="black"/>
                </a:solidFill>
                <a:latin typeface="Century Schoolbook"/>
              </a:rPr>
              <a:t>Калинина Евгения</a:t>
            </a:r>
            <a:endParaRPr lang="ru-RU" sz="1800" b="1" dirty="0">
              <a:solidFill>
                <a:prstClr val="black"/>
              </a:solidFill>
              <a:latin typeface="Century Schoolbook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175351" cy="1793167"/>
          </a:xfrm>
        </p:spPr>
        <p:txBody>
          <a:bodyPr/>
          <a:lstStyle/>
          <a:p>
            <a:r>
              <a:rPr lang="ru-RU" dirty="0" smtClean="0"/>
              <a:t>Лёгкая промышленность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7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332656"/>
            <a:ext cx="3671264" cy="59766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sz="2400" b="1" i="1" dirty="0">
                <a:latin typeface="Times New Roman" pitchFamily="18" charset="0"/>
              </a:rPr>
              <a:t>Хлопчатобумажная промышленность </a:t>
            </a:r>
            <a:r>
              <a:rPr lang="ru-RU" sz="2400" dirty="0">
                <a:latin typeface="Times New Roman" pitchFamily="18" charset="0"/>
              </a:rPr>
              <a:t>является ведущей отраслью в структуре текстильной промышленности. 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</a:rPr>
              <a:t>Имеет широкие производственные связи с с/х, химической промышленностью и машиностроением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</a:rPr>
              <a:t>Хлопчатник в России не выращивается, поэтому развитая хлопчатобумажная промышленность полностью базируется на импортном сырье. Хлопок-сырец поступает из среднеазиатских государств (Узбекистана, Туркмении). В последние годы часто нарушаются поставки сырья из других государств.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</a:rPr>
              <a:t>Центры: Иваново, Москва, Ярославль, Орехово-Зуево, Барнаул, Канск.</a:t>
            </a:r>
          </a:p>
          <a:p>
            <a:endParaRPr lang="ru-RU" dirty="0"/>
          </a:p>
        </p:txBody>
      </p:sp>
      <p:pic>
        <p:nvPicPr>
          <p:cNvPr id="8" name="Picture 9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3305175" cy="3333750"/>
          </a:xfrm>
        </p:spPr>
      </p:pic>
    </p:spTree>
    <p:extLst>
      <p:ext uri="{BB962C8B-B14F-4D97-AF65-F5344CB8AC3E}">
        <p14:creationId xmlns:p14="http://schemas.microsoft.com/office/powerpoint/2010/main" val="1686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3933056"/>
            <a:ext cx="8064895" cy="2448272"/>
          </a:xfrm>
        </p:spPr>
        <p:txBody>
          <a:bodyPr/>
          <a:lstStyle/>
          <a:p>
            <a:pPr marL="342900" lvl="0" indent="-342900" algn="l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400" i="1" kern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Шерстяная промышленность </a:t>
            </a:r>
            <a:r>
              <a:rPr lang="ru-RU" sz="2400" b="0" kern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выпускает разнообразную продукцию: бытовые ткани, одеяла, ковры и прочее. Основная часть шерстяных тканей используется для личного потребления и лишь 5% используется для технических целей. </a:t>
            </a:r>
            <a:br>
              <a:rPr lang="ru-RU" sz="2400" b="0" kern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sz="2400" b="0" kern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Центры: Москва, Красноярск, Ленинск-Кузнецкий, Чита.</a:t>
            </a:r>
            <a:r>
              <a:rPr lang="ru-RU" sz="2400" b="0" kern="0" dirty="0">
                <a:solidFill>
                  <a:srgbClr val="FFFFCC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br>
              <a:rPr lang="ru-RU" sz="2400" b="0" kern="0" dirty="0">
                <a:solidFill>
                  <a:srgbClr val="FFFFCC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6075"/>
            <a:ext cx="3888432" cy="302986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548680"/>
            <a:ext cx="432008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32656"/>
            <a:ext cx="3672408" cy="2754306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0643"/>
            <a:ext cx="3672408" cy="3378615"/>
          </a:xfrm>
        </p:spPr>
      </p:pic>
      <p:sp>
        <p:nvSpPr>
          <p:cNvPr id="14" name="Прямоугольник 13"/>
          <p:cNvSpPr/>
          <p:nvPr/>
        </p:nvSpPr>
        <p:spPr>
          <a:xfrm>
            <a:off x="4572000" y="260648"/>
            <a:ext cx="41764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ru-RU" kern="0" dirty="0">
                <a:latin typeface="Times New Roman" pitchFamily="18" charset="0"/>
              </a:rPr>
              <a:t>В структуре текстильной промышленности выделяют так же </a:t>
            </a:r>
            <a:r>
              <a:rPr lang="ru-RU" b="1" i="1" kern="0" dirty="0">
                <a:latin typeface="Times New Roman" pitchFamily="18" charset="0"/>
              </a:rPr>
              <a:t>льняную промышленность. </a:t>
            </a:r>
            <a:r>
              <a:rPr lang="ru-RU" kern="0" dirty="0">
                <a:latin typeface="Times New Roman" pitchFamily="18" charset="0"/>
              </a:rPr>
              <a:t>На сегодняшний день 70% производимых в нашей стране тканей составляют ткани производственно-технического назначения. Недостаточно производства тканей костюмно-плательного ассортимента. Так же из льна изготавливают влагонепроницаемую спецодежду, брезентовую парусину для укрытия техники, палатки, пожарные рукава и прочее. </a:t>
            </a:r>
            <a:endParaRPr lang="ru-RU" kern="0" dirty="0" smtClean="0">
              <a:latin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</a:pPr>
            <a:endParaRPr lang="ru-RU" kern="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ru-RU" kern="0" dirty="0" smtClean="0">
                <a:solidFill>
                  <a:prstClr val="black"/>
                </a:solidFill>
                <a:latin typeface="Times New Roman" pitchFamily="18" charset="0"/>
              </a:rPr>
              <a:t>Центры </a:t>
            </a:r>
            <a:r>
              <a:rPr lang="ru-RU" kern="0" dirty="0">
                <a:solidFill>
                  <a:prstClr val="black"/>
                </a:solidFill>
                <a:latin typeface="Times New Roman" pitchFamily="18" charset="0"/>
              </a:rPr>
              <a:t>: Кострома, Вязники, Бийск.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</a:pPr>
            <a:endParaRPr lang="ru-RU" kern="0" dirty="0">
              <a:latin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</a:pPr>
            <a:endParaRPr lang="ru-RU" kern="0" dirty="0" smtClean="0">
              <a:latin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ru-RU" kern="0" dirty="0" smtClean="0">
                <a:latin typeface="Times New Roman" pitchFamily="18" charset="0"/>
              </a:rPr>
              <a:t> </a:t>
            </a:r>
            <a:endParaRPr lang="ru-RU" kern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3528392" cy="264629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6992"/>
            <a:ext cx="3600400" cy="2541458"/>
          </a:xfrm>
        </p:spPr>
      </p:pic>
      <p:sp>
        <p:nvSpPr>
          <p:cNvPr id="7" name="TextBox 6"/>
          <p:cNvSpPr txBox="1"/>
          <p:nvPr/>
        </p:nvSpPr>
        <p:spPr>
          <a:xfrm>
            <a:off x="4716017" y="476672"/>
            <a:ext cx="367240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Шёлковая промышленность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 кокономотальные, прядильные, ткацкие и прядильно-отделочные производства, производит ткани и пряжу из натурального шёлка и искусственных синтетических волокон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Центры: Москва, Тверь,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Нарофоминск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Красноярск, Кемерово.</a:t>
            </a:r>
          </a:p>
          <a:p>
            <a:r>
              <a:rPr lang="ru-RU" b="1" i="1" kern="0" dirty="0">
                <a:latin typeface="Times New Roman" pitchFamily="18" charset="0"/>
              </a:rPr>
              <a:t>Швейная </a:t>
            </a:r>
            <a:r>
              <a:rPr lang="ru-RU" sz="2000" b="1" i="1" kern="0" dirty="0">
                <a:latin typeface="Times New Roman" pitchFamily="18" charset="0"/>
              </a:rPr>
              <a:t>промышленност</a:t>
            </a:r>
            <a:r>
              <a:rPr lang="ru-RU" sz="2000" b="1" kern="0" dirty="0">
                <a:latin typeface="Times New Roman" pitchFamily="18" charset="0"/>
              </a:rPr>
              <a:t>ь </a:t>
            </a:r>
            <a:r>
              <a:rPr lang="ru-RU" sz="2000" kern="0" dirty="0">
                <a:latin typeface="Times New Roman" pitchFamily="18" charset="0"/>
              </a:rPr>
              <a:t>по валовой продукции занимает второе место после текстильной</a:t>
            </a:r>
            <a:r>
              <a:rPr lang="ru-RU" sz="2000" kern="0" dirty="0" smtClean="0">
                <a:latin typeface="Times New Roman" pitchFamily="18" charset="0"/>
              </a:rPr>
              <a:t>, но </a:t>
            </a:r>
            <a:r>
              <a:rPr lang="ru-RU" sz="2000" kern="0" dirty="0">
                <a:latin typeface="Times New Roman" pitchFamily="18" charset="0"/>
              </a:rPr>
              <a:t>более широко распространена</a:t>
            </a:r>
            <a:r>
              <a:rPr lang="ru-RU" sz="2000" kern="0" dirty="0" smtClean="0">
                <a:latin typeface="Times New Roman" pitchFamily="18" charset="0"/>
              </a:rPr>
              <a:t>.</a:t>
            </a:r>
          </a:p>
          <a:p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Предприятия имеются во всех районах страны.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8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95536" y="2996952"/>
            <a:ext cx="8568952" cy="386104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 </a:t>
            </a: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Обувная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промышленность</a:t>
            </a:r>
            <a:r>
              <a:rPr lang="ru-RU" sz="1800" dirty="0">
                <a:latin typeface="Times New Roman" pitchFamily="18" charset="0"/>
              </a:rPr>
              <a:t> является массовым, многономенклатурным производством, с быстрой сменой ассортимента и ориентировано на массовое потребление. </a:t>
            </a:r>
          </a:p>
          <a:p>
            <a:r>
              <a:rPr lang="ru-RU" sz="1800" dirty="0" smtClean="0"/>
              <a:t> </a:t>
            </a:r>
            <a:r>
              <a:rPr lang="ru-RU" sz="1800" dirty="0">
                <a:latin typeface="Times New Roman" pitchFamily="18" charset="0"/>
              </a:rPr>
              <a:t>Предприятия обувной промышленности в настоящее время в основном сосредоточены в </a:t>
            </a:r>
            <a:r>
              <a:rPr lang="ru-RU" sz="1800" dirty="0" smtClean="0">
                <a:latin typeface="Times New Roman" pitchFamily="18" charset="0"/>
              </a:rPr>
              <a:t>    Европейской </a:t>
            </a:r>
            <a:r>
              <a:rPr lang="ru-RU" sz="1800" dirty="0">
                <a:latin typeface="Times New Roman" pitchFamily="18" charset="0"/>
              </a:rPr>
              <a:t>части России, а именно в Московской, Кировской, Тульской, Пензенской областях и некоторых других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/>
              <a:t> </a:t>
            </a:r>
            <a:r>
              <a:rPr lang="ru-RU" sz="1800" dirty="0">
                <a:latin typeface="Times New Roman" pitchFamily="18" charset="0"/>
              </a:rPr>
              <a:t>В состав кожевенно-обувной промышленности входит и кожгалантерейная промышленность. На предприятиях кожгалантерейной промышленности выпускаются сумки, перчаточно-рукавичные изделия, футляры, спортивные мячи и другие изделия из кожгалантереи. Основные центры производства сосредоточены в Москве и Санкт-Петербурге. </a:t>
            </a:r>
          </a:p>
          <a:p>
            <a:endParaRPr lang="ru-RU" sz="1400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692696"/>
            <a:ext cx="4121643" cy="2540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3672408" cy="254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8917" name="Picture 5" descr="map16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555875" y="115888"/>
            <a:ext cx="4370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rgbClr val="2C2C42"/>
                </a:solidFill>
                <a:latin typeface="Times New Roman" pitchFamily="18" charset="0"/>
                <a:cs typeface="Arial" charset="0"/>
              </a:rPr>
              <a:t>ГЕОГРАФИЯ ЛЕГКОЙ 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7455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20472" cy="1143000"/>
          </a:xfrm>
        </p:spPr>
        <p:txBody>
          <a:bodyPr/>
          <a:lstStyle/>
          <a:p>
            <a:r>
              <a:rPr lang="ru-RU" dirty="0" smtClean="0"/>
              <a:t>Особенности современного развития отрасли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16832"/>
            <a:ext cx="8964488" cy="4824536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F14124">
                  <a:lumMod val="75000"/>
                </a:srgbClr>
              </a:buClr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Сегодня, согласно официальным статистическим данным, отечественная легкая промышленность выпускает на одного россиянина: трикотажных изделий - менее 1 шт.; обуви - менее 0,3 пары; шерстяных тканей - 0,25 кв. м и так далее и тому подобное.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</a:endParaRPr>
          </a:p>
          <a:p>
            <a:pPr lvl="0">
              <a:lnSpc>
                <a:spcPct val="90000"/>
              </a:lnSpc>
              <a:buClr>
                <a:srgbClr val="F14124">
                  <a:lumMod val="75000"/>
                </a:srgbClr>
              </a:buClr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Общая численность занятых в легкой промышленности - более 600 тыс. человек (75% - женщины). Средняя заработная плата по отрасли в 2010 году составляла 10074 рублей - одна из наиболее низких среди других отраслей промышленности (42% от среднестатистической заработной платы обрабатывающих отраслей).</a:t>
            </a:r>
          </a:p>
          <a:p>
            <a:pPr lvl="0">
              <a:lnSpc>
                <a:spcPct val="90000"/>
              </a:lnSpc>
              <a:buClr>
                <a:srgbClr val="F14124">
                  <a:lumMod val="75000"/>
                </a:srgbClr>
              </a:buClr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Производственные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мощности предприятий легкой промышленности работают не в полную силу.  Инвестиционный климат продолжает оставаться неблагоприятным. </a:t>
            </a:r>
          </a:p>
          <a:p>
            <a:pPr lvl="0">
              <a:lnSpc>
                <a:spcPct val="90000"/>
              </a:lnSpc>
              <a:buClr>
                <a:srgbClr val="F14124">
                  <a:lumMod val="75000"/>
                </a:srgbClr>
              </a:buClr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Отечественное машиностроение не в состоянии обеспечить потребности легкой промышленности в современном оборудовании. Половина машиностроительных заводов прекратила выпуск оборудования для отрасли. </a:t>
            </a:r>
          </a:p>
          <a:p>
            <a:pPr lvl="0">
              <a:lnSpc>
                <a:spcPct val="90000"/>
              </a:lnSpc>
              <a:buClr>
                <a:srgbClr val="F14124">
                  <a:lumMod val="75000"/>
                </a:srgbClr>
              </a:buClr>
            </a:pP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</a:endParaRPr>
          </a:p>
          <a:p>
            <a:pPr lvl="0">
              <a:lnSpc>
                <a:spcPct val="90000"/>
              </a:lnSpc>
              <a:buClr>
                <a:srgbClr val="F14124">
                  <a:lumMod val="75000"/>
                </a:srgbClr>
              </a:buClr>
            </a:pPr>
            <a:endParaRPr lang="ru-RU" sz="18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7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2591" cy="1143000"/>
          </a:xfrm>
        </p:spPr>
        <p:txBody>
          <a:bodyPr/>
          <a:lstStyle/>
          <a:p>
            <a:r>
              <a:rPr lang="ru-RU" dirty="0" smtClean="0"/>
              <a:t>Перспективы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484784"/>
            <a:ext cx="8136904" cy="5112568"/>
          </a:xfrm>
        </p:spPr>
        <p:txBody>
          <a:bodyPr/>
          <a:lstStyle/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Создание надежной базы отечественного натурального сырья за счет увеличения валовых сборов льна, а так же высвобождение льна из производства продукции технического назначения; 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Замена на предприятиях хлопчатобумажной промышленности части закупаемого хлопкового волокна на льняное за счет освоения новых технологий; 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Развитие экспортного потенциала за счет поставок льна, а так же высококачественных льняных тканей и готовых изделий. 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Так же, для перспективного развития отрасли необходимо повышать качество выпускаемой продукции и делать ее конкурентоспособной по сравнению с импортными товарами.  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Для перспективного развития легкой промышленности необходимо увеличение инвестиционной привлекательности производства. Для этого необходима соответствующая нормативно-правовая база, предпринимателю должно быть выгодно вкладывать финансовые средства в предприятия легкой промышленности.</a:t>
            </a:r>
            <a:endParaRPr lang="ru-RU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5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7376607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3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840760" cy="126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Значение отрасли в народном хозяйстве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8424936" cy="5328592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сегодняшний день доля легкой промышленности в общем объеме производства страны составляет около 1,3%, что очень мало для данной отрасли.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Легкая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промышленность является одной из отраслей комплекса, производящего товары народного потребления. Данная отрасль является обрабатывающей и выпускает продукцию для населения: ткани, одежду, обувь, трикотаж, чулочно-носочные и меховые изделия, головные уборы, текстильную и кожаную галантерею.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49122"/>
            <a:ext cx="3048000" cy="1997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27296"/>
            <a:ext cx="2863205" cy="220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67969"/>
            <a:ext cx="3001516" cy="19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893496" cy="5793824"/>
          </a:xfrm>
        </p:spPr>
        <p:txBody>
          <a:bodyPr>
            <a:normAutofit fontScale="92500" lnSpcReduction="10000"/>
          </a:bodyPr>
          <a:lstStyle/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Социально-экономическая роль легкой промышленности как в целом по стране , так и в региональном аспекте очень велика. С одной стороны, ее предприятия отличаются высокой трудоемкостью, с другой – обеспечивают физиологические, эстетические потребности людей.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Наличие легкой промышленности усиливает комплексность развития экономических районов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Одной из особенностей легкой промышленности является быстрая отдача вложенных средств. Технологические особенности отрасли позволяют осуществлять быструю смену ассортимента выпускаемой продукции при минимуме затрат, что обеспечивает высокую мобильность производства.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Сырьевая база легкой промышленности Росси недостаточно развита, т.к. не обеспечивает потребности отрасли в сырье. 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На сегодняшний день доля легкой промышленности в общем объеме производства страны составляет около 1,3%, что очень мало для данной отрасли.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0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Состав отрасли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052736"/>
            <a:ext cx="8003232" cy="5073427"/>
          </a:xfrm>
        </p:spPr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Легкая промышленность - комплексная отрасль, включающая более чем 20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подотраслей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, которые могут быть объединены в три основные группы: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32856"/>
            <a:ext cx="2692896" cy="19405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988839"/>
            <a:ext cx="4536504" cy="208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1. Текстильная, в том числе льняная, хлопчатобумажная, шерстяная, шелковая, трикотажная, а также первичная обработка льна, шерсти, производство нетканых материалов, сетевязальная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промышленность, валяльно-войлочная, производство текстильной галантереи и др. 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42747"/>
            <a:ext cx="2880320" cy="21542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4073415"/>
            <a:ext cx="4602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   2. Швейная. 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86" y="4753217"/>
            <a:ext cx="3095573" cy="184375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16394" y="4274306"/>
            <a:ext cx="3499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3. Кожевенная, меховая, обувная.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95625" y="1551060"/>
            <a:ext cx="31686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Легкая промышленность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1116013" y="1773238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116013" y="17732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492500" y="191611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6227763" y="177323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7956550" y="17732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323850" y="2060575"/>
            <a:ext cx="18002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текстильная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411413" y="2133600"/>
            <a:ext cx="172878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швейная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500563" y="2133600"/>
            <a:ext cx="2519362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Кожевенная, меховая и обувная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235825" y="2060575"/>
            <a:ext cx="172878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прочие отрасли</a:t>
            </a: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6084888" y="191611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900113" y="2852738"/>
            <a:ext cx="129540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Хлопчато-бума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жная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900113" y="5589588"/>
            <a:ext cx="12954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трикотажная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900113" y="4941888"/>
            <a:ext cx="12954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шелковая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900113" y="3573463"/>
            <a:ext cx="12954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льняная</a:t>
            </a: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900113" y="6237288"/>
            <a:ext cx="12954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другие</a:t>
            </a: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900113" y="4292600"/>
            <a:ext cx="12954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шерстяная</a:t>
            </a:r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611188" y="2565400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611188" y="30686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611188" y="37893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611188" y="44370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611188" y="51577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>
            <a:off x="611188" y="58054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611188" y="65976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2916238" y="2781300"/>
            <a:ext cx="1295400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производство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швейных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изделий</a:t>
            </a: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2916238" y="3716338"/>
            <a:ext cx="129540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ремонт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швейных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изделий</a:t>
            </a:r>
          </a:p>
        </p:txBody>
      </p:sp>
      <p:sp>
        <p:nvSpPr>
          <p:cNvPr id="18476" name="Line 44"/>
          <p:cNvSpPr>
            <a:spLocks noChangeShapeType="1"/>
          </p:cNvSpPr>
          <p:nvPr/>
        </p:nvSpPr>
        <p:spPr bwMode="auto">
          <a:xfrm>
            <a:off x="2700338" y="2636838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>
            <a:off x="2700338" y="42211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>
            <a:off x="2700338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>
            <a:off x="5148263" y="2636838"/>
            <a:ext cx="0" cy="3887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>
            <a:off x="5148263" y="29972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81" name="Line 49"/>
          <p:cNvSpPr>
            <a:spLocks noChangeShapeType="1"/>
          </p:cNvSpPr>
          <p:nvPr/>
        </p:nvSpPr>
        <p:spPr bwMode="auto">
          <a:xfrm>
            <a:off x="5148263" y="29972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83" name="Line 51"/>
          <p:cNvSpPr>
            <a:spLocks noChangeShapeType="1"/>
          </p:cNvSpPr>
          <p:nvPr/>
        </p:nvSpPr>
        <p:spPr bwMode="auto">
          <a:xfrm>
            <a:off x="5148263" y="29972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5508625" y="2781300"/>
            <a:ext cx="15113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производство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натуральных кож</a:t>
            </a:r>
          </a:p>
        </p:txBody>
      </p:sp>
      <p:sp>
        <p:nvSpPr>
          <p:cNvPr id="18487" name="Rectangle 55"/>
          <p:cNvSpPr>
            <a:spLocks noChangeArrowheads="1"/>
          </p:cNvSpPr>
          <p:nvPr/>
        </p:nvSpPr>
        <p:spPr bwMode="auto">
          <a:xfrm>
            <a:off x="5580063" y="3644900"/>
            <a:ext cx="15843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Производство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Искусственных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Кож и пленочного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материала</a:t>
            </a:r>
          </a:p>
        </p:txBody>
      </p:sp>
      <p:sp>
        <p:nvSpPr>
          <p:cNvPr id="18488" name="Line 56"/>
          <p:cNvSpPr>
            <a:spLocks noChangeShapeType="1"/>
          </p:cNvSpPr>
          <p:nvPr/>
        </p:nvSpPr>
        <p:spPr bwMode="auto">
          <a:xfrm>
            <a:off x="5148263" y="40052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89" name="Rectangle 57"/>
          <p:cNvSpPr>
            <a:spLocks noChangeArrowheads="1"/>
          </p:cNvSpPr>
          <p:nvPr/>
        </p:nvSpPr>
        <p:spPr bwMode="auto">
          <a:xfrm>
            <a:off x="5580063" y="4724400"/>
            <a:ext cx="15843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кожевенно-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галантерейная</a:t>
            </a:r>
          </a:p>
        </p:txBody>
      </p:sp>
      <p:sp>
        <p:nvSpPr>
          <p:cNvPr id="18490" name="Line 58"/>
          <p:cNvSpPr>
            <a:spLocks noChangeShapeType="1"/>
          </p:cNvSpPr>
          <p:nvPr/>
        </p:nvSpPr>
        <p:spPr bwMode="auto">
          <a:xfrm>
            <a:off x="5148263" y="50133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91" name="Rectangle 59"/>
          <p:cNvSpPr>
            <a:spLocks noChangeArrowheads="1"/>
          </p:cNvSpPr>
          <p:nvPr/>
        </p:nvSpPr>
        <p:spPr bwMode="auto">
          <a:xfrm>
            <a:off x="5580063" y="5445125"/>
            <a:ext cx="15843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Производство мехов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И меховых изделий</a:t>
            </a:r>
          </a:p>
        </p:txBody>
      </p:sp>
      <p:sp>
        <p:nvSpPr>
          <p:cNvPr id="18492" name="Line 60"/>
          <p:cNvSpPr>
            <a:spLocks noChangeShapeType="1"/>
          </p:cNvSpPr>
          <p:nvPr/>
        </p:nvSpPr>
        <p:spPr bwMode="auto">
          <a:xfrm>
            <a:off x="5148263" y="65246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93" name="Rectangle 61"/>
          <p:cNvSpPr>
            <a:spLocks noChangeArrowheads="1"/>
          </p:cNvSpPr>
          <p:nvPr/>
        </p:nvSpPr>
        <p:spPr bwMode="auto">
          <a:xfrm>
            <a:off x="5580063" y="6165850"/>
            <a:ext cx="15113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обувная</a:t>
            </a:r>
          </a:p>
        </p:txBody>
      </p:sp>
      <p:sp>
        <p:nvSpPr>
          <p:cNvPr id="18494" name="Line 62"/>
          <p:cNvSpPr>
            <a:spLocks noChangeShapeType="1"/>
          </p:cNvSpPr>
          <p:nvPr/>
        </p:nvSpPr>
        <p:spPr bwMode="auto">
          <a:xfrm>
            <a:off x="7667625" y="2636838"/>
            <a:ext cx="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95" name="Line 63"/>
          <p:cNvSpPr>
            <a:spLocks noChangeShapeType="1"/>
          </p:cNvSpPr>
          <p:nvPr/>
        </p:nvSpPr>
        <p:spPr bwMode="auto">
          <a:xfrm>
            <a:off x="7667625" y="3284538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96" name="Line 64"/>
          <p:cNvSpPr>
            <a:spLocks noChangeShapeType="1"/>
          </p:cNvSpPr>
          <p:nvPr/>
        </p:nvSpPr>
        <p:spPr bwMode="auto">
          <a:xfrm>
            <a:off x="7667625" y="4149725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97" name="Line 65"/>
          <p:cNvSpPr>
            <a:spLocks noChangeShapeType="1"/>
          </p:cNvSpPr>
          <p:nvPr/>
        </p:nvSpPr>
        <p:spPr bwMode="auto">
          <a:xfrm>
            <a:off x="7667625" y="4797425"/>
            <a:ext cx="217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498" name="Rectangle 66"/>
          <p:cNvSpPr>
            <a:spLocks noChangeArrowheads="1"/>
          </p:cNvSpPr>
          <p:nvPr/>
        </p:nvSpPr>
        <p:spPr bwMode="auto">
          <a:xfrm>
            <a:off x="7885113" y="2997200"/>
            <a:ext cx="10795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дубильно-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экстрактная</a:t>
            </a:r>
          </a:p>
        </p:txBody>
      </p:sp>
      <p:sp>
        <p:nvSpPr>
          <p:cNvPr id="18499" name="Rectangle 67"/>
          <p:cNvSpPr>
            <a:spLocks noChangeArrowheads="1"/>
          </p:cNvSpPr>
          <p:nvPr/>
        </p:nvSpPr>
        <p:spPr bwMode="auto">
          <a:xfrm>
            <a:off x="7885113" y="3789363"/>
            <a:ext cx="10795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производство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пуговиц</a:t>
            </a:r>
          </a:p>
        </p:txBody>
      </p:sp>
      <p:sp>
        <p:nvSpPr>
          <p:cNvPr id="18500" name="Rectangle 68"/>
          <p:cNvSpPr>
            <a:spLocks noChangeArrowheads="1"/>
          </p:cNvSpPr>
          <p:nvPr/>
        </p:nvSpPr>
        <p:spPr bwMode="auto">
          <a:xfrm>
            <a:off x="7885113" y="4508500"/>
            <a:ext cx="10795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другие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производства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650" y="476672"/>
            <a:ext cx="792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Отраслевой состав лёгкой промышленности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833" y="0"/>
            <a:ext cx="6512511" cy="988787"/>
          </a:xfrm>
        </p:spPr>
        <p:txBody>
          <a:bodyPr/>
          <a:lstStyle/>
          <a:p>
            <a:r>
              <a:rPr lang="ru-RU" sz="2800" dirty="0">
                <a:effectLst/>
                <a:latin typeface="Times New Roman"/>
                <a:ea typeface="Times New Roman"/>
              </a:rPr>
              <a:t>Технико-экономические показатели развития отрасли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69" y="2636912"/>
            <a:ext cx="6400800" cy="3334370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585741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/>
              </a:rPr>
              <a:t>Динамика темпов прироста объемов производства основных видов продукции легкой промышленности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908720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Лёгкая промышленность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России включает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около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22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тысяч предприятий и организаций, из которых 1437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относятся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к крупным и средним. Тем не менее, 70 % объёма производства приходится на 300 наиболее крупных предприятий. Общая численность занятых в отрасли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составляет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свыше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600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тыс. человек, из них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75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</a:rPr>
              <a:t> % — женщины.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7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18"/>
            <a:ext cx="4310191" cy="586583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настоящее время большинство предприятий  российского машиностроения, поставляющих легкой промышленности оборудование, комплектующие изделия и запасные части к нему,  прекратило свою производственную деятельность,  а оставшиеся сократили объемы выпуска оборудования, качество и технический уровень которого  не соответствуют  импортным аналогам по показателям  производительности, надежности, </a:t>
            </a:r>
            <a:r>
              <a:rPr lang="ru-RU" sz="5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материало</a:t>
            </a:r>
            <a:r>
              <a:rPr lang="ru-RU" sz="5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и энергоемкости. Это заставляет предприятия закупать современное импортное оборудование, позволяющее (как показала практика) повысить производительность труда в 5-7 раз, значительно снизить </a:t>
            </a:r>
            <a:r>
              <a:rPr lang="ru-RU" sz="5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энергозатраты</a:t>
            </a:r>
            <a:r>
              <a:rPr lang="ru-RU" sz="5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расход сырья на изготовление единицы продукции. </a:t>
            </a:r>
            <a:endParaRPr lang="ru-RU" sz="5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2696"/>
            <a:ext cx="3001516" cy="1746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36912"/>
            <a:ext cx="2432304" cy="18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48" y="4607380"/>
            <a:ext cx="2615952" cy="20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632848" cy="1143000"/>
          </a:xfrm>
        </p:spPr>
        <p:txBody>
          <a:bodyPr/>
          <a:lstStyle/>
          <a:p>
            <a:r>
              <a:rPr lang="ru-RU" sz="4000" b="0" dirty="0">
                <a:solidFill>
                  <a:srgbClr val="000000"/>
                </a:solidFill>
                <a:effectLst/>
                <a:latin typeface="Times new roman"/>
              </a:rPr>
              <a:t>Факторы размещения предприятий легкой промышленности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420888"/>
            <a:ext cx="6400800" cy="3474720"/>
          </a:xfrm>
        </p:spPr>
        <p:txBody>
          <a:bodyPr/>
          <a:lstStyle/>
          <a:p>
            <a:r>
              <a:rPr lang="ru-RU" sz="3200" dirty="0" smtClean="0"/>
              <a:t>▪ Сырьевой</a:t>
            </a:r>
          </a:p>
          <a:p>
            <a:r>
              <a:rPr lang="ru-RU" sz="3200" dirty="0" smtClean="0"/>
              <a:t>▪ Потребительский</a:t>
            </a:r>
          </a:p>
          <a:p>
            <a:r>
              <a:rPr lang="ru-RU" sz="3200" dirty="0" smtClean="0"/>
              <a:t>▪ Трудовые ресурсы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986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r>
              <a:rPr lang="ru-RU" dirty="0" smtClean="0"/>
              <a:t>География отраслей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340768"/>
            <a:ext cx="7920880" cy="4698856"/>
          </a:xfrm>
        </p:spPr>
        <p:txBody>
          <a:bodyPr/>
          <a:lstStyle/>
          <a:p>
            <a:r>
              <a:rPr lang="ru-RU" sz="2000" kern="0" dirty="0">
                <a:solidFill>
                  <a:schemeClr val="tx1"/>
                </a:solidFill>
                <a:latin typeface="Times New Roman" pitchFamily="18" charset="0"/>
              </a:rPr>
              <a:t>Основной отраслью легкой промышленности России является </a:t>
            </a:r>
            <a:r>
              <a:rPr lang="ru-RU" sz="2000" b="1" i="1" kern="0" dirty="0">
                <a:solidFill>
                  <a:schemeClr val="tx1"/>
                </a:solidFill>
                <a:latin typeface="Times New Roman" pitchFamily="18" charset="0"/>
              </a:rPr>
              <a:t>текстильная </a:t>
            </a:r>
            <a:r>
              <a:rPr lang="ru-RU" sz="2000" b="1" i="1" kern="0" dirty="0" smtClean="0">
                <a:solidFill>
                  <a:schemeClr val="tx1"/>
                </a:solidFill>
                <a:latin typeface="Times New Roman" pitchFamily="18" charset="0"/>
              </a:rPr>
              <a:t>промышленность</a:t>
            </a:r>
            <a:r>
              <a:rPr lang="ru-RU" sz="2000" kern="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r>
              <a:rPr lang="ru-RU" sz="2000" kern="0" dirty="0" smtClean="0">
                <a:solidFill>
                  <a:schemeClr val="tx1"/>
                </a:solidFill>
                <a:latin typeface="Times New Roman" pitchFamily="18" charset="0"/>
              </a:rPr>
              <a:t>Самая крупная по объёмам производства выпускаемой продукции в стоимостном выражении и по численности занятых.</a:t>
            </a:r>
          </a:p>
          <a:p>
            <a:r>
              <a:rPr lang="ru-RU" sz="2000" kern="0" dirty="0">
                <a:solidFill>
                  <a:prstClr val="black"/>
                </a:solidFill>
                <a:latin typeface="Times New Roman" pitchFamily="18" charset="0"/>
              </a:rPr>
              <a:t> На долю текстильной промышленности приходится около 70% общего объема реализуемой товарной продукцию всей легкой промышленности России. </a:t>
            </a:r>
            <a:endParaRPr lang="ru-RU" sz="2000" kern="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lang="ru-RU" sz="2000" kern="0" dirty="0" smtClean="0">
                <a:solidFill>
                  <a:prstClr val="black"/>
                </a:solidFill>
                <a:latin typeface="Times New Roman" pitchFamily="18" charset="0"/>
              </a:rPr>
              <a:t>Традиционно сложилась в Центральной России, во второй половине ХХ века сильно расширила географию.</a:t>
            </a:r>
            <a:endParaRPr lang="ru-RU" sz="2000" kern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45180"/>
            <a:ext cx="3024336" cy="2165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09120"/>
            <a:ext cx="29527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1_Тема Office 1">
      <a:dk1>
        <a:srgbClr val="2C2C42"/>
      </a:dk1>
      <a:lt1>
        <a:srgbClr val="FFFFCC"/>
      </a:lt1>
      <a:dk2>
        <a:srgbClr val="5F5F5F"/>
      </a:dk2>
      <a:lt2>
        <a:srgbClr val="FFCC00"/>
      </a:lt2>
      <a:accent1>
        <a:srgbClr val="808000"/>
      </a:accent1>
      <a:accent2>
        <a:srgbClr val="CC9900"/>
      </a:accent2>
      <a:accent3>
        <a:srgbClr val="B6B6B6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1_Тема Offic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2C2C42"/>
        </a:dk1>
        <a:lt1>
          <a:srgbClr val="FFFFCC"/>
        </a:lt1>
        <a:dk2>
          <a:srgbClr val="5F5F5F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6B6B6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ма Office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ма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ма Office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ма Office 5">
        <a:dk1>
          <a:srgbClr val="660033"/>
        </a:dk1>
        <a:lt1>
          <a:srgbClr val="FFFFCC"/>
        </a:lt1>
        <a:dk2>
          <a:srgbClr val="993366"/>
        </a:dk2>
        <a:lt2>
          <a:srgbClr val="FFCC66"/>
        </a:lt2>
        <a:accent1>
          <a:srgbClr val="FF9900"/>
        </a:accent1>
        <a:accent2>
          <a:srgbClr val="FF5050"/>
        </a:accent2>
        <a:accent3>
          <a:srgbClr val="CAADB8"/>
        </a:accent3>
        <a:accent4>
          <a:srgbClr val="DADAAE"/>
        </a:accent4>
        <a:accent5>
          <a:srgbClr val="FFCAAA"/>
        </a:accent5>
        <a:accent6>
          <a:srgbClr val="E74848"/>
        </a:accent6>
        <a:hlink>
          <a:srgbClr val="336699"/>
        </a:hlink>
        <a:folHlink>
          <a:srgbClr val="9900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ма Office 6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ма Office 7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ма Office 8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416</TotalTime>
  <Words>857</Words>
  <Application>Microsoft Office PowerPoint</Application>
  <PresentationFormat>Экран (4:3)</PresentationFormat>
  <Paragraphs>103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Воздушный поток</vt:lpstr>
      <vt:lpstr>1_Воздушный поток</vt:lpstr>
      <vt:lpstr>1_Тема Office</vt:lpstr>
      <vt:lpstr>Лёгкая промышленность России</vt:lpstr>
      <vt:lpstr>Значение отрасли в народном хозяйстве</vt:lpstr>
      <vt:lpstr>Презентация PowerPoint</vt:lpstr>
      <vt:lpstr>Состав отрасли</vt:lpstr>
      <vt:lpstr>Презентация PowerPoint</vt:lpstr>
      <vt:lpstr>Технико-экономические показатели развития отрасли</vt:lpstr>
      <vt:lpstr>Презентация PowerPoint</vt:lpstr>
      <vt:lpstr>Факторы размещения предприятий легкой промышленности</vt:lpstr>
      <vt:lpstr>География отраслей</vt:lpstr>
      <vt:lpstr>Презентация PowerPoint</vt:lpstr>
      <vt:lpstr>Шерстяная промышленность выпускает разнообразную продукцию: бытовые ткани, одеяла, ковры и прочее. Основная часть шерстяных тканей используется для личного потребления и лишь 5% используется для технических целей.  Центры: Москва, Красноярск, Ленинск-Кузнецкий, Чита.  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современного развития отрасли</vt:lpstr>
      <vt:lpstr>Перспективы развития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Электроэнергетика России</dc:title>
  <dc:creator>Женя</dc:creator>
  <cp:lastModifiedBy>Женя</cp:lastModifiedBy>
  <cp:revision>25</cp:revision>
  <dcterms:created xsi:type="dcterms:W3CDTF">2013-11-20T16:28:52Z</dcterms:created>
  <dcterms:modified xsi:type="dcterms:W3CDTF">2013-11-26T14:40:31Z</dcterms:modified>
</cp:coreProperties>
</file>