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C59A-80C0-4F2D-AF25-FDB4438884A5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741-4628-4D0E-B1A9-64AEC121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6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C59A-80C0-4F2D-AF25-FDB4438884A5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741-4628-4D0E-B1A9-64AEC121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3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C59A-80C0-4F2D-AF25-FDB4438884A5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741-4628-4D0E-B1A9-64AEC121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2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C59A-80C0-4F2D-AF25-FDB4438884A5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741-4628-4D0E-B1A9-64AEC121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7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C59A-80C0-4F2D-AF25-FDB4438884A5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741-4628-4D0E-B1A9-64AEC121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39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C59A-80C0-4F2D-AF25-FDB4438884A5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741-4628-4D0E-B1A9-64AEC121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02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C59A-80C0-4F2D-AF25-FDB4438884A5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741-4628-4D0E-B1A9-64AEC121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4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C59A-80C0-4F2D-AF25-FDB4438884A5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741-4628-4D0E-B1A9-64AEC121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0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C59A-80C0-4F2D-AF25-FDB4438884A5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741-4628-4D0E-B1A9-64AEC121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5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C59A-80C0-4F2D-AF25-FDB4438884A5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741-4628-4D0E-B1A9-64AEC121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77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C59A-80C0-4F2D-AF25-FDB4438884A5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741-4628-4D0E-B1A9-64AEC121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75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1C59A-80C0-4F2D-AF25-FDB4438884A5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CD741-4628-4D0E-B1A9-64AEC121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1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628801"/>
            <a:ext cx="8640960" cy="244827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Презентация на тему: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«Этногеографическая характеристика удмуртов»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48064" y="4941168"/>
            <a:ext cx="3995936" cy="1656184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i="1" dirty="0" smtClean="0">
                <a:solidFill>
                  <a:schemeClr val="tx1"/>
                </a:solidFill>
              </a:rPr>
              <a:t>Выполнила</a:t>
            </a:r>
          </a:p>
          <a:p>
            <a:pPr algn="r"/>
            <a:r>
              <a:rPr lang="ru-RU" i="1" dirty="0">
                <a:solidFill>
                  <a:schemeClr val="tx1"/>
                </a:solidFill>
              </a:rPr>
              <a:t>с</a:t>
            </a:r>
            <a:r>
              <a:rPr lang="ru-RU" i="1" dirty="0" smtClean="0">
                <a:solidFill>
                  <a:schemeClr val="tx1"/>
                </a:solidFill>
              </a:rPr>
              <a:t>тудентка 2 курса</a:t>
            </a:r>
          </a:p>
          <a:p>
            <a:pPr algn="r"/>
            <a:r>
              <a:rPr lang="ru-RU" i="1" dirty="0">
                <a:solidFill>
                  <a:schemeClr val="tx1"/>
                </a:solidFill>
              </a:rPr>
              <a:t>г</a:t>
            </a:r>
            <a:r>
              <a:rPr lang="ru-RU" i="1" dirty="0" smtClean="0">
                <a:solidFill>
                  <a:schemeClr val="tx1"/>
                </a:solidFill>
              </a:rPr>
              <a:t>руппа ГЕО-б-о-121</a:t>
            </a:r>
          </a:p>
          <a:p>
            <a:pPr algn="r"/>
            <a:r>
              <a:rPr lang="ru-RU" i="1" dirty="0" smtClean="0">
                <a:solidFill>
                  <a:schemeClr val="tx1"/>
                </a:solidFill>
              </a:rPr>
              <a:t>Коломейцева Анна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Плотность населения</a:t>
            </a:r>
            <a:endParaRPr lang="ru-RU" b="1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1"/>
            <a:ext cx="5220072" cy="525779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Плотность населения Удмуртии несколько выше, чем в среднем по Приволжскому ФО (36 и 29 чел. на кв. км). Сельская местность республики более плотно заселена в районах, входящих в агломерацию Ижевска – </a:t>
            </a:r>
            <a:r>
              <a:rPr lang="ru-RU" dirty="0" err="1" smtClean="0"/>
              <a:t>Завьяловском</a:t>
            </a:r>
            <a:r>
              <a:rPr lang="ru-RU" dirty="0" smtClean="0"/>
              <a:t> и </a:t>
            </a:r>
            <a:r>
              <a:rPr lang="ru-RU" dirty="0" err="1" smtClean="0"/>
              <a:t>Малопургинском</a:t>
            </a:r>
            <a:r>
              <a:rPr lang="ru-RU" dirty="0" smtClean="0"/>
              <a:t> (11 чел. на кв. км). Наиболее редко заселены западные «медвежьи углы» - районы, граничащие с Кировской областью.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6792"/>
            <a:ext cx="399593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Религия</a:t>
            </a:r>
            <a:endParaRPr lang="ru-RU" b="1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5184576" cy="51125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Наряду с официальным христианством, у удмуртов длительное время сохранялись самобытные формы религиозных воззрений, которые группировались вокруг семейно-родовых и аграрных культов. Семейно-родовые культы подразделялись на культ семейно-родовых святынь и культ предков, типологически соответствующие материнскому и отцовскому роду. Культ семейно-родовых святынь проявлялся, главным образом, в почитании родового или семейного святилища и </a:t>
            </a:r>
            <a:r>
              <a:rPr lang="ru-RU" dirty="0" err="1" smtClean="0"/>
              <a:t>воршуда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20" y="1340768"/>
            <a:ext cx="3106174" cy="537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Традиционные верования</a:t>
            </a:r>
            <a:endParaRPr lang="ru-RU" b="1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124944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Воршудом</a:t>
            </a:r>
            <a:r>
              <a:rPr lang="ru-RU" dirty="0" smtClean="0"/>
              <a:t> удмурты называли разные религиозные мифологические комплексы: 1) родовую или семейную святыню, хранившуюся в святилище- </a:t>
            </a:r>
            <a:r>
              <a:rPr lang="ru-RU" dirty="0" err="1" smtClean="0"/>
              <a:t>куа</a:t>
            </a:r>
            <a:r>
              <a:rPr lang="ru-RU" dirty="0" smtClean="0"/>
              <a:t> (чаще всего это особая </a:t>
            </a:r>
            <a:r>
              <a:rPr lang="ru-RU" dirty="0" err="1" smtClean="0"/>
              <a:t>воршудная</a:t>
            </a:r>
            <a:r>
              <a:rPr lang="ru-RU" dirty="0" smtClean="0"/>
              <a:t> коробка, с её содержимым - символической моделью мира; священным считался также очаг); 2) божество-покровителя рода или семьи; 3) совокупность идей, обрядов, связанных с ним; 4) </a:t>
            </a:r>
            <a:r>
              <a:rPr lang="ru-RU" dirty="0" err="1" smtClean="0"/>
              <a:t>зоо</a:t>
            </a:r>
            <a:r>
              <a:rPr lang="ru-RU" dirty="0" smtClean="0"/>
              <a:t>-, орнито- или антропоморфное изображение божества: 5) особый знак - </a:t>
            </a:r>
            <a:r>
              <a:rPr lang="ru-RU" dirty="0" err="1" smtClean="0"/>
              <a:t>дэмдор</a:t>
            </a:r>
            <a:r>
              <a:rPr lang="ru-RU" dirty="0" smtClean="0"/>
              <a:t>, обозначающий принадлежность к данному </a:t>
            </a:r>
            <a:r>
              <a:rPr lang="ru-RU" dirty="0" err="1" smtClean="0"/>
              <a:t>воршуду</a:t>
            </a:r>
            <a:r>
              <a:rPr lang="ru-RU" dirty="0" smtClean="0"/>
              <a:t>, который обычно носили женщины вместо креста; 6) экзогамное объединение родственников, имеющих одного покровителя - </a:t>
            </a:r>
            <a:r>
              <a:rPr lang="ru-RU" dirty="0" err="1" smtClean="0"/>
              <a:t>воршуда</a:t>
            </a:r>
            <a:r>
              <a:rPr lang="ru-RU" dirty="0" smtClean="0"/>
              <a:t>. Зафиксировано около 70 </a:t>
            </a:r>
            <a:r>
              <a:rPr lang="ru-RU" dirty="0" err="1" smtClean="0"/>
              <a:t>воршудов</a:t>
            </a:r>
            <a:r>
              <a:rPr lang="ru-RU" dirty="0" smtClean="0"/>
              <a:t>. В честь покровителя - </a:t>
            </a:r>
            <a:r>
              <a:rPr lang="ru-RU" dirty="0" err="1" smtClean="0"/>
              <a:t>воршуда</a:t>
            </a:r>
            <a:r>
              <a:rPr lang="ru-RU" dirty="0" smtClean="0"/>
              <a:t> устраивались регулярные моления.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895" y="4170395"/>
            <a:ext cx="4284588" cy="268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Аграрные культы</a:t>
            </a:r>
            <a:endParaRPr lang="ru-RU" b="1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340768"/>
            <a:ext cx="5796137" cy="551723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Аграрные культы - совокупность обрядов, жертвоприношений, заклинаний с целью стимулирования плодородия земли. Наряду с календарными проводились и экстраординарные моления по случаю засухи, града, эпизоотии и т. д. Для удмуртского пантеона было характерно большое количество богов, божеств, духов и различных мифологических существ (их общее число около 40). Главным из них был </a:t>
            </a:r>
            <a:r>
              <a:rPr lang="ru-RU" dirty="0" err="1" smtClean="0"/>
              <a:t>Инмар</a:t>
            </a:r>
            <a:r>
              <a:rPr lang="ru-RU" dirty="0" smtClean="0"/>
              <a:t> - бог неба, </a:t>
            </a:r>
            <a:r>
              <a:rPr lang="ru-RU" dirty="0" err="1" smtClean="0"/>
              <a:t>Калдысин</a:t>
            </a:r>
            <a:r>
              <a:rPr lang="ru-RU" dirty="0" smtClean="0"/>
              <a:t> - бог земли, </a:t>
            </a:r>
            <a:r>
              <a:rPr lang="ru-RU" dirty="0" err="1" smtClean="0"/>
              <a:t>Куазь</a:t>
            </a:r>
            <a:r>
              <a:rPr lang="ru-RU" dirty="0" smtClean="0"/>
              <a:t> - бог погоды. Кроме того, почитались </a:t>
            </a:r>
            <a:r>
              <a:rPr lang="ru-RU" dirty="0" err="1" smtClean="0"/>
              <a:t>небожительницы</a:t>
            </a:r>
            <a:r>
              <a:rPr lang="ru-RU" dirty="0" smtClean="0"/>
              <a:t>: </a:t>
            </a:r>
            <a:r>
              <a:rPr lang="ru-RU" dirty="0" err="1" smtClean="0"/>
              <a:t>Шунды-мумы</a:t>
            </a:r>
            <a:r>
              <a:rPr lang="ru-RU" dirty="0" smtClean="0"/>
              <a:t> - Мать солнца, </a:t>
            </a:r>
            <a:r>
              <a:rPr lang="ru-RU" dirty="0" err="1" smtClean="0"/>
              <a:t>Гудыри</a:t>
            </a:r>
            <a:r>
              <a:rPr lang="ru-RU" dirty="0" smtClean="0"/>
              <a:t> </a:t>
            </a:r>
            <a:r>
              <a:rPr lang="ru-RU" dirty="0" err="1" smtClean="0"/>
              <a:t>мумы</a:t>
            </a:r>
            <a:r>
              <a:rPr lang="ru-RU" dirty="0" smtClean="0"/>
              <a:t> - Мать грома, </a:t>
            </a:r>
            <a:r>
              <a:rPr lang="ru-RU" dirty="0" err="1" smtClean="0"/>
              <a:t>Инву</a:t>
            </a:r>
            <a:r>
              <a:rPr lang="ru-RU" dirty="0" smtClean="0"/>
              <a:t> </a:t>
            </a:r>
            <a:r>
              <a:rPr lang="ru-RU" dirty="0" err="1" smtClean="0"/>
              <a:t>мумы</a:t>
            </a:r>
            <a:r>
              <a:rPr lang="ru-RU" dirty="0" smtClean="0"/>
              <a:t> - Мать небесной влаги, </a:t>
            </a:r>
            <a:r>
              <a:rPr lang="ru-RU" dirty="0" err="1" smtClean="0"/>
              <a:t>Нюлэсмурт</a:t>
            </a:r>
            <a:r>
              <a:rPr lang="ru-RU" dirty="0" smtClean="0"/>
              <a:t> - Хозяин леса, </a:t>
            </a:r>
            <a:r>
              <a:rPr lang="ru-RU" dirty="0" err="1" smtClean="0"/>
              <a:t>Вумурт</a:t>
            </a:r>
            <a:r>
              <a:rPr lang="ru-RU" dirty="0" smtClean="0"/>
              <a:t> - Хозяин воды. Особое место занимало поклонение священной роще (Луд), почитание деревьев: березы, ели, сосны, рябины, ольхи. Удмуртский языческий клир - это выборные представители, но уже с элементами наследственности. Из рода жреца выбирали главного жреца (</a:t>
            </a:r>
            <a:r>
              <a:rPr lang="ru-RU" dirty="0" err="1" smtClean="0"/>
              <a:t>восясь</a:t>
            </a:r>
            <a:r>
              <a:rPr lang="ru-RU" dirty="0" smtClean="0"/>
              <a:t>) и несколько помощников. Особое место занимал </a:t>
            </a:r>
            <a:r>
              <a:rPr lang="ru-RU" dirty="0" err="1" smtClean="0"/>
              <a:t>туно</a:t>
            </a:r>
            <a:r>
              <a:rPr lang="ru-RU" dirty="0" smtClean="0"/>
              <a:t> - знахарь, гадатель, шаман (он же выбирал главного жреца) и </a:t>
            </a:r>
            <a:r>
              <a:rPr lang="ru-RU" dirty="0" err="1" smtClean="0"/>
              <a:t>горо</a:t>
            </a:r>
            <a:r>
              <a:rPr lang="ru-RU" dirty="0" smtClean="0"/>
              <a:t> - наиболее уважаемое, почётное лицо, освящавшее своим присутствием все обрядовые действия.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61048"/>
            <a:ext cx="3203848" cy="21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Обычаи и традиции</a:t>
            </a:r>
            <a:endParaRPr lang="ru-RU" b="1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1"/>
            <a:ext cx="8712968" cy="326758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Важную роль в жизни удмуртской деревни в прошлом играли календарно-обрядовые праздники, связанные с важными этапами сельскохозяйственных работ (началом и окончанием весенней посевной, сенокоса, уборки хлебов). Обрядовое содержание календарных праздников состояло из жертвоприношений молитвенных и песенных заклинаний (</a:t>
            </a:r>
            <a:r>
              <a:rPr lang="ru-RU" dirty="0" err="1" smtClean="0"/>
              <a:t>куриськон</a:t>
            </a:r>
            <a:r>
              <a:rPr lang="ru-RU" dirty="0" smtClean="0"/>
              <a:t>), различных магических действий, призванные отвести несчастья и неудачи, обеспечить плодородие земли и скота, здоровье членов семьи, в целом хозяйственное и семейное благополучие крестьянина. После официальной обрядовой части следовала развлекательная: народное гуляние с хороводами, играми, плясками. Подготовка и проведение праздников санкционировались общиной. Весенне-летний цикл (</a:t>
            </a:r>
            <a:r>
              <a:rPr lang="ru-RU" dirty="0" err="1" smtClean="0"/>
              <a:t>гырыны</a:t>
            </a:r>
            <a:r>
              <a:rPr lang="ru-RU" dirty="0" smtClean="0"/>
              <a:t> </a:t>
            </a:r>
            <a:r>
              <a:rPr lang="ru-RU" dirty="0" err="1" smtClean="0"/>
              <a:t>потон</a:t>
            </a:r>
            <a:r>
              <a:rPr lang="ru-RU" dirty="0" smtClean="0"/>
              <a:t>, </a:t>
            </a:r>
            <a:r>
              <a:rPr lang="ru-RU" dirty="0" err="1" smtClean="0"/>
              <a:t>акашка</a:t>
            </a:r>
            <a:r>
              <a:rPr lang="ru-RU" dirty="0" smtClean="0"/>
              <a:t>, гербер, </a:t>
            </a:r>
            <a:r>
              <a:rPr lang="ru-RU" dirty="0" err="1" smtClean="0"/>
              <a:t>куарсур</a:t>
            </a:r>
            <a:r>
              <a:rPr lang="ru-RU" dirty="0" smtClean="0"/>
              <a:t>) был связан с подготовкой и проведением земледельческих работ и нацелен на дружные всходы нового урожая. В основе осенне-зимних обрядов (</a:t>
            </a:r>
            <a:r>
              <a:rPr lang="ru-RU" dirty="0" err="1" smtClean="0"/>
              <a:t>виль</a:t>
            </a:r>
            <a:r>
              <a:rPr lang="ru-RU" dirty="0" smtClean="0"/>
              <a:t> жук, </a:t>
            </a:r>
            <a:r>
              <a:rPr lang="ru-RU" dirty="0" err="1" smtClean="0"/>
              <a:t>сизьыл</a:t>
            </a:r>
            <a:r>
              <a:rPr lang="ru-RU" dirty="0" smtClean="0"/>
              <a:t> </a:t>
            </a:r>
            <a:r>
              <a:rPr lang="ru-RU" dirty="0" err="1" smtClean="0"/>
              <a:t>юон</a:t>
            </a:r>
            <a:r>
              <a:rPr lang="ru-RU" dirty="0" smtClean="0"/>
              <a:t>, </a:t>
            </a:r>
            <a:r>
              <a:rPr lang="ru-RU" dirty="0" err="1" smtClean="0"/>
              <a:t>кутсан</a:t>
            </a:r>
            <a:r>
              <a:rPr lang="ru-RU" dirty="0" smtClean="0"/>
              <a:t> </a:t>
            </a:r>
            <a:r>
              <a:rPr lang="ru-RU" dirty="0" err="1" smtClean="0"/>
              <a:t>быдтон</a:t>
            </a:r>
            <a:r>
              <a:rPr lang="ru-RU" dirty="0" smtClean="0"/>
              <a:t>) - благодарение в честь собранного урожая, утверждение дальнейшего благополучия. Новый год удмуртского земледельца начинался весной, с началом нового земледельческого сезона.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3746634"/>
            <a:ext cx="4308912" cy="286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Христианские праздники</a:t>
            </a:r>
            <a:endParaRPr lang="ru-RU" b="1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4860032" cy="50691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 переходом удмуртов в православие (16-18 вв.) древние аграрно-магические обряды испытали его влияние. В конце 19 в. их проведение чаще приурочивалось к церковных праздникам, например, к Рождеству, Крещению, Пасхе, Троице и др. Постепенно и название традиционных удмуртских праздников были заменены церковными или использовались наравне с ними. При этом в содержании они сохранили существенную часть дохристианской народной обрядности.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08920"/>
            <a:ext cx="3642642" cy="265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Этногенез</a:t>
            </a:r>
            <a:endParaRPr lang="ru-RU" b="1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412776"/>
            <a:ext cx="4716016" cy="54452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Формирование уральской языковой семьи, к которой относятся удмурты, произошло в эпоху мезолита на территории нижнего или среднего течения Оби. Отсюда начался длительный дрейф древних уральцев на огромные расстояния, который завершился постепенным оформлением современных уральских этносов на территориях их нынешнего расселения.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4236720" cy="27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Расположение этноязыковой общности</a:t>
            </a:r>
            <a:endParaRPr lang="ru-RU" b="1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Удмуртская этноязыковая общность географически располагалась, вероятно, в бассейне нижнего и среднего течения реки Вятки. Хозяйство населения оставалось комплексным. К концу 1-го тысячелетия н.э. с появлением пахотных орудий с железными наконечниками ведущее место приобретает земледелие, которое совместно с животноводством обеспечивало население всеми необходимыми продуктами. Охота, рыболовство, бортничество играли уже вспомогательную роль. В начале 2-го тысячелетия н.э. предкам удмуртов были известны почти все возделываемые ныне культуры. Основными, судя по археологическим находкам, были полба-двузернянка, ячмень, овес и рожь. Урожай убирали серпами и косами-горбушами. Для переработки зерна пользовались ручными жерновами, пришедшими на смену зернотеркам в середине 2-го тысячелетия н.э. В составе домашнего стада преобладали лошади, крупный рогатый скот, имелись овцы, свиньи, собаки.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6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История Удмуртии</a:t>
            </a:r>
            <a:endParaRPr lang="ru-RU" b="1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268760"/>
            <a:ext cx="5868144" cy="558924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Древняя и средневековая история Удмуртии развивалась в неразрывном контексте отечественной истории, в прямом или опосредованном </a:t>
            </a:r>
            <a:r>
              <a:rPr lang="ru-RU" dirty="0" err="1" smtClean="0"/>
              <a:t>контактировании</a:t>
            </a:r>
            <a:r>
              <a:rPr lang="ru-RU" dirty="0" smtClean="0"/>
              <a:t> со степным скифо-сарматским ареалом (а через них с глубинными регионами Юга и Востока), со славянским и тюркским миром, с Сибирью и Западной Европой[6]. Северные удмурты издревле тяготели к Русскому Северу и довольно рано вошли в состав весьма своеобразного политического и экономического образования — Вятской земли, которая постепенно складывалась в результате освоения края русскими крестьянами — переселенцами. Особенно быстро русское население в крае стало расти в XIII в., когда многие жители Владимиро-Суздальской, Нижегородской земель, спасаясь от монголо-татарского ига, бежали в глухие вятские леса. На Вятке земли было много, а плотность населения невелика, поэтому особых столкновений, имевших характер масштабных военных действий, между новопоселенцами и местными жителями, видимо, первоначально не было, хотя усложнившаяся этническая структура края привела и к изменению этнических границ территории расселения народов. По мере увеличения русского населения на Вятке удмурты были вынуждены постепенно отходить к востоку по ее притокам Чепце и </a:t>
            </a:r>
            <a:r>
              <a:rPr lang="ru-RU" dirty="0" err="1" smtClean="0"/>
              <a:t>Кильмези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93" y="1844824"/>
            <a:ext cx="27146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Численность населения</a:t>
            </a:r>
            <a:endParaRPr lang="ru-RU" b="1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259228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Численность населения республики по данным Росстата составляет 1 517 692 чел. Плотность населения — 36,08 чел./км</a:t>
            </a:r>
            <a:r>
              <a:rPr lang="ru-RU" baseline="30000" dirty="0" smtClean="0"/>
              <a:t>2</a:t>
            </a:r>
            <a:r>
              <a:rPr lang="ru-RU" dirty="0" smtClean="0"/>
              <a:t>. Городское население — 65 %. </a:t>
            </a:r>
            <a:r>
              <a:rPr lang="ru-RU" dirty="0"/>
              <a:t>Г</a:t>
            </a:r>
            <a:r>
              <a:rPr lang="ru-RU" dirty="0" smtClean="0"/>
              <a:t>ородское население республики составило — 986500 человек и 531192 — сельское.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63" y="3666870"/>
            <a:ext cx="5184576" cy="31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3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Доля удмуртов в населении республики</a:t>
            </a:r>
            <a:endParaRPr lang="ru-RU" b="1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412776"/>
            <a:ext cx="7704856" cy="40370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Удмурты — коренной народ  Удмуртии, по результатам переписи 2002 года, в республике проживало 460 582 удмуртов (около 30 % населения). Они один из наиболее крупных финно-угорских народов, по численности удмурты стоят на пятом месте, уступая венграм, финнам, эстонцам и мордве[55]. Только редкие удмурты, однако, разговаривают на удмуртском языке.</a:t>
            </a:r>
          </a:p>
          <a:p>
            <a:r>
              <a:rPr lang="ru-RU" dirty="0" smtClean="0"/>
              <a:t>Самая большая доля удмуртов (более 80 %), по переписи 2002 года, зафиксирована в </a:t>
            </a:r>
            <a:r>
              <a:rPr lang="ru-RU" dirty="0" err="1" smtClean="0"/>
              <a:t>Шарканском</a:t>
            </a:r>
            <a:r>
              <a:rPr lang="ru-RU" dirty="0" smtClean="0"/>
              <a:t> и </a:t>
            </a:r>
            <a:r>
              <a:rPr lang="ru-RU" dirty="0" err="1" smtClean="0"/>
              <a:t>Алнашском</a:t>
            </a:r>
            <a:r>
              <a:rPr lang="ru-RU" dirty="0" smtClean="0"/>
              <a:t> районах республики, самая маленькая (менее 10 %) — в </a:t>
            </a:r>
            <a:r>
              <a:rPr lang="ru-RU" dirty="0" err="1" smtClean="0"/>
              <a:t>Камбарском</a:t>
            </a:r>
            <a:r>
              <a:rPr lang="ru-RU" dirty="0" smtClean="0"/>
              <a:t> и </a:t>
            </a:r>
            <a:r>
              <a:rPr lang="ru-RU" dirty="0" err="1" smtClean="0"/>
              <a:t>Каракулинском</a:t>
            </a:r>
            <a:r>
              <a:rPr lang="ru-RU" dirty="0" smtClean="0"/>
              <a:t> районах.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" y="4811885"/>
            <a:ext cx="9169817" cy="14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Демографическая ситуация</a:t>
            </a:r>
            <a:endParaRPr lang="ru-RU" b="1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124745"/>
            <a:ext cx="8820472" cy="36004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Удмуртская республика отличается более благоприятной демографической ситуацией, коэффициент естественного прироста населения заметно ниже среднего по стране (-0,6‰ при среднем по РФ -2,5‰ в 2008 г.). Среди регионов Урало-Поволжья республика уступает только Башкортостану (-0,3‰). Сокращение естественной убыли населения за счет повышения рождаемости и снижения смертности отмечается в последние три года во всей стране, но через 5-10 лет, с приходом в детородный возраст малочисленного поколения, рожденного в кризисный период 1990-х годов, эта тенденция должна смениться обратной.</a:t>
            </a:r>
          </a:p>
          <a:p>
            <a:endParaRPr lang="ru-RU" dirty="0" smtClean="0"/>
          </a:p>
          <a:p>
            <a:r>
              <a:rPr lang="ru-RU" dirty="0" smtClean="0"/>
              <a:t>Более высокая рождаемость характерна для сельской местности республики, а в городах, за исключением столичного Ижевска, ситуация хуже: в 2003-2006 гг. коэффициент естественного прироста в Глазове и Сарапуле был заметно ниже среднего по республике 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62423"/>
            <a:ext cx="6768752" cy="240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Возрастная структура населения</a:t>
            </a:r>
            <a:endParaRPr lang="ru-RU" b="1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367240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Возрастная структура населения Удмуртии пока еще более молода и отличается от среднероссийской повышенной долей населения моложе трудоспособного возраста (17,3 и 15,8% соответственно) и пониженной - старше трудоспособного возраста (18,5% и 21%). Это следствие более позднего начала демографического перехода и урбанизации. Доля пенсионеров (в эту категорию входят не только пенсионеры по возрасту) в населении муниципалитетов различается от 19% (Ижевск) до 30-35% в сильно постаревших «медвежьих углах» - периферийных </a:t>
            </a:r>
            <a:r>
              <a:rPr lang="ru-RU" dirty="0" err="1" smtClean="0"/>
              <a:t>Кинзерском</a:t>
            </a:r>
            <a:r>
              <a:rPr lang="ru-RU" dirty="0" smtClean="0"/>
              <a:t> и Красногорском районах на западе республики, это районы со значительной долей русского населения.</a:t>
            </a:r>
          </a:p>
          <a:p>
            <a:endParaRPr lang="ru-RU" dirty="0" smtClean="0"/>
          </a:p>
          <a:p>
            <a:r>
              <a:rPr lang="ru-RU" dirty="0" smtClean="0"/>
              <a:t>Ожидаемая продолжительность жизни населения региона ранее была близкой к средней по стране, но спад показателя в 2000-е гг. оказался более резким. Наряду с Пермским краем и Нижегородской областью, Удмуртия входит в число регионов Приволжского ФО с более остро выраженными проблемами низкого долголетия (рис. 3). Это отчасти следствие климатических факторов (более северного географического положения), но в значительно большей степени – недоразвитости социальных услуг и </a:t>
            </a:r>
            <a:r>
              <a:rPr lang="ru-RU" dirty="0" err="1" smtClean="0"/>
              <a:t>маргинализации</a:t>
            </a:r>
            <a:r>
              <a:rPr lang="ru-RU" dirty="0" smtClean="0"/>
              <a:t>, особенно сельского населения.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44" y="4293096"/>
            <a:ext cx="5273744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Миграции</a:t>
            </a:r>
            <a:endParaRPr lang="ru-RU" b="1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556792"/>
            <a:ext cx="9144000" cy="28083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 фоне относительно небольшой естественной убыли населения Удмуртия отличается сильнейшим миграционным оттоком. Миграционная ситуация непрерывно ухудшается с 2003 г. Даже Ульяновская область – регион с похожими социально-экономическими проблемами – в 2006-2008 гг. оказалась более привлекательной для мигрантов. Перед республикой стоит задача удержать собственное население, и этого можно достичь только при развитии ее крупных городов (Сарапула, Глазова, Воткинска) – именно они быстрее всего теряют население.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05064"/>
            <a:ext cx="5463927" cy="26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1566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на тему: «Этногеографическая характеристика удмуртов»</vt:lpstr>
      <vt:lpstr>Этногенез</vt:lpstr>
      <vt:lpstr>Расположение этноязыковой общности</vt:lpstr>
      <vt:lpstr>История Удмуртии</vt:lpstr>
      <vt:lpstr>Численность населения</vt:lpstr>
      <vt:lpstr>Доля удмуртов в населении республики</vt:lpstr>
      <vt:lpstr>Демографическая ситуация</vt:lpstr>
      <vt:lpstr>Возрастная структура населения</vt:lpstr>
      <vt:lpstr>Миграции</vt:lpstr>
      <vt:lpstr>Плотность населения</vt:lpstr>
      <vt:lpstr>Религия</vt:lpstr>
      <vt:lpstr>Традиционные верования</vt:lpstr>
      <vt:lpstr>Аграрные культы</vt:lpstr>
      <vt:lpstr>Обычаи и традиции</vt:lpstr>
      <vt:lpstr>Христианские праздники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2013-11-13T14:26:03Z</dcterms:created>
  <dcterms:modified xsi:type="dcterms:W3CDTF">2013-11-13T15:58:58Z</dcterms:modified>
</cp:coreProperties>
</file>