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5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9" autoAdjust="0"/>
    <p:restoredTop sz="94660"/>
  </p:normalViewPr>
  <p:slideViewPr>
    <p:cSldViewPr>
      <p:cViewPr varScale="1">
        <p:scale>
          <a:sx n="46" d="100"/>
          <a:sy n="46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E89D4-8499-4990-B1A9-C2D029F61F4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2430C-A0E3-431A-8DEF-6E9DCBC468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2430C-A0E3-431A-8DEF-6E9DCBC468BD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Нижний Новгород. Вид на р.Волг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7174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Экономико-географическая характеристика </a:t>
            </a:r>
            <a:br>
              <a:rPr lang="ru-RU" sz="4400" dirty="0" smtClean="0"/>
            </a:br>
            <a:r>
              <a:rPr lang="ru-RU" sz="4400" dirty="0" smtClean="0">
                <a:solidFill>
                  <a:srgbClr val="2D4513"/>
                </a:solidFill>
              </a:rPr>
              <a:t>Нижнего Новгорода</a:t>
            </a:r>
            <a:endParaRPr lang="ru-RU" sz="4400" dirty="0">
              <a:solidFill>
                <a:srgbClr val="2D451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943600"/>
            <a:ext cx="8458200" cy="914400"/>
          </a:xfrm>
        </p:spPr>
        <p:txBody>
          <a:bodyPr/>
          <a:lstStyle/>
          <a:p>
            <a:r>
              <a:rPr lang="ru-RU" dirty="0" smtClean="0"/>
              <a:t>Подготовила: Шатова Таисия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3. Планировка и застройка.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191000" cy="4724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конце </a:t>
            </a:r>
            <a:r>
              <a:rPr lang="en-US" dirty="0" smtClean="0"/>
              <a:t>XV</a:t>
            </a:r>
            <a:r>
              <a:rPr lang="ru-RU" dirty="0" smtClean="0"/>
              <a:t> века в городе возводится </a:t>
            </a:r>
            <a:r>
              <a:rPr lang="ru-RU" b="1" dirty="0" smtClean="0"/>
              <a:t>каменный кремль</a:t>
            </a:r>
            <a:r>
              <a:rPr lang="ru-RU" dirty="0" smtClean="0"/>
              <a:t>, ставший выдающимся сооружением русского фортификационного искусства. Летом 1509 года в город прибыл зодчий-иноземец Петр </a:t>
            </a:r>
            <a:r>
              <a:rPr lang="ru-RU" dirty="0" err="1" smtClean="0"/>
              <a:t>Фрязин</a:t>
            </a:r>
            <a:r>
              <a:rPr lang="ru-RU" dirty="0" smtClean="0"/>
              <a:t>, а “</a:t>
            </a:r>
            <a:r>
              <a:rPr lang="ru-RU" b="1" dirty="0" smtClean="0"/>
              <a:t>сентября в 1 день </a:t>
            </a:r>
            <a:r>
              <a:rPr lang="ru-RU" b="1" dirty="0" err="1" smtClean="0"/>
              <a:t>заложиша</a:t>
            </a:r>
            <a:r>
              <a:rPr lang="ru-RU" b="1" dirty="0" smtClean="0"/>
              <a:t> </a:t>
            </a:r>
            <a:r>
              <a:rPr lang="ru-RU" b="1" dirty="0" err="1" smtClean="0"/>
              <a:t>Новаград</a:t>
            </a:r>
            <a:r>
              <a:rPr lang="ru-RU" b="1" dirty="0" smtClean="0"/>
              <a:t> Нижний и </a:t>
            </a:r>
            <a:r>
              <a:rPr lang="ru-RU" b="1" dirty="0" err="1" smtClean="0"/>
              <a:t>делаша</a:t>
            </a:r>
            <a:r>
              <a:rPr lang="ru-RU" b="1" dirty="0" smtClean="0"/>
              <a:t> стену каменную и </a:t>
            </a:r>
            <a:r>
              <a:rPr lang="ru-RU" b="1" dirty="0" err="1" smtClean="0"/>
              <a:t>стрельницу</a:t>
            </a:r>
            <a:r>
              <a:rPr lang="ru-RU" b="1" dirty="0" smtClean="0"/>
              <a:t> </a:t>
            </a:r>
            <a:r>
              <a:rPr lang="ru-RU" b="1" dirty="0" err="1" smtClean="0"/>
              <a:t>Дмитровскую</a:t>
            </a:r>
            <a:r>
              <a:rPr lang="ru-RU" b="1" dirty="0" smtClean="0"/>
              <a:t>”.</a:t>
            </a:r>
            <a:r>
              <a:rPr lang="en-US" b="1" dirty="0" smtClean="0"/>
              <a:t> </a:t>
            </a:r>
          </a:p>
          <a:p>
            <a:endParaRPr lang="ru-RU" dirty="0"/>
          </a:p>
        </p:txBody>
      </p:sp>
      <p:pic>
        <p:nvPicPr>
          <p:cNvPr id="9" name="Picture 6" descr="cl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3577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lankr"/>
          <p:cNvPicPr>
            <a:picLocks noChangeAspect="1" noChangeArrowheads="1"/>
          </p:cNvPicPr>
          <p:nvPr/>
        </p:nvPicPr>
        <p:blipFill>
          <a:blip r:embed="rId2">
            <a:lum bright="12000" contrast="42000"/>
          </a:blip>
          <a:srcRect t="4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8458200" cy="1222375"/>
          </a:xfrm>
        </p:spPr>
        <p:txBody>
          <a:bodyPr/>
          <a:lstStyle/>
          <a:p>
            <a:r>
              <a:rPr lang="ru-RU" dirty="0" smtClean="0"/>
              <a:t>Современность: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8839200" cy="56436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начале 2000-х исторический центр начинает активно застраиваться многоэтажными жилыми и офисными зданиями, при этом часто осуществляется «точечная застройка», что постоянно привлекает внимание общественности. Поджоги старинной деревянной застройки также являются проблемой центра города. Некоторые строительные проекты, начавшиеся до кризиса 2008—2009 годов, в настоящее время являются замороженными, в результате чего в самом центре Нижнего Новгорода встречается немало недостроенных торгово-офисных зданий.</a:t>
            </a:r>
          </a:p>
          <a:p>
            <a:r>
              <a:rPr lang="ru-RU" dirty="0" smtClean="0"/>
              <a:t>В 2010 году городским правительством при участии общественности был одобрен новый генеральный план развития. Проект планировки центра Нижнего был разработан «НИ и ПИ Генплана Москвы». Новая концепция застройки подразумевает перенос деловой активности из перегруженного исторического центра в заречную часть города (такой перенос предусматривался ещё советскими генеральными планами 1980-х годов), развитие метрополитена, скоростного трамвая и расширение городской территории.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л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лш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4.    Промышленное производство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Нижний Новгород — один из крупнейших промышленных центров России, ведущая роль в котором принадлежит предприятиям отрасли машиностроения, металлообработки и информационных технологий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Основной объём промышленного производства приходится на автомобилестроение, судостроение и производство вооружений. На Горьковском автомобильном заводе работает 27 тысяч человек (2009</a:t>
            </a:r>
            <a:r>
              <a:rPr lang="ru-RU" dirty="0" smtClean="0"/>
              <a:t>). </a:t>
            </a:r>
            <a:r>
              <a:rPr lang="ru-RU" dirty="0" smtClean="0"/>
              <a:t>Крупнейшими заводами этой сферы являются: судостроительный завод «Красное Сормово», авиастроительный завод «Сокол», Нижегородский машиностроительный завод, заводы авиационного оборудования «</a:t>
            </a:r>
            <a:r>
              <a:rPr lang="ru-RU" dirty="0" err="1" smtClean="0"/>
              <a:t>Гидромаш</a:t>
            </a:r>
            <a:r>
              <a:rPr lang="ru-RU" dirty="0" smtClean="0"/>
              <a:t>» и «Теплообменник», завод «Красная Этна», дизелестроительный завод «РУМО», «Красный якорь», «</a:t>
            </a:r>
            <a:r>
              <a:rPr lang="ru-RU" dirty="0" err="1" smtClean="0"/>
              <a:t>Термаль</a:t>
            </a:r>
            <a:r>
              <a:rPr lang="ru-RU" dirty="0" smtClean="0"/>
              <a:t>», завод «НИТЕЛ», Завод аппаратуры связи им. А. С. Попова, НПО «Салют» и Нижегородский завод им. Г. И. Петровского.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завод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3997325"/>
            <a:ext cx="4291012" cy="2860675"/>
          </a:xfrm>
        </p:spPr>
      </p:pic>
      <p:pic>
        <p:nvPicPr>
          <p:cNvPr id="10" name="Содержимое 9" descr="77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214810" y="0"/>
            <a:ext cx="4929190" cy="3217069"/>
          </a:xfrm>
        </p:spPr>
      </p:pic>
      <p:pic>
        <p:nvPicPr>
          <p:cNvPr id="11" name="Рисунок 10" descr="звод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214810" cy="4092049"/>
          </a:xfrm>
          <a:prstGeom prst="rect">
            <a:avLst/>
          </a:prstGeom>
        </p:spPr>
      </p:pic>
      <p:pic>
        <p:nvPicPr>
          <p:cNvPr id="12" name="Рисунок 11" descr="zavod-krasnaya-et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1" y="3143248"/>
            <a:ext cx="4929190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428604"/>
            <a:ext cx="9144000" cy="6429396"/>
          </a:xfrm>
        </p:spPr>
        <p:txBody>
          <a:bodyPr>
            <a:normAutofit/>
          </a:bodyPr>
          <a:lstStyle/>
          <a:p>
            <a:r>
              <a:rPr lang="ru-RU" dirty="0" smtClean="0"/>
              <a:t>Тяжёлая </a:t>
            </a:r>
            <a:r>
              <a:rPr lang="ru-RU" dirty="0" smtClean="0"/>
              <a:t>промышленность города представлена Горьковским металлургическим заводом (обанкротился в 2010 г.). Строительная промышленность обеспечивается местными строительными материалами. Лёгкая и пищевая </a:t>
            </a:r>
            <a:r>
              <a:rPr lang="ru-RU" dirty="0" smtClean="0"/>
              <a:t>промышленность представлены </a:t>
            </a:r>
            <a:r>
              <a:rPr lang="ru-RU" dirty="0" smtClean="0"/>
              <a:t>чулочно-трикотажными, кожевенно-обувными, швейными предприятиями, мясокомбинатами, колбасными заводами, молочными комбинатами. Работает ряд предприятий деревообрабатывающей и полиграфической отраслей.</a:t>
            </a:r>
          </a:p>
          <a:p>
            <a:r>
              <a:rPr lang="ru-RU" dirty="0" smtClean="0"/>
              <a:t>Тепло- и энергообеспечение города осуществляют Автозаводская </a:t>
            </a:r>
            <a:r>
              <a:rPr lang="ru-RU" dirty="0" smtClean="0"/>
              <a:t>ТЭЦ электрической </a:t>
            </a:r>
            <a:r>
              <a:rPr lang="ru-RU" dirty="0" smtClean="0"/>
              <a:t>мощностью 580 МВт, </a:t>
            </a:r>
            <a:r>
              <a:rPr lang="ru-RU" dirty="0" err="1" smtClean="0"/>
              <a:t>Сормовская</a:t>
            </a:r>
            <a:r>
              <a:rPr lang="ru-RU" dirty="0" smtClean="0"/>
              <a:t> </a:t>
            </a:r>
            <a:r>
              <a:rPr lang="ru-RU" dirty="0" smtClean="0"/>
              <a:t>ТЭЦ (ТГК-6</a:t>
            </a:r>
            <a:r>
              <a:rPr lang="ru-RU" dirty="0" smtClean="0"/>
              <a:t>) — 340 </a:t>
            </a:r>
            <a:r>
              <a:rPr lang="ru-RU" dirty="0" smtClean="0"/>
              <a:t>МВт.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т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    Производственная сфера.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53480" cy="4724400"/>
          </a:xfrm>
        </p:spPr>
        <p:txBody>
          <a:bodyPr>
            <a:normAutofit/>
          </a:bodyPr>
          <a:lstStyle/>
          <a:p>
            <a:r>
              <a:rPr lang="ru-RU" dirty="0" smtClean="0"/>
              <a:t>Промышленный сектор производит от 50 до 60 % валового городского продукта, что составляет 40 % объёма выпускаемой промышленной продукции выпускаемой в Нижегородской области. На 137 крупных и средних предприятиях 14 основных отраслей занято около 179 тыс. человек (41 % от общей численности работающих в городе). Всего на крупных и средних предприятиях работает 423 тыс. человек.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    Оценка экономико-географического положения.</a:t>
            </a:r>
            <a:br>
              <a:rPr lang="ru-RU" dirty="0" smtClean="0"/>
            </a:br>
            <a:r>
              <a:rPr lang="ru-RU" dirty="0" smtClean="0"/>
              <a:t>2.    История развития.</a:t>
            </a:r>
            <a:br>
              <a:rPr lang="ru-RU" dirty="0" smtClean="0"/>
            </a:br>
            <a:r>
              <a:rPr lang="ru-RU" dirty="0" smtClean="0"/>
              <a:t>3.    Планировка и застройка.</a:t>
            </a:r>
            <a:br>
              <a:rPr lang="ru-RU" dirty="0" smtClean="0"/>
            </a:br>
            <a:r>
              <a:rPr lang="ru-RU" dirty="0" smtClean="0"/>
              <a:t>4.    Промышленное производство.</a:t>
            </a:r>
            <a:br>
              <a:rPr lang="ru-RU" dirty="0" smtClean="0"/>
            </a:br>
            <a:r>
              <a:rPr lang="ru-RU" dirty="0" smtClean="0"/>
              <a:t>5.    Производственная сфера.</a:t>
            </a:r>
            <a:br>
              <a:rPr lang="ru-RU" dirty="0" smtClean="0"/>
            </a:br>
            <a:r>
              <a:rPr lang="ru-RU" dirty="0" smtClean="0"/>
              <a:t>6.    Непроизводственная сфера.</a:t>
            </a:r>
            <a:br>
              <a:rPr lang="ru-RU" dirty="0" smtClean="0"/>
            </a:br>
            <a:r>
              <a:rPr lang="ru-RU" dirty="0" smtClean="0"/>
              <a:t>7.    Перспективы развития.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11" descr="diag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    Непроизводственная сфера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10604" cy="4724400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/>
              <a:t>Наука и образование: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городе действует 189 общеобразовательных </a:t>
            </a:r>
            <a:r>
              <a:rPr lang="ru-RU" dirty="0" smtClean="0"/>
              <a:t>учреждений. </a:t>
            </a:r>
            <a:r>
              <a:rPr lang="ru-RU" dirty="0" smtClean="0"/>
              <a:t>Среди них 132 средние школы, 18 лицеев и гимназий, 1 кадетская </a:t>
            </a:r>
            <a:r>
              <a:rPr lang="ru-RU" dirty="0" smtClean="0"/>
              <a:t>школа. </a:t>
            </a:r>
            <a:r>
              <a:rPr lang="ru-RU" dirty="0" smtClean="0"/>
              <a:t>Число учащихся составляет 105 </a:t>
            </a:r>
            <a:r>
              <a:rPr lang="ru-RU" dirty="0" smtClean="0"/>
              <a:t>тыс.</a:t>
            </a:r>
            <a:r>
              <a:rPr lang="ru-RU" baseline="30000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2009 году на Всероссийских олимпиадах число победителей и призёров составило 19 учащихся из Нижнего Новгорода, всего же из Нижегородской области 33 </a:t>
            </a:r>
            <a:r>
              <a:rPr lang="ru-RU" dirty="0" smtClean="0"/>
              <a:t>учащихся.</a:t>
            </a:r>
            <a:endParaRPr lang="ru-RU" dirty="0" smtClean="0"/>
          </a:p>
          <a:p>
            <a:r>
              <a:rPr lang="ru-RU" dirty="0" smtClean="0"/>
              <a:t>В городе находятся несколько десятков техникумов, колледжей и </a:t>
            </a:r>
            <a:r>
              <a:rPr lang="ru-RU" dirty="0" smtClean="0"/>
              <a:t>училищ. </a:t>
            </a:r>
            <a:r>
              <a:rPr lang="ru-RU" dirty="0" smtClean="0"/>
              <a:t>Среди них: автомеханический, автотранспортный, строительный, торговый техникумы, медицинские колледжи и училища, педагогический колледж, речное училище, музыкальное, театральное, художественное училища и др.</a:t>
            </a:r>
          </a:p>
          <a:p>
            <a:r>
              <a:rPr lang="ru-RU" dirty="0" smtClean="0"/>
              <a:t>В Нижнем Новгороде находятся: 6 университетов, 4 академии, консерватория и более 5 институтов. Всего насчитывается свыше 50 высших учебных заведений и филиалов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Нижнем Новгороде работают 20 научно-исследовательских институтов и конструкторских бюро, а также 5 академических </a:t>
            </a:r>
            <a:r>
              <a:rPr lang="ru-RU" dirty="0" smtClean="0"/>
              <a:t>институтов</a:t>
            </a:r>
            <a:r>
              <a:rPr lang="ru-RU" baseline="30000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четыре из которых объединены в Нижегородский научный центр РАН. Крупнейшим из них является Институт прикладной физики РАН.</a:t>
            </a:r>
          </a:p>
          <a:p>
            <a:r>
              <a:rPr lang="ru-RU" dirty="0" smtClean="0"/>
              <a:t>Нижний Новгород всемирно известен как центр радиофизики.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уни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4857752" cy="5572163"/>
          </a:xfrm>
        </p:spPr>
      </p:pic>
      <p:pic>
        <p:nvPicPr>
          <p:cNvPr id="6" name="Содержимое 5" descr="univ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1" y="1714488"/>
            <a:ext cx="4214810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714356"/>
            <a:ext cx="8339166" cy="5610244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/>
              <a:t>Здравоохранение:</a:t>
            </a:r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smtClean="0"/>
              <a:t>2006 год в Нижнем Новгороде насчитывалось 33 больницы, 30 поликлиник, 9 станций скорой медицинской помощи, 11 стоматологических </a:t>
            </a:r>
            <a:r>
              <a:rPr lang="ru-RU" dirty="0" smtClean="0"/>
              <a:t>поликлиник.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Сормовском</a:t>
            </a:r>
            <a:r>
              <a:rPr lang="ru-RU" dirty="0" smtClean="0"/>
              <a:t> районе будет построен Ожоговый центр ФГУ «Нижегородский научно-исследовательский институт травматологии и ортопедии» (НИИТО) со станцией скорой помощи и вертолётной площадкой. На заседании инвестиционного совета при губернаторе Нижегородской области 26 сентября 2007 года было одобрено предоставление инвестору земельного участка площадью 100 тыс. м² под реализацию проекта. Объём инвестиций в проект оценивается в 3 </a:t>
            </a:r>
            <a:r>
              <a:rPr lang="ru-RU" dirty="0" err="1" smtClean="0"/>
              <a:t>млрд</a:t>
            </a:r>
            <a:r>
              <a:rPr lang="ru-RU" dirty="0" smtClean="0"/>
              <a:t> рублей, срок строительства объекта — 51 </a:t>
            </a:r>
            <a:r>
              <a:rPr lang="ru-RU" dirty="0" smtClean="0"/>
              <a:t>месяц.</a:t>
            </a:r>
            <a:endParaRPr lang="ru-RU" dirty="0" smtClean="0"/>
          </a:p>
          <a:p>
            <a:r>
              <a:rPr lang="ru-RU" dirty="0" smtClean="0"/>
              <a:t>В 2008 году определены подрядчики для проектирования и подготовки строительства в городе областного перинатального </a:t>
            </a:r>
            <a:r>
              <a:rPr lang="ru-RU" dirty="0" smtClean="0"/>
              <a:t>центра.</a:t>
            </a:r>
            <a:endParaRPr lang="ru-RU" dirty="0" smtClean="0"/>
          </a:p>
          <a:p>
            <a:r>
              <a:rPr lang="ru-RU" dirty="0" smtClean="0"/>
              <a:t>На 2008 год 28 из 72 подведомственных городскому департаменту здравоохранения лечебно-профилактических учреждений нуждаются в капитальном </a:t>
            </a:r>
            <a:r>
              <a:rPr lang="ru-RU" dirty="0" smtClean="0"/>
              <a:t>ремонте, </a:t>
            </a:r>
            <a:r>
              <a:rPr lang="ru-RU" dirty="0" smtClean="0"/>
              <a:t>на приобретение современной медицинской техники будет направлено 320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smtClean="0"/>
              <a:t>рублей.</a:t>
            </a:r>
            <a:endParaRPr lang="ru-RU" dirty="0" smtClean="0"/>
          </a:p>
          <a:p>
            <a:r>
              <a:rPr lang="ru-RU" dirty="0" smtClean="0"/>
              <a:t>В декабре 2009 года состоялось открытие </a:t>
            </a:r>
            <a:r>
              <a:rPr lang="ru-RU" dirty="0" err="1" smtClean="0"/>
              <a:t>плазмоцентра</a:t>
            </a:r>
            <a:r>
              <a:rPr lang="ru-RU" dirty="0" smtClean="0"/>
              <a:t>, рассчитанного на приём до 200 доноров в сутки, с возможностью заготовки до 30 тонн плазмы в </a:t>
            </a:r>
            <a:r>
              <a:rPr lang="ru-RU" dirty="0" smtClean="0"/>
              <a:t>год.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65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" y="1"/>
            <a:ext cx="9111803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/>
          <a:lstStyle/>
          <a:p>
            <a:r>
              <a:rPr lang="ru-RU" dirty="0" smtClean="0"/>
              <a:t>Перинатальный центр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    Перспективы развития города.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8786842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генеральном плане намечены перспективы жилищного, социального строительства, инженерной инфраструктуры. В плане предусмотрено большое дорожное строительство. Это связано с тем, что в течение десятилетий отставание инженерной структуры от строительства жилья становилось все более заметным. Нижний Новгород будет развиваться в перспективе в направлении </a:t>
            </a:r>
            <a:r>
              <a:rPr lang="ru-RU" dirty="0" err="1" smtClean="0"/>
              <a:t>Сартаковской</a:t>
            </a:r>
            <a:r>
              <a:rPr lang="ru-RU" dirty="0" smtClean="0"/>
              <a:t> площадки (</a:t>
            </a:r>
            <a:r>
              <a:rPr lang="ru-RU" dirty="0" err="1" smtClean="0"/>
              <a:t>Богородский</a:t>
            </a:r>
            <a:r>
              <a:rPr lang="ru-RU" dirty="0" smtClean="0"/>
              <a:t> район). А развитие города в рамках уже существующих границ задумано за счет реконструкции и уплотнения застройки, а также использования резервов территорий. К сожалению, после принятия генерального плана не было предусмотрено конструктивных шагов с точки зрения более детального проектирования исторической части города. На сегодняшний момент у нас на стадии согласования находится проект разработки фрагмента центральной части Нижнего Новгорода в районе улиц Нестерова и Октябрьской, который позволит более конструктивно и организованно использовать эту территорию.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Нижегородская </a:t>
            </a:r>
            <a:r>
              <a:rPr lang="ru-RU" dirty="0" smtClean="0"/>
              <a:t>губерния // Энциклопедический словарь Брокгауза и </a:t>
            </a:r>
            <a:r>
              <a:rPr lang="ru-RU" dirty="0" err="1" smtClean="0"/>
              <a:t>Ефрона</a:t>
            </a:r>
            <a:r>
              <a:rPr lang="ru-RU" dirty="0" smtClean="0"/>
              <a:t>: В 86 томах (82 т. и 4 доп.). — СПб., 1890—1907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i="1" dirty="0" smtClean="0"/>
              <a:t>Горький</a:t>
            </a:r>
            <a:r>
              <a:rPr lang="ru-RU" dirty="0" smtClean="0"/>
              <a:t> — статья из Большой советской энциклопедии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i="1" dirty="0" err="1" smtClean="0"/>
              <a:t>Гациский</a:t>
            </a:r>
            <a:r>
              <a:rPr lang="ru-RU" i="1" dirty="0" smtClean="0"/>
              <a:t> </a:t>
            </a:r>
            <a:r>
              <a:rPr lang="ru-RU" i="1" dirty="0" smtClean="0"/>
              <a:t>А. С.</a:t>
            </a:r>
            <a:r>
              <a:rPr lang="ru-RU" dirty="0" smtClean="0"/>
              <a:t> </a:t>
            </a:r>
            <a:r>
              <a:rPr lang="ru-RU" dirty="0" err="1" smtClean="0"/>
              <a:t>Нижегородка</a:t>
            </a:r>
            <a:r>
              <a:rPr lang="ru-RU" dirty="0" smtClean="0"/>
              <a:t>. Путеводитель и указатель по Нижнему Новгороду и нижегородской ярмарке. — Н. Новгород: Тип. </a:t>
            </a:r>
            <a:r>
              <a:rPr lang="ru-RU" dirty="0" err="1" smtClean="0"/>
              <a:t>губернскаго</a:t>
            </a:r>
            <a:r>
              <a:rPr lang="ru-RU" dirty="0" smtClean="0"/>
              <a:t> правления, 1875. — 60 с. (PDF)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i="1" dirty="0" smtClean="0"/>
              <a:t>Кучкин </a:t>
            </a:r>
            <a:r>
              <a:rPr lang="ru-RU" i="1" dirty="0" smtClean="0"/>
              <a:t>В. А.</a:t>
            </a:r>
            <a:r>
              <a:rPr lang="ru-RU" dirty="0" smtClean="0"/>
              <a:t> Территория Суздальского и Нижегородского Великих княжеств в XIV в. // Формирование государственной территории северо-восточной Руси в X—XIV </a:t>
            </a:r>
            <a:r>
              <a:rPr lang="ru-RU" dirty="0" smtClean="0"/>
              <a:t>вв. </a:t>
            </a:r>
            <a:r>
              <a:rPr lang="ru-RU" dirty="0" smtClean="0"/>
              <a:t>/ В. А. Кучкин; Отв. ред. акад. </a:t>
            </a:r>
            <a:r>
              <a:rPr lang="ru-RU" i="1" dirty="0" smtClean="0"/>
              <a:t>Б. А. Рыбаков</a:t>
            </a:r>
            <a:r>
              <a:rPr lang="ru-RU" dirty="0" smtClean="0"/>
              <a:t>. — М.: Наука, 1984. — Гл. 5.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86380" cy="882650"/>
          </a:xfrm>
        </p:spPr>
        <p:txBody>
          <a:bodyPr/>
          <a:lstStyle/>
          <a:p>
            <a:r>
              <a:rPr lang="ru-RU" dirty="0" smtClean="0"/>
              <a:t>Общие сведения: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5429288" cy="30003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Герб города</a:t>
            </a:r>
          </a:p>
          <a:p>
            <a:r>
              <a:rPr lang="ru-RU" sz="2400" b="1" dirty="0" smtClean="0"/>
              <a:t>За основу герба города Нижнего Новгорода взят исторический герб губернского города Нижнего Новгорода, Высочайше утверждённый 16 августа 1781 года.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572000" y="5072074"/>
            <a:ext cx="4292241" cy="6397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Флаг  города</a:t>
            </a:r>
            <a:endParaRPr lang="ru-RU" sz="2400" dirty="0"/>
          </a:p>
        </p:txBody>
      </p:sp>
      <p:pic>
        <p:nvPicPr>
          <p:cNvPr id="8" name="Picture 10" descr="Герб города Нижний Новгород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8604"/>
            <a:ext cx="2905132" cy="379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Флаг города Нижнего Новгород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3857628"/>
            <a:ext cx="4053511" cy="269558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191000" cy="47244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Нижний Новгород</a:t>
            </a:r>
            <a:r>
              <a:rPr lang="ru-RU" dirty="0" smtClean="0"/>
              <a:t> — город в России, административный центр Нижегородской области, центр Приволжского федерального </a:t>
            </a:r>
            <a:r>
              <a:rPr lang="ru-RU" dirty="0" smtClean="0"/>
              <a:t>округа</a:t>
            </a:r>
            <a:r>
              <a:rPr lang="ru-RU" dirty="0" smtClean="0"/>
              <a:t>. В период с 1932 по 1990 год город носил название </a:t>
            </a:r>
            <a:r>
              <a:rPr lang="ru-RU" b="1" dirty="0" smtClean="0"/>
              <a:t>Горький</a:t>
            </a:r>
            <a:r>
              <a:rPr lang="ru-RU" dirty="0" smtClean="0"/>
              <a:t> (в честь русского советского писателя Максима Горького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" name="Picture 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8000" contrast="30000"/>
          </a:blip>
          <a:srcRect b="5167"/>
          <a:stretch>
            <a:fillRect/>
          </a:stretch>
        </p:blipFill>
        <p:spPr bwMode="auto">
          <a:xfrm>
            <a:off x="4000496" y="1142984"/>
            <a:ext cx="51435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    Оценка экономико-географического положения.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Город расположен на месте впадения Оки в Волгу, на правом берегу Волги. Ока делит город на две части. В верхней — находится исторический центр города (Нижегородский район, Советский район, </a:t>
            </a:r>
            <a:r>
              <a:rPr lang="ru-RU" b="1" dirty="0" err="1" smtClean="0"/>
              <a:t>Приокский</a:t>
            </a:r>
            <a:r>
              <a:rPr lang="ru-RU" b="1" dirty="0" smtClean="0"/>
              <a:t> район), в нижней — </a:t>
            </a:r>
            <a:r>
              <a:rPr lang="ru-RU" b="1" dirty="0" err="1" smtClean="0"/>
              <a:t>Сормовский</a:t>
            </a:r>
            <a:r>
              <a:rPr lang="ru-RU" b="1" dirty="0" smtClean="0"/>
              <a:t> район, </a:t>
            </a:r>
            <a:r>
              <a:rPr lang="ru-RU" b="1" dirty="0" err="1" smtClean="0"/>
              <a:t>Канавинский</a:t>
            </a:r>
            <a:r>
              <a:rPr lang="ru-RU" b="1" dirty="0" smtClean="0"/>
              <a:t> район, Московский район , Автозавод, Ленинский район. Площадь города — 410 км²</a:t>
            </a:r>
            <a:r>
              <a:rPr lang="ru-RU" b="1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Ближайшие города: Бор (на левом берегу Волги), Дзержинск, Кстово, Богородск, </a:t>
            </a:r>
            <a:r>
              <a:rPr lang="ru-RU" b="1" dirty="0" smtClean="0"/>
              <a:t>Балахна</a:t>
            </a:r>
            <a:r>
              <a:rPr lang="ru-RU" b="1" dirty="0" smtClean="0"/>
              <a:t>. Расстояние до Москвы около 450 км.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4786314" cy="635798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Нижний Новгород — пятый по численности населения город России с </a:t>
            </a:r>
            <a:r>
              <a:rPr lang="ru-RU" dirty="0" smtClean="0"/>
              <a:t>населением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1 278 803 человек, важный экономический, транспортный и культурный центр страны. Нижегородская агломерация насчитывает 2,02 </a:t>
            </a:r>
            <a:r>
              <a:rPr lang="ru-RU" dirty="0" err="1" smtClean="0"/>
              <a:t>млн</a:t>
            </a:r>
            <a:r>
              <a:rPr lang="ru-RU" dirty="0" smtClean="0"/>
              <a:t> чел. и также является пятой по величине в стране и крупнейшей в Среднем Поволжье.</a:t>
            </a:r>
          </a:p>
          <a:p>
            <a:r>
              <a:rPr lang="ru-RU" dirty="0" smtClean="0"/>
              <a:t>Нижний Новгород расположен в 400 км к востоку от Москвы, а транспортный коридор между двумя городами выделяется как конурбация Москва — Нижний Новгород.</a:t>
            </a:r>
          </a:p>
          <a:p>
            <a:endParaRPr lang="ru-RU" dirty="0"/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6333" y="1142984"/>
            <a:ext cx="4157667" cy="46577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/>
          <a:lstStyle/>
          <a:p>
            <a:r>
              <a:rPr lang="ru-RU" dirty="0" smtClean="0"/>
              <a:t>2.    История развития.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9144000" cy="292895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/>
              <a:t>История</a:t>
            </a:r>
            <a:r>
              <a:rPr lang="en-US" b="1" dirty="0" smtClean="0"/>
              <a:t> </a:t>
            </a:r>
            <a:r>
              <a:rPr lang="en-US" b="1" dirty="0" err="1" smtClean="0"/>
              <a:t>города</a:t>
            </a:r>
            <a:r>
              <a:rPr lang="en-US" b="1" dirty="0" smtClean="0"/>
              <a:t> </a:t>
            </a:r>
            <a:r>
              <a:rPr lang="en-US" b="1" dirty="0" err="1" smtClean="0"/>
              <a:t>Нижнего</a:t>
            </a:r>
            <a:r>
              <a:rPr lang="en-US" b="1" dirty="0" smtClean="0"/>
              <a:t> </a:t>
            </a:r>
            <a:r>
              <a:rPr lang="en-US" b="1" dirty="0" err="1" smtClean="0"/>
              <a:t>Новгорода</a:t>
            </a:r>
            <a:r>
              <a:rPr lang="en-US" b="1" dirty="0" smtClean="0"/>
              <a:t> </a:t>
            </a:r>
            <a:r>
              <a:rPr lang="en-US" b="1" dirty="0" err="1" smtClean="0"/>
              <a:t>начинается</a:t>
            </a:r>
            <a:r>
              <a:rPr lang="en-US" b="1" dirty="0" smtClean="0"/>
              <a:t> в </a:t>
            </a:r>
            <a:r>
              <a:rPr lang="en-US" sz="3200" b="1" dirty="0" smtClean="0"/>
              <a:t>1221</a:t>
            </a:r>
            <a:r>
              <a:rPr lang="en-US" b="1" dirty="0" smtClean="0"/>
              <a:t> </a:t>
            </a:r>
            <a:r>
              <a:rPr lang="en-US" b="1" dirty="0" err="1" smtClean="0"/>
              <a:t>году</a:t>
            </a:r>
            <a:r>
              <a:rPr lang="en-US" b="1" dirty="0" smtClean="0"/>
              <a:t>. </a:t>
            </a:r>
            <a:endParaRPr lang="ru-RU" b="1" dirty="0" smtClean="0"/>
          </a:p>
          <a:p>
            <a:r>
              <a:rPr lang="en-US" b="1" dirty="0" err="1" smtClean="0"/>
              <a:t>Нижний</a:t>
            </a:r>
            <a:r>
              <a:rPr lang="en-US" b="1" dirty="0" smtClean="0"/>
              <a:t> </a:t>
            </a:r>
            <a:r>
              <a:rPr lang="en-US" b="1" dirty="0" err="1" smtClean="0"/>
              <a:t>Новгород</a:t>
            </a:r>
            <a:r>
              <a:rPr lang="en-US" b="1" dirty="0" smtClean="0"/>
              <a:t> </a:t>
            </a:r>
            <a:r>
              <a:rPr lang="en-US" b="1" dirty="0" err="1" smtClean="0"/>
              <a:t>был</a:t>
            </a:r>
            <a:r>
              <a:rPr lang="en-US" b="1" dirty="0" smtClean="0"/>
              <a:t> </a:t>
            </a:r>
            <a:r>
              <a:rPr lang="en-US" b="1" dirty="0" err="1" smtClean="0"/>
              <a:t>основан</a:t>
            </a:r>
            <a:r>
              <a:rPr lang="en-US" b="1" dirty="0" smtClean="0"/>
              <a:t> у </a:t>
            </a:r>
            <a:r>
              <a:rPr lang="en-US" b="1" dirty="0" err="1" smtClean="0"/>
              <a:t>места</a:t>
            </a:r>
            <a:r>
              <a:rPr lang="en-US" b="1" dirty="0" smtClean="0"/>
              <a:t> </a:t>
            </a:r>
            <a:r>
              <a:rPr lang="en-US" b="1" dirty="0" err="1" smtClean="0"/>
              <a:t>слияния</a:t>
            </a:r>
            <a:r>
              <a:rPr lang="en-US" b="1" dirty="0" smtClean="0"/>
              <a:t> </a:t>
            </a:r>
            <a:r>
              <a:rPr lang="en-US" b="1" dirty="0" err="1" smtClean="0"/>
              <a:t>великих</a:t>
            </a:r>
            <a:r>
              <a:rPr lang="en-US" b="1" dirty="0" smtClean="0"/>
              <a:t> </a:t>
            </a:r>
            <a:r>
              <a:rPr lang="en-US" b="1" dirty="0" err="1" smtClean="0"/>
              <a:t>русских</a:t>
            </a:r>
            <a:r>
              <a:rPr lang="en-US" b="1" dirty="0" smtClean="0"/>
              <a:t> </a:t>
            </a:r>
            <a:r>
              <a:rPr lang="en-US" b="1" dirty="0" err="1" smtClean="0"/>
              <a:t>рек</a:t>
            </a:r>
            <a:r>
              <a:rPr lang="en-US" b="1" dirty="0" smtClean="0"/>
              <a:t> - </a:t>
            </a:r>
            <a:r>
              <a:rPr lang="en-US" sz="3200" b="1" dirty="0" err="1" smtClean="0"/>
              <a:t>Волги</a:t>
            </a:r>
            <a:r>
              <a:rPr lang="en-US" sz="3200" b="1" dirty="0" smtClean="0"/>
              <a:t> и </a:t>
            </a:r>
            <a:r>
              <a:rPr lang="en-US" sz="3200" b="1" dirty="0" err="1" smtClean="0"/>
              <a:t>Оки</a:t>
            </a:r>
            <a:r>
              <a:rPr lang="en-US" b="1" dirty="0" smtClean="0"/>
              <a:t> </a:t>
            </a:r>
            <a:r>
              <a:rPr lang="en-US" b="1" dirty="0" err="1" smtClean="0"/>
              <a:t>князем</a:t>
            </a:r>
            <a:r>
              <a:rPr lang="en-US" b="1" dirty="0" smtClean="0"/>
              <a:t> </a:t>
            </a:r>
            <a:r>
              <a:rPr lang="en-US" b="1" dirty="0" err="1" smtClean="0"/>
              <a:t>Юрием</a:t>
            </a:r>
            <a:r>
              <a:rPr lang="en-US" b="1" dirty="0" smtClean="0"/>
              <a:t> (</a:t>
            </a:r>
            <a:r>
              <a:rPr lang="en-US" b="1" dirty="0" err="1" smtClean="0"/>
              <a:t>Георгием</a:t>
            </a:r>
            <a:r>
              <a:rPr lang="en-US" b="1" dirty="0" smtClean="0"/>
              <a:t>) </a:t>
            </a:r>
            <a:r>
              <a:rPr lang="en-US" b="1" dirty="0" err="1" smtClean="0"/>
              <a:t>Всеволодовичем</a:t>
            </a:r>
            <a:r>
              <a:rPr lang="en-US" b="1" dirty="0" smtClean="0"/>
              <a:t> в 1221 </a:t>
            </a:r>
            <a:r>
              <a:rPr lang="en-US" b="1" dirty="0" err="1" smtClean="0"/>
              <a:t>году</a:t>
            </a:r>
            <a:r>
              <a:rPr lang="en-US" b="1" dirty="0" smtClean="0"/>
              <a:t> </a:t>
            </a:r>
            <a:r>
              <a:rPr lang="en-US" b="1" dirty="0" err="1" smtClean="0"/>
              <a:t>как</a:t>
            </a:r>
            <a:r>
              <a:rPr lang="en-US" b="1" dirty="0" smtClean="0"/>
              <a:t> </a:t>
            </a:r>
            <a:r>
              <a:rPr lang="en-US" b="1" dirty="0" err="1" smtClean="0"/>
              <a:t>опорный</a:t>
            </a:r>
            <a:r>
              <a:rPr lang="en-US" b="1" dirty="0" smtClean="0"/>
              <a:t> </a:t>
            </a:r>
            <a:r>
              <a:rPr lang="en-US" b="1" dirty="0" err="1" smtClean="0"/>
              <a:t>пункт</a:t>
            </a:r>
            <a:r>
              <a:rPr lang="en-US" b="1" dirty="0" smtClean="0"/>
              <a:t> </a:t>
            </a:r>
            <a:r>
              <a:rPr lang="en-US" b="1" dirty="0" err="1" smtClean="0"/>
              <a:t>обороны</a:t>
            </a:r>
            <a:r>
              <a:rPr lang="en-US" b="1" dirty="0" smtClean="0"/>
              <a:t> </a:t>
            </a:r>
            <a:r>
              <a:rPr lang="en-US" b="1" dirty="0" err="1" smtClean="0"/>
              <a:t>русских</a:t>
            </a:r>
            <a:r>
              <a:rPr lang="en-US" b="1" dirty="0" smtClean="0"/>
              <a:t> </a:t>
            </a:r>
            <a:r>
              <a:rPr lang="en-US" b="1" dirty="0" err="1" smtClean="0"/>
              <a:t>границ</a:t>
            </a:r>
            <a:r>
              <a:rPr lang="en-US" b="1" dirty="0" smtClean="0"/>
              <a:t> </a:t>
            </a:r>
            <a:r>
              <a:rPr lang="en-US" b="1" dirty="0" err="1" smtClean="0"/>
              <a:t>от</a:t>
            </a:r>
            <a:r>
              <a:rPr lang="en-US" b="1" dirty="0" smtClean="0"/>
              <a:t> </a:t>
            </a:r>
            <a:r>
              <a:rPr lang="en-US" b="1" dirty="0" err="1" smtClean="0"/>
              <a:t>мордвы</a:t>
            </a:r>
            <a:r>
              <a:rPr lang="en-US" b="1" dirty="0" smtClean="0"/>
              <a:t>, </a:t>
            </a:r>
            <a:r>
              <a:rPr lang="en-US" b="1" dirty="0" err="1" smtClean="0"/>
              <a:t>черемисов</a:t>
            </a:r>
            <a:r>
              <a:rPr lang="en-US" b="1" dirty="0" smtClean="0"/>
              <a:t> и </a:t>
            </a:r>
            <a:r>
              <a:rPr lang="en-US" b="1" dirty="0" err="1" smtClean="0"/>
              <a:t>татар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Город</a:t>
            </a:r>
            <a:r>
              <a:rPr lang="en-US" b="1" dirty="0" smtClean="0"/>
              <a:t> </a:t>
            </a:r>
            <a:r>
              <a:rPr lang="en-US" b="1" dirty="0" err="1" smtClean="0"/>
              <a:t>получил</a:t>
            </a:r>
            <a:r>
              <a:rPr lang="en-US" b="1" dirty="0" smtClean="0"/>
              <a:t> </a:t>
            </a:r>
            <a:r>
              <a:rPr lang="en-US" b="1" dirty="0" err="1" smtClean="0"/>
              <a:t>название</a:t>
            </a:r>
            <a:r>
              <a:rPr lang="en-US" b="1" dirty="0" smtClean="0"/>
              <a:t> “</a:t>
            </a:r>
            <a:r>
              <a:rPr lang="en-US" b="1" dirty="0" err="1" smtClean="0"/>
              <a:t>Нижний</a:t>
            </a:r>
            <a:r>
              <a:rPr lang="en-US" b="1" dirty="0" smtClean="0"/>
              <a:t>” – </a:t>
            </a:r>
            <a:r>
              <a:rPr lang="en-US" b="1" dirty="0" err="1" smtClean="0"/>
              <a:t>возможно</a:t>
            </a:r>
            <a:r>
              <a:rPr lang="en-US" b="1" dirty="0" smtClean="0"/>
              <a:t>, </a:t>
            </a:r>
            <a:r>
              <a:rPr lang="en-US" b="1" dirty="0" err="1" smtClean="0"/>
              <a:t>потому</a:t>
            </a:r>
            <a:r>
              <a:rPr lang="en-US" b="1" dirty="0" smtClean="0"/>
              <a:t>, </a:t>
            </a:r>
            <a:r>
              <a:rPr lang="en-US" b="1" dirty="0" err="1" smtClean="0"/>
              <a:t>что</a:t>
            </a:r>
            <a:r>
              <a:rPr lang="en-US" b="1" dirty="0" smtClean="0"/>
              <a:t> </a:t>
            </a:r>
            <a:r>
              <a:rPr lang="en-US" b="1" dirty="0" err="1" smtClean="0"/>
              <a:t>расположен</a:t>
            </a:r>
            <a:r>
              <a:rPr lang="en-US" b="1" dirty="0" smtClean="0"/>
              <a:t> </a:t>
            </a:r>
            <a:r>
              <a:rPr lang="en-US" b="1" dirty="0" err="1" smtClean="0"/>
              <a:t>был</a:t>
            </a:r>
            <a:r>
              <a:rPr lang="en-US" b="1" dirty="0" smtClean="0"/>
              <a:t> в “</a:t>
            </a:r>
            <a:r>
              <a:rPr lang="en-US" b="1" dirty="0" err="1" smtClean="0"/>
              <a:t>низовских</a:t>
            </a:r>
            <a:r>
              <a:rPr lang="en-US" b="1" dirty="0" smtClean="0"/>
              <a:t>” </a:t>
            </a:r>
            <a:r>
              <a:rPr lang="en-US" b="1" dirty="0" err="1" smtClean="0"/>
              <a:t>землях</a:t>
            </a:r>
            <a:r>
              <a:rPr lang="en-US" b="1" dirty="0" smtClean="0"/>
              <a:t> </a:t>
            </a:r>
            <a:r>
              <a:rPr lang="en-US" b="1" dirty="0" err="1" smtClean="0"/>
              <a:t>относительно</a:t>
            </a:r>
            <a:r>
              <a:rPr lang="en-US" b="1" dirty="0" smtClean="0"/>
              <a:t> </a:t>
            </a:r>
            <a:r>
              <a:rPr lang="en-US" b="1" dirty="0" err="1" smtClean="0"/>
              <a:t>Новгорода</a:t>
            </a:r>
            <a:r>
              <a:rPr lang="en-US" b="1" dirty="0" smtClean="0"/>
              <a:t> </a:t>
            </a:r>
            <a:r>
              <a:rPr lang="en-US" b="1" dirty="0" err="1" smtClean="0"/>
              <a:t>Великого</a:t>
            </a:r>
            <a:r>
              <a:rPr lang="en-US" b="1" dirty="0" smtClean="0"/>
              <a:t>, </a:t>
            </a:r>
            <a:r>
              <a:rPr lang="en-US" b="1" dirty="0" err="1" smtClean="0"/>
              <a:t>возможно</a:t>
            </a:r>
            <a:r>
              <a:rPr lang="en-US" b="1" dirty="0" smtClean="0"/>
              <a:t>, </a:t>
            </a:r>
            <a:r>
              <a:rPr lang="en-US" b="1" dirty="0" err="1" smtClean="0"/>
              <a:t>относительно</a:t>
            </a:r>
            <a:r>
              <a:rPr lang="en-US" b="1" dirty="0" smtClean="0"/>
              <a:t> </a:t>
            </a:r>
            <a:r>
              <a:rPr lang="en-US" b="1" dirty="0" err="1" smtClean="0"/>
              <a:t>уже</a:t>
            </a:r>
            <a:r>
              <a:rPr lang="en-US" b="1" dirty="0" smtClean="0"/>
              <a:t> </a:t>
            </a:r>
            <a:r>
              <a:rPr lang="en-US" b="1" dirty="0" err="1" smtClean="0"/>
              <a:t>существовавшего</a:t>
            </a:r>
            <a:r>
              <a:rPr lang="en-US" b="1" dirty="0" smtClean="0"/>
              <a:t> в </a:t>
            </a:r>
            <a:r>
              <a:rPr lang="en-US" b="1" dirty="0" err="1" smtClean="0"/>
              <a:t>четырех</a:t>
            </a:r>
            <a:r>
              <a:rPr lang="en-US" b="1" dirty="0" smtClean="0"/>
              <a:t> </a:t>
            </a:r>
            <a:r>
              <a:rPr lang="en-US" b="1" dirty="0" err="1" smtClean="0"/>
              <a:t>верстах</a:t>
            </a:r>
            <a:r>
              <a:rPr lang="en-US" b="1" dirty="0" smtClean="0"/>
              <a:t> </a:t>
            </a:r>
            <a:r>
              <a:rPr lang="en-US" b="1" dirty="0" err="1" smtClean="0"/>
              <a:t>вверх</a:t>
            </a:r>
            <a:r>
              <a:rPr lang="en-US" b="1" dirty="0" smtClean="0"/>
              <a:t> </a:t>
            </a:r>
            <a:r>
              <a:rPr lang="en-US" b="1" dirty="0" err="1" smtClean="0"/>
              <a:t>по</a:t>
            </a:r>
            <a:r>
              <a:rPr lang="en-US" b="1" dirty="0" smtClean="0"/>
              <a:t> </a:t>
            </a:r>
            <a:r>
              <a:rPr lang="en-US" b="1" dirty="0" err="1" smtClean="0"/>
              <a:t>Оке</a:t>
            </a:r>
            <a:r>
              <a:rPr lang="en-US" b="1" dirty="0" smtClean="0"/>
              <a:t>   “</a:t>
            </a:r>
            <a:r>
              <a:rPr lang="en-US" b="1" dirty="0" err="1" smtClean="0"/>
              <a:t>старого</a:t>
            </a:r>
            <a:r>
              <a:rPr lang="en-US" b="1" dirty="0" smtClean="0"/>
              <a:t> </a:t>
            </a:r>
            <a:r>
              <a:rPr lang="en-US" b="1" dirty="0" err="1" smtClean="0"/>
              <a:t>городка</a:t>
            </a:r>
            <a:r>
              <a:rPr lang="en-US" b="1" dirty="0" smtClean="0"/>
              <a:t>”,   </a:t>
            </a:r>
            <a:r>
              <a:rPr lang="en-US" b="1" dirty="0" err="1" smtClean="0"/>
              <a:t>упоминание</a:t>
            </a:r>
            <a:r>
              <a:rPr lang="en-US" b="1" dirty="0" smtClean="0"/>
              <a:t> о </a:t>
            </a:r>
            <a:r>
              <a:rPr lang="en-US" b="1" dirty="0" err="1" smtClean="0"/>
              <a:t>котором</a:t>
            </a:r>
            <a:r>
              <a:rPr lang="en-US" b="1" dirty="0" smtClean="0"/>
              <a:t> </a:t>
            </a:r>
            <a:r>
              <a:rPr lang="en-US" b="1" dirty="0" err="1" smtClean="0"/>
              <a:t>сохранялось</a:t>
            </a:r>
            <a:r>
              <a:rPr lang="en-US" b="1" dirty="0" smtClean="0"/>
              <a:t> </a:t>
            </a:r>
            <a:r>
              <a:rPr lang="en-US" b="1" dirty="0" err="1" smtClean="0"/>
              <a:t>вплоть</a:t>
            </a:r>
            <a:r>
              <a:rPr lang="en-US" b="1" dirty="0" smtClean="0"/>
              <a:t> </a:t>
            </a:r>
            <a:r>
              <a:rPr lang="en-US" b="1" dirty="0" err="1" smtClean="0"/>
              <a:t>до</a:t>
            </a:r>
            <a:r>
              <a:rPr lang="en-US" b="1" dirty="0" smtClean="0"/>
              <a:t> </a:t>
            </a:r>
            <a:r>
              <a:rPr lang="en-US" b="1" dirty="0" err="1" smtClean="0"/>
              <a:t>начала</a:t>
            </a:r>
            <a:r>
              <a:rPr lang="en-US" b="1" dirty="0" smtClean="0"/>
              <a:t> 17 </a:t>
            </a:r>
            <a:r>
              <a:rPr lang="en-US" b="1" dirty="0" err="1" smtClean="0"/>
              <a:t>века</a:t>
            </a:r>
            <a:r>
              <a:rPr lang="en-US" b="1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1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3857628"/>
            <a:ext cx="7429552" cy="3000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724fa_b73f7de_ori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7643866" cy="307181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3143248"/>
            <a:ext cx="8858280" cy="37147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err="1" smtClean="0"/>
              <a:t>Месторасположение</a:t>
            </a:r>
            <a:r>
              <a:rPr lang="en-US" b="1" dirty="0" smtClean="0"/>
              <a:t> </a:t>
            </a:r>
            <a:r>
              <a:rPr lang="en-US" b="1" dirty="0" err="1" smtClean="0"/>
              <a:t>города</a:t>
            </a:r>
            <a:r>
              <a:rPr lang="en-US" b="1" dirty="0" smtClean="0"/>
              <a:t> </a:t>
            </a:r>
            <a:r>
              <a:rPr lang="en-US" b="1" dirty="0" err="1" smtClean="0"/>
              <a:t>определило</a:t>
            </a:r>
            <a:r>
              <a:rPr lang="en-US" b="1" dirty="0" smtClean="0"/>
              <a:t> </a:t>
            </a:r>
            <a:r>
              <a:rPr lang="en-US" b="1" dirty="0" err="1" smtClean="0"/>
              <a:t>его</a:t>
            </a:r>
            <a:r>
              <a:rPr lang="en-US" b="1" dirty="0" smtClean="0"/>
              <a:t> </a:t>
            </a:r>
            <a:r>
              <a:rPr lang="en-US" b="1" dirty="0" err="1" smtClean="0"/>
              <a:t>дальнейшую</a:t>
            </a:r>
            <a:r>
              <a:rPr lang="en-US" b="1" dirty="0" smtClean="0"/>
              <a:t> </a:t>
            </a:r>
            <a:r>
              <a:rPr lang="en-US" b="1" dirty="0" err="1" smtClean="0"/>
              <a:t>судьбу</a:t>
            </a:r>
            <a:r>
              <a:rPr lang="en-US" b="1" dirty="0" smtClean="0"/>
              <a:t>. </a:t>
            </a:r>
            <a:r>
              <a:rPr lang="en-US" b="1" dirty="0" err="1" smtClean="0"/>
              <a:t>После</a:t>
            </a:r>
            <a:r>
              <a:rPr lang="en-US" b="1" dirty="0" smtClean="0"/>
              <a:t> </a:t>
            </a:r>
            <a:r>
              <a:rPr lang="en-US" b="1" dirty="0" err="1" smtClean="0"/>
              <a:t>окончания</a:t>
            </a:r>
            <a:r>
              <a:rPr lang="en-US" b="1" dirty="0" smtClean="0"/>
              <a:t> </a:t>
            </a:r>
            <a:r>
              <a:rPr lang="en-US" b="1" dirty="0" err="1" smtClean="0"/>
              <a:t>татарского</a:t>
            </a:r>
            <a:r>
              <a:rPr lang="en-US" b="1" dirty="0" smtClean="0"/>
              <a:t> </a:t>
            </a:r>
            <a:r>
              <a:rPr lang="en-US" b="1" dirty="0" err="1" smtClean="0"/>
              <a:t>ига</a:t>
            </a:r>
            <a:r>
              <a:rPr lang="en-US" b="1" dirty="0" smtClean="0"/>
              <a:t> </a:t>
            </a:r>
            <a:r>
              <a:rPr lang="en-US" b="1" dirty="0" err="1" smtClean="0"/>
              <a:t>Нижний</a:t>
            </a:r>
            <a:r>
              <a:rPr lang="en-US" b="1" dirty="0" smtClean="0"/>
              <a:t> </a:t>
            </a:r>
            <a:r>
              <a:rPr lang="en-US" b="1" dirty="0" err="1" smtClean="0"/>
              <a:t>Новгород</a:t>
            </a:r>
            <a:r>
              <a:rPr lang="en-US" b="1" dirty="0" smtClean="0"/>
              <a:t> </a:t>
            </a:r>
            <a:r>
              <a:rPr lang="en-US" b="1" dirty="0" err="1" smtClean="0"/>
              <a:t>постоянно</a:t>
            </a:r>
            <a:r>
              <a:rPr lang="en-US" b="1" dirty="0" smtClean="0"/>
              <a:t> </a:t>
            </a:r>
            <a:r>
              <a:rPr lang="en-US" b="1" dirty="0" err="1" smtClean="0"/>
              <a:t>упоминается</a:t>
            </a:r>
            <a:r>
              <a:rPr lang="en-US" b="1" dirty="0" smtClean="0"/>
              <a:t> в </a:t>
            </a:r>
            <a:r>
              <a:rPr lang="en-US" b="1" dirty="0" err="1" smtClean="0"/>
              <a:t>русских</a:t>
            </a:r>
            <a:r>
              <a:rPr lang="en-US" b="1" dirty="0" smtClean="0"/>
              <a:t> </a:t>
            </a:r>
            <a:r>
              <a:rPr lang="en-US" b="1" dirty="0" err="1" smtClean="0"/>
              <a:t>летописях</a:t>
            </a:r>
            <a:r>
              <a:rPr lang="en-US" b="1" dirty="0" smtClean="0"/>
              <a:t>. </a:t>
            </a:r>
            <a:r>
              <a:rPr lang="en-US" b="1" dirty="0" err="1" smtClean="0"/>
              <a:t>Была</a:t>
            </a:r>
            <a:r>
              <a:rPr lang="en-US" b="1" dirty="0" smtClean="0"/>
              <a:t> </a:t>
            </a:r>
            <a:r>
              <a:rPr lang="en-US" b="1" dirty="0" err="1" smtClean="0"/>
              <a:t>пора</a:t>
            </a:r>
            <a:r>
              <a:rPr lang="en-US" b="1" dirty="0" smtClean="0"/>
              <a:t>, </a:t>
            </a:r>
            <a:r>
              <a:rPr lang="en-US" b="1" dirty="0" err="1" smtClean="0"/>
              <a:t>когда</a:t>
            </a:r>
            <a:r>
              <a:rPr lang="en-US" b="1" dirty="0" smtClean="0"/>
              <a:t> </a:t>
            </a:r>
            <a:r>
              <a:rPr lang="en-US" b="1" dirty="0" err="1" smtClean="0"/>
              <a:t>Нижний</a:t>
            </a:r>
            <a:r>
              <a:rPr lang="en-US" b="1" dirty="0" smtClean="0"/>
              <a:t> </a:t>
            </a:r>
            <a:r>
              <a:rPr lang="en-US" b="1" dirty="0" err="1" smtClean="0"/>
              <a:t>был</a:t>
            </a:r>
            <a:r>
              <a:rPr lang="en-US" b="1" dirty="0" smtClean="0"/>
              <a:t> </a:t>
            </a:r>
            <a:r>
              <a:rPr lang="en-US" b="1" dirty="0" err="1" smtClean="0"/>
              <a:t>назван</a:t>
            </a:r>
            <a:r>
              <a:rPr lang="en-US" b="1" dirty="0" smtClean="0"/>
              <a:t> </a:t>
            </a:r>
            <a:r>
              <a:rPr lang="en-US" b="1" dirty="0" err="1" smtClean="0"/>
              <a:t>столицей</a:t>
            </a:r>
            <a:r>
              <a:rPr lang="en-US" b="1" dirty="0" smtClean="0"/>
              <a:t> </a:t>
            </a:r>
            <a:r>
              <a:rPr lang="en-US" b="1" dirty="0" err="1" smtClean="0"/>
              <a:t>великого</a:t>
            </a:r>
            <a:r>
              <a:rPr lang="en-US" b="1" dirty="0" smtClean="0"/>
              <a:t> </a:t>
            </a:r>
            <a:r>
              <a:rPr lang="en-US" b="1" dirty="0" err="1" smtClean="0"/>
              <a:t>княжества</a:t>
            </a:r>
            <a:r>
              <a:rPr lang="en-US" b="1" dirty="0" smtClean="0"/>
              <a:t>, </a:t>
            </a:r>
            <a:r>
              <a:rPr lang="en-US" b="1" dirty="0" err="1" smtClean="0"/>
              <a:t>которое</a:t>
            </a:r>
            <a:r>
              <a:rPr lang="en-US" b="1" dirty="0" smtClean="0"/>
              <a:t> </a:t>
            </a:r>
            <a:r>
              <a:rPr lang="en-US" b="1" dirty="0" err="1" smtClean="0"/>
              <a:t>просуществовало</a:t>
            </a:r>
            <a:r>
              <a:rPr lang="en-US" b="1" dirty="0" smtClean="0"/>
              <a:t> </a:t>
            </a:r>
            <a:r>
              <a:rPr lang="en-US" b="1" dirty="0" err="1" smtClean="0"/>
              <a:t>более</a:t>
            </a:r>
            <a:r>
              <a:rPr lang="en-US" b="1" dirty="0" smtClean="0"/>
              <a:t> </a:t>
            </a:r>
            <a:r>
              <a:rPr lang="en-US" b="1" dirty="0" err="1" smtClean="0"/>
              <a:t>полустолетия</a:t>
            </a:r>
            <a:r>
              <a:rPr lang="en-US" b="1" dirty="0" smtClean="0"/>
              <a:t> (1341-1392 </a:t>
            </a:r>
            <a:r>
              <a:rPr lang="en-US" b="1" dirty="0" err="1" smtClean="0"/>
              <a:t>гг</a:t>
            </a:r>
            <a:r>
              <a:rPr lang="en-US" b="1" dirty="0" smtClean="0"/>
              <a:t>.) и </a:t>
            </a:r>
            <a:r>
              <a:rPr lang="en-US" b="1" dirty="0" err="1" smtClean="0"/>
              <a:t>не</a:t>
            </a:r>
            <a:r>
              <a:rPr lang="en-US" b="1" dirty="0" smtClean="0"/>
              <a:t> </a:t>
            </a:r>
            <a:r>
              <a:rPr lang="en-US" b="1" dirty="0" err="1" smtClean="0"/>
              <a:t>уступало</a:t>
            </a:r>
            <a:r>
              <a:rPr lang="en-US" b="1" dirty="0" smtClean="0"/>
              <a:t> </a:t>
            </a:r>
            <a:r>
              <a:rPr lang="en-US" b="1" dirty="0" err="1" smtClean="0"/>
              <a:t>Москве</a:t>
            </a:r>
            <a:r>
              <a:rPr lang="en-US" b="1" dirty="0" smtClean="0"/>
              <a:t> и </a:t>
            </a:r>
            <a:r>
              <a:rPr lang="en-US" b="1" dirty="0" err="1" smtClean="0"/>
              <a:t>Твери</a:t>
            </a:r>
            <a:r>
              <a:rPr lang="en-US" b="1" dirty="0" smtClean="0"/>
              <a:t> в </a:t>
            </a:r>
            <a:r>
              <a:rPr lang="en-US" b="1" dirty="0" err="1" smtClean="0"/>
              <a:t>стремлении</a:t>
            </a:r>
            <a:r>
              <a:rPr lang="en-US" b="1" dirty="0" smtClean="0"/>
              <a:t> </a:t>
            </a:r>
            <a:r>
              <a:rPr lang="en-US" b="1" dirty="0" err="1" smtClean="0"/>
              <a:t>главенствовать</a:t>
            </a:r>
            <a:r>
              <a:rPr lang="en-US" b="1" dirty="0" smtClean="0"/>
              <a:t> </a:t>
            </a:r>
            <a:r>
              <a:rPr lang="en-US" b="1" dirty="0" err="1" smtClean="0"/>
              <a:t>над</a:t>
            </a:r>
            <a:r>
              <a:rPr lang="en-US" b="1" dirty="0" smtClean="0"/>
              <a:t> </a:t>
            </a:r>
            <a:r>
              <a:rPr lang="en-US" b="1" dirty="0" err="1" smtClean="0"/>
              <a:t>Русью</a:t>
            </a:r>
            <a:r>
              <a:rPr lang="en-US" b="1" dirty="0" smtClean="0"/>
              <a:t>. </a:t>
            </a:r>
            <a:r>
              <a:rPr lang="en-US" b="1" dirty="0" err="1" smtClean="0"/>
              <a:t>Семнадцать</a:t>
            </a:r>
            <a:r>
              <a:rPr lang="en-US" b="1" dirty="0" smtClean="0"/>
              <a:t> </a:t>
            </a:r>
            <a:r>
              <a:rPr lang="en-US" b="1" dirty="0" err="1" smtClean="0"/>
              <a:t>раз</a:t>
            </a:r>
            <a:r>
              <a:rPr lang="en-US" b="1" dirty="0" smtClean="0"/>
              <a:t> </a:t>
            </a:r>
            <a:r>
              <a:rPr lang="en-US" b="1" dirty="0" err="1" smtClean="0"/>
              <a:t>за</a:t>
            </a:r>
            <a:r>
              <a:rPr lang="en-US" b="1" dirty="0" smtClean="0"/>
              <a:t> </a:t>
            </a:r>
            <a:r>
              <a:rPr lang="en-US" b="1" dirty="0" err="1" smtClean="0"/>
              <a:t>историю</a:t>
            </a:r>
            <a:r>
              <a:rPr lang="en-US" b="1" dirty="0" smtClean="0"/>
              <a:t> </a:t>
            </a:r>
            <a:r>
              <a:rPr lang="en-US" b="1" dirty="0" err="1" smtClean="0"/>
              <a:t>города</a:t>
            </a:r>
            <a:r>
              <a:rPr lang="en-US" b="1" dirty="0" smtClean="0"/>
              <a:t> </a:t>
            </a:r>
            <a:r>
              <a:rPr lang="en-US" b="1" dirty="0" err="1" smtClean="0"/>
              <a:t>подступали</a:t>
            </a:r>
            <a:r>
              <a:rPr lang="en-US" b="1" dirty="0" smtClean="0"/>
              <a:t> к </a:t>
            </a:r>
            <a:r>
              <a:rPr lang="en-US" b="1" dirty="0" err="1" smtClean="0"/>
              <a:t>Нижнему</a:t>
            </a:r>
            <a:r>
              <a:rPr lang="en-US" b="1" dirty="0" smtClean="0"/>
              <a:t> </a:t>
            </a:r>
            <a:r>
              <a:rPr lang="en-US" b="1" dirty="0" err="1" smtClean="0"/>
              <a:t>враги</a:t>
            </a:r>
            <a:r>
              <a:rPr lang="en-US" b="1" dirty="0" smtClean="0"/>
              <a:t> и </a:t>
            </a:r>
            <a:r>
              <a:rPr lang="en-US" b="1" dirty="0" err="1" smtClean="0"/>
              <a:t>не</a:t>
            </a:r>
            <a:r>
              <a:rPr lang="en-US" b="1" dirty="0" smtClean="0"/>
              <a:t> </a:t>
            </a:r>
            <a:r>
              <a:rPr lang="en-US" b="1" dirty="0" err="1" smtClean="0"/>
              <a:t>единожды</a:t>
            </a:r>
            <a:r>
              <a:rPr lang="en-US" b="1" dirty="0" smtClean="0"/>
              <a:t> </a:t>
            </a:r>
            <a:r>
              <a:rPr lang="en-US" b="1" dirty="0" err="1" smtClean="0"/>
              <a:t>разоряли</a:t>
            </a:r>
            <a:r>
              <a:rPr lang="en-US" b="1" dirty="0" smtClean="0"/>
              <a:t> </a:t>
            </a:r>
            <a:r>
              <a:rPr lang="en-US" b="1" dirty="0" err="1" smtClean="0"/>
              <a:t>его</a:t>
            </a:r>
            <a:r>
              <a:rPr lang="en-US" b="1" dirty="0" smtClean="0"/>
              <a:t>, </a:t>
            </a:r>
            <a:r>
              <a:rPr lang="en-US" b="1" dirty="0" err="1" smtClean="0"/>
              <a:t>но</a:t>
            </a:r>
            <a:r>
              <a:rPr lang="en-US" b="1" dirty="0" smtClean="0"/>
              <a:t> </a:t>
            </a:r>
            <a:r>
              <a:rPr lang="en-US" b="1" dirty="0" err="1" smtClean="0"/>
              <a:t>город</a:t>
            </a:r>
            <a:r>
              <a:rPr lang="en-US" b="1" dirty="0" smtClean="0"/>
              <a:t> </a:t>
            </a:r>
            <a:r>
              <a:rPr lang="en-US" b="1" dirty="0" err="1" smtClean="0"/>
              <a:t>возрождался</a:t>
            </a:r>
            <a:r>
              <a:rPr lang="en-US" b="1" dirty="0" smtClean="0"/>
              <a:t> </a:t>
            </a:r>
            <a:r>
              <a:rPr lang="en-US" b="1" dirty="0" err="1" smtClean="0"/>
              <a:t>вновь</a:t>
            </a:r>
            <a:r>
              <a:rPr lang="en-US" b="1" dirty="0" smtClean="0"/>
              <a:t> и </a:t>
            </a:r>
            <a:r>
              <a:rPr lang="en-US" b="1" dirty="0" err="1" smtClean="0"/>
              <a:t>вновь</a:t>
            </a:r>
            <a:r>
              <a:rPr lang="en-US" b="1" dirty="0" smtClean="0"/>
              <a:t>. </a:t>
            </a:r>
            <a:endParaRPr lang="ru-RU" b="1" dirty="0" smtClean="0"/>
          </a:p>
          <a:p>
            <a:pPr algn="just"/>
            <a:r>
              <a:rPr lang="ru-RU" b="1" dirty="0" smtClean="0"/>
              <a:t>С конца XV века на многие десятилетия Нижний становится надежным оплотом Москвы в борьбе за великий речной путь</a:t>
            </a:r>
            <a:r>
              <a:rPr lang="ru-RU" dirty="0" smtClean="0"/>
              <a:t>. 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Современное время: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 1990-х годов Нижний стал местом проведения международных специализированных форумов и выставок на базе вновь созданного общества «Нижегородская ярмарка». В 2000 году, с образованием Приволжского федерального округа город стал его центром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Privolzhskii_FO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2191" y="1500174"/>
            <a:ext cx="4861809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</TotalTime>
  <Words>1067</Words>
  <PresentationFormat>Экран (4:3)</PresentationFormat>
  <Paragraphs>60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Экономико-географическая характеристика  Нижнего Новгорода</vt:lpstr>
      <vt:lpstr>Содержание:</vt:lpstr>
      <vt:lpstr>Общие сведения:</vt:lpstr>
      <vt:lpstr>Общие сведения:</vt:lpstr>
      <vt:lpstr>1.    Оценка экономико-географического положения.</vt:lpstr>
      <vt:lpstr>Слайд 6</vt:lpstr>
      <vt:lpstr>2.    История развития.</vt:lpstr>
      <vt:lpstr>Слайд 8</vt:lpstr>
      <vt:lpstr>В Современное время:</vt:lpstr>
      <vt:lpstr> 3. Планировка и застройка.</vt:lpstr>
      <vt:lpstr>Слайд 11</vt:lpstr>
      <vt:lpstr>Современность:</vt:lpstr>
      <vt:lpstr>Слайд 13</vt:lpstr>
      <vt:lpstr>Слайд 14</vt:lpstr>
      <vt:lpstr>4.    Промышленное производство</vt:lpstr>
      <vt:lpstr>Слайд 16</vt:lpstr>
      <vt:lpstr>Слайд 17</vt:lpstr>
      <vt:lpstr>Слайд 18</vt:lpstr>
      <vt:lpstr>5.    Производственная сфера.</vt:lpstr>
      <vt:lpstr>Слайд 20</vt:lpstr>
      <vt:lpstr>6.    Непроизводственная сфера города</vt:lpstr>
      <vt:lpstr>Слайд 22</vt:lpstr>
      <vt:lpstr>Слайд 23</vt:lpstr>
      <vt:lpstr>Перинатальный центр</vt:lpstr>
      <vt:lpstr>7.    Перспективы развития города.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Экономико-географическая характеристика  Нижнего Новгорода</dc:title>
  <dc:creator>yan3or</dc:creator>
  <cp:lastModifiedBy>1</cp:lastModifiedBy>
  <cp:revision>15</cp:revision>
  <dcterms:created xsi:type="dcterms:W3CDTF">2013-03-19T18:28:01Z</dcterms:created>
  <dcterms:modified xsi:type="dcterms:W3CDTF">2013-03-19T21:07:42Z</dcterms:modified>
</cp:coreProperties>
</file>