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83" r:id="rId2"/>
    <p:sldId id="356" r:id="rId3"/>
    <p:sldId id="384" r:id="rId4"/>
    <p:sldId id="376" r:id="rId5"/>
    <p:sldId id="386" r:id="rId6"/>
    <p:sldId id="387" r:id="rId7"/>
    <p:sldId id="261" r:id="rId8"/>
    <p:sldId id="385" r:id="rId9"/>
    <p:sldId id="351" r:id="rId10"/>
    <p:sldId id="388" r:id="rId11"/>
    <p:sldId id="340" r:id="rId12"/>
    <p:sldId id="369" r:id="rId13"/>
    <p:sldId id="375" r:id="rId14"/>
    <p:sldId id="316" r:id="rId15"/>
    <p:sldId id="389" r:id="rId16"/>
    <p:sldId id="391" r:id="rId17"/>
    <p:sldId id="390" r:id="rId18"/>
    <p:sldId id="31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06" userDrawn="1">
          <p15:clr>
            <a:srgbClr val="A4A3A4"/>
          </p15:clr>
        </p15:guide>
        <p15:guide id="2" pos="370" userDrawn="1">
          <p15:clr>
            <a:srgbClr val="A4A3A4"/>
          </p15:clr>
        </p15:guide>
        <p15:guide id="3" pos="73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83E8"/>
    <a:srgbClr val="FF6699"/>
    <a:srgbClr val="045FD2"/>
    <a:srgbClr val="18B7FB"/>
    <a:srgbClr val="3296FC"/>
    <a:srgbClr val="FFFFFF"/>
    <a:srgbClr val="E84646"/>
    <a:srgbClr val="0561FF"/>
    <a:srgbClr val="3F84FF"/>
    <a:srgbClr val="1FA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793" autoAdjust="0"/>
  </p:normalViewPr>
  <p:slideViewPr>
    <p:cSldViewPr snapToGrid="0" showGuides="1">
      <p:cViewPr varScale="1">
        <p:scale>
          <a:sx n="83" d="100"/>
          <a:sy n="83" d="100"/>
        </p:scale>
        <p:origin x="379" y="48"/>
      </p:cViewPr>
      <p:guideLst>
        <p:guide orient="horz" pos="3906"/>
        <p:guide pos="370"/>
        <p:guide pos="73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F852B9-D62A-4545-8895-796C563E48DA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5AF65-5070-4CCE-9E19-3A713A120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305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AF65-5070-4CCE-9E19-3A713A120BB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658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AF65-5070-4CCE-9E19-3A713A120BB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075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AF65-5070-4CCE-9E19-3A713A120BB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730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AF65-5070-4CCE-9E19-3A713A120BB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332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AF65-5070-4CCE-9E19-3A713A120BB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062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AF65-5070-4CCE-9E19-3A713A120BB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948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AF65-5070-4CCE-9E19-3A713A120BB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373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AF65-5070-4CCE-9E19-3A713A120BB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552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E4C56-0BF4-4772-84C7-6C0B203409A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47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CA28D-7382-4483-AC7B-DEF03866A4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BE65F1-B769-42EF-9C57-28ABDE6FF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463D71-CBE8-45E4-85F2-E94FCF394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6BDE9-F207-4E8D-B239-9F051DDB7024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3F9F28-99D4-45C3-BB8F-7D89702E8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2F112A-1009-45DD-A499-E84AEA8BA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A7619-C16C-49D3-A0D4-A2D6B9432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764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090F7-8B3F-4777-B168-3588E4DAA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E0A84B-5CBB-4A08-BD44-C564E459C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EF3CFA-86ED-4998-BCF3-AA675CD92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6BDE9-F207-4E8D-B239-9F051DDB7024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076B6-5BBD-4529-B8BD-3E98FBC76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902E56-D807-42E7-A4FE-8B7501835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A7619-C16C-49D3-A0D4-A2D6B9432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190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99EFD93-18BA-4363-991D-3D0932C91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857671-584C-4BD5-9349-7A4ABE515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02133D-6763-4186-BC81-E6CEEE64C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6BDE9-F207-4E8D-B239-9F051DDB7024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925285-EC33-489C-9593-B5F92382E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5F9CDA-6DDF-4180-A30B-3501B31F0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A7619-C16C-49D3-A0D4-A2D6B9432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770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3EED78-75EA-4191-A0A4-69B4B5BB0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5FED05-9B69-43C9-AF73-6128AE858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E0EE84-6B41-4989-BD12-1F048787F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6BDE9-F207-4E8D-B239-9F051DDB7024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03F8EA-ECF1-4EAB-950E-48EF3973F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93BC65-CFE4-4386-91FB-59535F971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A7619-C16C-49D3-A0D4-A2D6B9432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334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00455-01F4-4F9F-BD2E-AAB70C43A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594FC2-6D6B-4850-A2E7-3D3958168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A9EEB2-DC61-4E4C-B679-76DAA7157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6BDE9-F207-4E8D-B239-9F051DDB7024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A80CEE-38E6-4EFE-8FD6-AF270945D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D20885-CEE1-4319-8B60-8CA722DA6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A7619-C16C-49D3-A0D4-A2D6B9432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97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3A1D4-E7EB-4108-8C30-14C4004C8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041224-882E-45C6-8B75-78772397FE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846672-CA34-4C2B-ABEC-D24417E18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7C4676-D954-4DE4-BFF3-9B1B9C6E1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6BDE9-F207-4E8D-B239-9F051DDB7024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D7BA13-18F2-46AF-8780-AC5CADFFA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22E6AB-F443-43FD-A61F-7E9E214F8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A7619-C16C-49D3-A0D4-A2D6B9432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014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CD5270-CB3B-4A90-B5A5-90E84540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8757BD-2EAE-4D53-9C9E-E58F7A39F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6158AE-E082-43A9-94B5-01BF53FB7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8C1DCC-2151-4521-A3EF-150DDC97C6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628349-EC7D-46FB-8D6F-949C857028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6322238-6BCB-4090-B8F8-7AE81E8D0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6BDE9-F207-4E8D-B239-9F051DDB7024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9814A9C-A301-4AA2-9E33-1B5FF4CF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8DA8321-9F95-49E0-9D43-2EA4C163C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A7619-C16C-49D3-A0D4-A2D6B9432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822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53F993-D636-4B01-8BCD-B6A2372DB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57357D-A2F0-4E88-BE3E-0F25499C0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6BDE9-F207-4E8D-B239-9F051DDB7024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CD13FF-01E2-4007-88A8-629C75362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9B107A2-DEEF-4443-B173-D24BAE4FB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A7619-C16C-49D3-A0D4-A2D6B9432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324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32BF06F-9F12-4F38-A366-7543730D3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6BDE9-F207-4E8D-B239-9F051DDB7024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262CA5-2749-4664-8E8E-181151C74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FFF10E-384D-40E6-8F92-C6B877FB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A7619-C16C-49D3-A0D4-A2D6B9432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073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1CD9E-CEC4-4096-A0E7-5B1F7E840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99D3E6-4013-488C-BDBF-3695D7708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A173D0-89DF-47D6-8C06-CCB11635F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696369-E7DA-4F60-A726-9909198F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6BDE9-F207-4E8D-B239-9F051DDB7024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356DC2-E1E1-49B0-812D-212896708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B2D59B-E0BE-4C9C-8C2A-41FA12832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A7619-C16C-49D3-A0D4-A2D6B9432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665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292A6-B15E-4745-AD62-C3F4D96CF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95DC89-DC9F-4F98-856A-40F33F3195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4A89D5-B40B-4460-A747-ADFBA3396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2D8201-490A-44F1-BDCE-458BDF1B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6BDE9-F207-4E8D-B239-9F051DDB7024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681C98-B461-42E3-BF38-C7C728651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FD2AA4-3687-496C-B30E-EF129E8A5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A7619-C16C-49D3-A0D4-A2D6B9432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41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842B2B-CA9D-45F2-BBB7-4B6267A54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E04611-4348-4448-8107-B6C023B8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456D3D-14CA-4659-9045-C2BFF4F1FF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6BDE9-F207-4E8D-B239-9F051DDB7024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E30E35-3C54-4991-8124-47CAC8640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624FE-AD5B-4A5B-9625-206A00759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A7619-C16C-49D3-A0D4-A2D6B9432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926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FB672C-C895-4273-AA5B-0998A94015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F9952AA-ED93-4172-9A26-5C5F8F583012}"/>
              </a:ext>
            </a:extLst>
          </p:cNvPr>
          <p:cNvSpPr/>
          <p:nvPr/>
        </p:nvSpPr>
        <p:spPr>
          <a:xfrm>
            <a:off x="-64885" y="0"/>
            <a:ext cx="12192000" cy="6858000"/>
          </a:xfrm>
          <a:prstGeom prst="rect">
            <a:avLst/>
          </a:prstGeom>
          <a:gradFill flip="none" rotWithShape="1">
            <a:gsLst>
              <a:gs pos="56400">
                <a:srgbClr val="0561FF">
                  <a:alpha val="8000"/>
                </a:srgbClr>
              </a:gs>
              <a:gs pos="0">
                <a:srgbClr val="0561FF">
                  <a:alpha val="77000"/>
                </a:srgbClr>
              </a:gs>
              <a:gs pos="100000">
                <a:srgbClr val="0561F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D801853-9521-4BA1-A6D8-D15B8F0249E7}"/>
              </a:ext>
            </a:extLst>
          </p:cNvPr>
          <p:cNvSpPr txBox="1">
            <a:spLocks/>
          </p:cNvSpPr>
          <p:nvPr/>
        </p:nvSpPr>
        <p:spPr>
          <a:xfrm>
            <a:off x="4123708" y="2922731"/>
            <a:ext cx="7774807" cy="1420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7000" endPos="20000" dir="5400000" sy="-100000" algn="bl" rotWithShape="0"/>
                </a:effectLst>
                <a:uLnTx/>
                <a:uFillTx/>
                <a:latin typeface="Montserrat ExtraBold" panose="00000900000000000000" pitchFamily="50" charset="-52"/>
                <a:ea typeface="+mj-ea"/>
                <a:cs typeface="+mj-cs"/>
              </a:rPr>
              <a:t>Озёра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27000" endPos="20000" dir="5400000" sy="-100000" algn="bl" rotWithShape="0"/>
              </a:effectLst>
              <a:uLnTx/>
              <a:uFillTx/>
              <a:latin typeface="Montserrat ExtraBold" panose="00000900000000000000" pitchFamily="50" charset="-52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27000" endPos="20000" dir="5400000" sy="-100000" algn="bl" rotWithShape="0"/>
              </a:effectLst>
              <a:uLnTx/>
              <a:uFillTx/>
              <a:latin typeface="Montserrat ExtraBold" panose="00000900000000000000" pitchFamily="50" charset="-52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96DD7C-7025-4044-B61A-F6F4C59FF4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3" t="55027" r="63411" b="43946"/>
          <a:stretch/>
        </p:blipFill>
        <p:spPr>
          <a:xfrm>
            <a:off x="4298025" y="3431059"/>
            <a:ext cx="162885" cy="78260"/>
          </a:xfrm>
          <a:custGeom>
            <a:avLst/>
            <a:gdLst>
              <a:gd name="connsiteX0" fmla="*/ 28900 w 162885"/>
              <a:gd name="connsiteY0" fmla="*/ 0 h 78260"/>
              <a:gd name="connsiteX1" fmla="*/ 39198 w 162885"/>
              <a:gd name="connsiteY1" fmla="*/ 2060 h 78260"/>
              <a:gd name="connsiteX2" fmla="*/ 49495 w 162885"/>
              <a:gd name="connsiteY2" fmla="*/ 37071 h 78260"/>
              <a:gd name="connsiteX3" fmla="*/ 109219 w 162885"/>
              <a:gd name="connsiteY3" fmla="*/ 35011 h 78260"/>
              <a:gd name="connsiteX4" fmla="*/ 129814 w 162885"/>
              <a:gd name="connsiteY4" fmla="*/ 32952 h 78260"/>
              <a:gd name="connsiteX5" fmla="*/ 154528 w 162885"/>
              <a:gd name="connsiteY5" fmla="*/ 37071 h 78260"/>
              <a:gd name="connsiteX6" fmla="*/ 156588 w 162885"/>
              <a:gd name="connsiteY6" fmla="*/ 57665 h 78260"/>
              <a:gd name="connsiteX7" fmla="*/ 162765 w 162885"/>
              <a:gd name="connsiteY7" fmla="*/ 63844 h 78260"/>
              <a:gd name="connsiteX8" fmla="*/ 152468 w 162885"/>
              <a:gd name="connsiteY8" fmla="*/ 78260 h 78260"/>
              <a:gd name="connsiteX9" fmla="*/ 72149 w 162885"/>
              <a:gd name="connsiteY9" fmla="*/ 74141 h 78260"/>
              <a:gd name="connsiteX10" fmla="*/ 51452 w 162885"/>
              <a:gd name="connsiteY10" fmla="*/ 70449 h 78260"/>
              <a:gd name="connsiteX11" fmla="*/ 56919 w 162885"/>
              <a:gd name="connsiteY11" fmla="*/ 70119 h 78260"/>
              <a:gd name="connsiteX12" fmla="*/ 58655 w 162885"/>
              <a:gd name="connsiteY12" fmla="*/ 70226 h 78260"/>
              <a:gd name="connsiteX13" fmla="*/ 57249 w 162885"/>
              <a:gd name="connsiteY13" fmla="*/ 70099 h 78260"/>
              <a:gd name="connsiteX14" fmla="*/ 56919 w 162885"/>
              <a:gd name="connsiteY14" fmla="*/ 70119 h 78260"/>
              <a:gd name="connsiteX15" fmla="*/ 48058 w 162885"/>
              <a:gd name="connsiteY15" fmla="*/ 69573 h 78260"/>
              <a:gd name="connsiteX16" fmla="*/ 24781 w 162885"/>
              <a:gd name="connsiteY16" fmla="*/ 67963 h 78260"/>
              <a:gd name="connsiteX17" fmla="*/ 18603 w 162885"/>
              <a:gd name="connsiteY17" fmla="*/ 24714 h 78260"/>
              <a:gd name="connsiteX18" fmla="*/ 12425 w 162885"/>
              <a:gd name="connsiteY18" fmla="*/ 20595 h 78260"/>
              <a:gd name="connsiteX19" fmla="*/ 68 w 162885"/>
              <a:gd name="connsiteY19" fmla="*/ 14417 h 78260"/>
              <a:gd name="connsiteX20" fmla="*/ 18603 w 162885"/>
              <a:gd name="connsiteY20" fmla="*/ 12357 h 78260"/>
              <a:gd name="connsiteX21" fmla="*/ 22723 w 162885"/>
              <a:gd name="connsiteY21" fmla="*/ 6179 h 78260"/>
              <a:gd name="connsiteX22" fmla="*/ 28900 w 162885"/>
              <a:gd name="connsiteY22" fmla="*/ 0 h 7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2885" h="78260">
                <a:moveTo>
                  <a:pt x="28900" y="0"/>
                </a:moveTo>
                <a:cubicBezTo>
                  <a:pt x="32333" y="687"/>
                  <a:pt x="37795" y="-1147"/>
                  <a:pt x="39198" y="2060"/>
                </a:cubicBezTo>
                <a:cubicBezTo>
                  <a:pt x="57964" y="44953"/>
                  <a:pt x="31263" y="24914"/>
                  <a:pt x="49495" y="37071"/>
                </a:cubicBezTo>
                <a:lnTo>
                  <a:pt x="109219" y="35011"/>
                </a:lnTo>
                <a:cubicBezTo>
                  <a:pt x="116109" y="34658"/>
                  <a:pt x="122922" y="32639"/>
                  <a:pt x="129814" y="32952"/>
                </a:cubicBezTo>
                <a:cubicBezTo>
                  <a:pt x="138158" y="33331"/>
                  <a:pt x="146289" y="35698"/>
                  <a:pt x="154528" y="37071"/>
                </a:cubicBezTo>
                <a:cubicBezTo>
                  <a:pt x="155214" y="43936"/>
                  <a:pt x="154558" y="51071"/>
                  <a:pt x="156588" y="57665"/>
                </a:cubicBezTo>
                <a:cubicBezTo>
                  <a:pt x="157444" y="60449"/>
                  <a:pt x="162404" y="60954"/>
                  <a:pt x="162765" y="63844"/>
                </a:cubicBezTo>
                <a:cubicBezTo>
                  <a:pt x="163830" y="72370"/>
                  <a:pt x="157635" y="74815"/>
                  <a:pt x="152468" y="78260"/>
                </a:cubicBezTo>
                <a:cubicBezTo>
                  <a:pt x="143141" y="77914"/>
                  <a:pt x="91040" y="76840"/>
                  <a:pt x="72149" y="74141"/>
                </a:cubicBezTo>
                <a:cubicBezTo>
                  <a:pt x="57403" y="72035"/>
                  <a:pt x="52219" y="70963"/>
                  <a:pt x="51452" y="70449"/>
                </a:cubicBezTo>
                <a:lnTo>
                  <a:pt x="56919" y="70119"/>
                </a:lnTo>
                <a:lnTo>
                  <a:pt x="58655" y="70226"/>
                </a:lnTo>
                <a:cubicBezTo>
                  <a:pt x="62350" y="70423"/>
                  <a:pt x="60166" y="70221"/>
                  <a:pt x="57249" y="70099"/>
                </a:cubicBezTo>
                <a:lnTo>
                  <a:pt x="56919" y="70119"/>
                </a:lnTo>
                <a:lnTo>
                  <a:pt x="48058" y="69573"/>
                </a:lnTo>
                <a:cubicBezTo>
                  <a:pt x="42627" y="69215"/>
                  <a:pt x="35083" y="68699"/>
                  <a:pt x="24781" y="67963"/>
                </a:cubicBezTo>
                <a:cubicBezTo>
                  <a:pt x="12166" y="49038"/>
                  <a:pt x="28959" y="76495"/>
                  <a:pt x="18603" y="24714"/>
                </a:cubicBezTo>
                <a:cubicBezTo>
                  <a:pt x="18119" y="22287"/>
                  <a:pt x="14326" y="22179"/>
                  <a:pt x="12425" y="20595"/>
                </a:cubicBezTo>
                <a:cubicBezTo>
                  <a:pt x="10187" y="18730"/>
                  <a:pt x="-962" y="15790"/>
                  <a:pt x="68" y="14417"/>
                </a:cubicBezTo>
                <a:cubicBezTo>
                  <a:pt x="1098" y="13044"/>
                  <a:pt x="12761" y="14481"/>
                  <a:pt x="18603" y="12357"/>
                </a:cubicBezTo>
                <a:cubicBezTo>
                  <a:pt x="20929" y="11511"/>
                  <a:pt x="21138" y="8080"/>
                  <a:pt x="22723" y="6179"/>
                </a:cubicBezTo>
                <a:cubicBezTo>
                  <a:pt x="24587" y="3941"/>
                  <a:pt x="26841" y="2060"/>
                  <a:pt x="28900" y="0"/>
                </a:cubicBezTo>
                <a:close/>
              </a:path>
            </a:pathLst>
          </a:cu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607FF5-2F60-4672-A83F-7803F30EC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54811" r="57419" b="44133"/>
          <a:stretch/>
        </p:blipFill>
        <p:spPr>
          <a:xfrm>
            <a:off x="5031260" y="3414585"/>
            <a:ext cx="160273" cy="80477"/>
          </a:xfrm>
          <a:custGeom>
            <a:avLst/>
            <a:gdLst>
              <a:gd name="connsiteX0" fmla="*/ 39130 w 160273"/>
              <a:gd name="connsiteY0" fmla="*/ 0 h 80477"/>
              <a:gd name="connsiteX1" fmla="*/ 41190 w 160273"/>
              <a:gd name="connsiteY1" fmla="*/ 10297 h 80477"/>
              <a:gd name="connsiteX2" fmla="*/ 131806 w 160273"/>
              <a:gd name="connsiteY2" fmla="*/ 37070 h 80477"/>
              <a:gd name="connsiteX3" fmla="*/ 150341 w 160273"/>
              <a:gd name="connsiteY3" fmla="*/ 74140 h 80477"/>
              <a:gd name="connsiteX4" fmla="*/ 117390 w 160273"/>
              <a:gd name="connsiteY4" fmla="*/ 80319 h 80477"/>
              <a:gd name="connsiteX5" fmla="*/ 49427 w 160273"/>
              <a:gd name="connsiteY5" fmla="*/ 78259 h 80477"/>
              <a:gd name="connsiteX6" fmla="*/ 20595 w 160273"/>
              <a:gd name="connsiteY6" fmla="*/ 72081 h 80477"/>
              <a:gd name="connsiteX7" fmla="*/ 26773 w 160273"/>
              <a:gd name="connsiteY7" fmla="*/ 41189 h 80477"/>
              <a:gd name="connsiteX8" fmla="*/ 22656 w 160273"/>
              <a:gd name="connsiteY8" fmla="*/ 26773 h 80477"/>
              <a:gd name="connsiteX9" fmla="*/ 0 w 160273"/>
              <a:gd name="connsiteY9" fmla="*/ 22654 h 80477"/>
              <a:gd name="connsiteX10" fmla="*/ 12357 w 160273"/>
              <a:gd name="connsiteY10" fmla="*/ 14416 h 80477"/>
              <a:gd name="connsiteX11" fmla="*/ 20595 w 160273"/>
              <a:gd name="connsiteY11" fmla="*/ 6178 h 80477"/>
              <a:gd name="connsiteX12" fmla="*/ 39130 w 160273"/>
              <a:gd name="connsiteY12" fmla="*/ 0 h 8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273" h="80477">
                <a:moveTo>
                  <a:pt x="39130" y="0"/>
                </a:moveTo>
                <a:cubicBezTo>
                  <a:pt x="39817" y="3432"/>
                  <a:pt x="40671" y="6835"/>
                  <a:pt x="41190" y="10297"/>
                </a:cubicBezTo>
                <a:cubicBezTo>
                  <a:pt x="50110" y="69754"/>
                  <a:pt x="32194" y="41814"/>
                  <a:pt x="131806" y="37070"/>
                </a:cubicBezTo>
                <a:cubicBezTo>
                  <a:pt x="142919" y="41515"/>
                  <a:pt x="176942" y="47539"/>
                  <a:pt x="150341" y="74140"/>
                </a:cubicBezTo>
                <a:cubicBezTo>
                  <a:pt x="142439" y="82042"/>
                  <a:pt x="117390" y="80319"/>
                  <a:pt x="117390" y="80319"/>
                </a:cubicBezTo>
                <a:lnTo>
                  <a:pt x="49427" y="78259"/>
                </a:lnTo>
                <a:cubicBezTo>
                  <a:pt x="756" y="75995"/>
                  <a:pt x="24371" y="78259"/>
                  <a:pt x="20595" y="72081"/>
                </a:cubicBezTo>
                <a:cubicBezTo>
                  <a:pt x="16819" y="65903"/>
                  <a:pt x="29657" y="51286"/>
                  <a:pt x="26773" y="41189"/>
                </a:cubicBezTo>
                <a:cubicBezTo>
                  <a:pt x="25400" y="36384"/>
                  <a:pt x="26764" y="29618"/>
                  <a:pt x="22656" y="26773"/>
                </a:cubicBezTo>
                <a:cubicBezTo>
                  <a:pt x="16344" y="22404"/>
                  <a:pt x="7553" y="24027"/>
                  <a:pt x="0" y="22654"/>
                </a:cubicBezTo>
                <a:cubicBezTo>
                  <a:pt x="9676" y="8138"/>
                  <a:pt x="-2841" y="23915"/>
                  <a:pt x="12357" y="14416"/>
                </a:cubicBezTo>
                <a:cubicBezTo>
                  <a:pt x="15650" y="12358"/>
                  <a:pt x="17176" y="8019"/>
                  <a:pt x="20595" y="6178"/>
                </a:cubicBezTo>
                <a:cubicBezTo>
                  <a:pt x="26329" y="3090"/>
                  <a:pt x="32952" y="2059"/>
                  <a:pt x="39130" y="0"/>
                </a:cubicBezTo>
                <a:close/>
              </a:path>
            </a:pathLst>
          </a:cu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28CFE11-847E-41AD-87B9-3062302613C0}"/>
              </a:ext>
            </a:extLst>
          </p:cNvPr>
          <p:cNvSpPr txBox="1">
            <a:spLocks/>
          </p:cNvSpPr>
          <p:nvPr/>
        </p:nvSpPr>
        <p:spPr>
          <a:xfrm>
            <a:off x="4012592" y="3986916"/>
            <a:ext cx="6960208" cy="6006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kumimoji="0" sz="88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7000" endPos="10000" dir="5400000" sy="-100000" algn="bl" rotWithShape="0"/>
                </a:effectLst>
                <a:uLnTx/>
                <a:uFillTx/>
                <a:latin typeface="Montserrat ExtraBold" panose="00000900000000000000" pitchFamily="50" charset="-52"/>
                <a:ea typeface="+mj-ea"/>
                <a:cs typeface="+mj-cs"/>
              </a:defRPr>
            </a:lvl1pPr>
          </a:lstStyle>
          <a:p>
            <a:r>
              <a:rPr lang="ru-RU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16000" dir="5400000" sy="-100000" algn="bl" rotWithShape="0"/>
                </a:effectLst>
              </a:rPr>
              <a:t>Профессия гидролог</a:t>
            </a:r>
          </a:p>
          <a:p>
            <a:endParaRPr lang="ru-RU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16000" dir="5400000" sy="-100000" algn="bl" rotWithShape="0"/>
              </a:effectLst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CB4F61D-C7CE-4292-96E8-34E1811D4151}"/>
              </a:ext>
            </a:extLst>
          </p:cNvPr>
          <p:cNvSpPr/>
          <p:nvPr/>
        </p:nvSpPr>
        <p:spPr>
          <a:xfrm>
            <a:off x="4460910" y="4713451"/>
            <a:ext cx="2029781" cy="510230"/>
          </a:xfrm>
          <a:prstGeom prst="roundRect">
            <a:avLst/>
          </a:prstGeom>
          <a:solidFill>
            <a:srgbClr val="056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7E06427-A794-4D29-9BFC-CFB4C35B183E}"/>
              </a:ext>
            </a:extLst>
          </p:cNvPr>
          <p:cNvSpPr/>
          <p:nvPr/>
        </p:nvSpPr>
        <p:spPr>
          <a:xfrm>
            <a:off x="6180800" y="4713451"/>
            <a:ext cx="1428137" cy="510230"/>
          </a:xfrm>
          <a:prstGeom prst="roundRect">
            <a:avLst/>
          </a:prstGeom>
          <a:solidFill>
            <a:srgbClr val="329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7CD3CB-DB95-473B-BB3F-1E25C44F219D}"/>
              </a:ext>
            </a:extLst>
          </p:cNvPr>
          <p:cNvSpPr txBox="1">
            <a:spLocks/>
          </p:cNvSpPr>
          <p:nvPr/>
        </p:nvSpPr>
        <p:spPr bwMode="gray">
          <a:xfrm>
            <a:off x="4662564" y="4814677"/>
            <a:ext cx="13165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0" marR="0" lvl="0" indent="0" algn="l" defTabSz="895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FE9"/>
              </a:buClr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География</a:t>
            </a: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1DCBFC-3977-498B-A50C-E6E5DFF7BE00}"/>
              </a:ext>
            </a:extLst>
          </p:cNvPr>
          <p:cNvSpPr txBox="1">
            <a:spLocks/>
          </p:cNvSpPr>
          <p:nvPr/>
        </p:nvSpPr>
        <p:spPr bwMode="gray">
          <a:xfrm>
            <a:off x="6419661" y="4814677"/>
            <a:ext cx="13165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0" marR="0" lvl="0" indent="0" algn="l" defTabSz="895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FE9"/>
              </a:buClr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 класс</a:t>
            </a: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DDFBEDEC-2B55-427A-AE5E-9F90376C6B6D}"/>
              </a:ext>
            </a:extLst>
          </p:cNvPr>
          <p:cNvSpPr/>
          <p:nvPr/>
        </p:nvSpPr>
        <p:spPr>
          <a:xfrm>
            <a:off x="8271980" y="-1765991"/>
            <a:ext cx="6625023" cy="6625023"/>
          </a:xfrm>
          <a:prstGeom prst="ellipse">
            <a:avLst/>
          </a:prstGeom>
          <a:gradFill flip="none" rotWithShape="1">
            <a:gsLst>
              <a:gs pos="58000">
                <a:srgbClr val="0561FF">
                  <a:alpha val="9000"/>
                </a:srgbClr>
              </a:gs>
              <a:gs pos="0">
                <a:srgbClr val="0561FF"/>
              </a:gs>
              <a:gs pos="100000">
                <a:srgbClr val="0561FF">
                  <a:alpha val="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latin typeface="Montserrat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96059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7156958-FAE3-F820-F590-472B40AF0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178716-39B6-79F4-554A-04B10119A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" r="7505"/>
          <a:stretch/>
        </p:blipFill>
        <p:spPr>
          <a:xfrm>
            <a:off x="1830084" y="-1"/>
            <a:ext cx="10361916" cy="6858001"/>
          </a:xfrm>
          <a:prstGeom prst="rect">
            <a:avLst/>
          </a:prstGeom>
        </p:spPr>
      </p:pic>
      <p:sp>
        <p:nvSpPr>
          <p:cNvPr id="5" name="Rounded Rectangle 106">
            <a:extLst>
              <a:ext uri="{FF2B5EF4-FFF2-40B4-BE49-F238E27FC236}">
                <a16:creationId xmlns:a16="http://schemas.microsoft.com/office/drawing/2014/main" id="{47A771AB-872C-90F9-9B17-89AC5307D23A}"/>
              </a:ext>
            </a:extLst>
          </p:cNvPr>
          <p:cNvSpPr/>
          <p:nvPr/>
        </p:nvSpPr>
        <p:spPr>
          <a:xfrm>
            <a:off x="4969040" y="785082"/>
            <a:ext cx="5763127" cy="557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63C8A1-526A-A595-6534-90C1EEC2E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r="21459"/>
          <a:stretch/>
        </p:blipFill>
        <p:spPr>
          <a:xfrm>
            <a:off x="709862" y="785082"/>
            <a:ext cx="4259179" cy="5596186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ACE7166-5E55-F373-777B-138929BD26C4}"/>
              </a:ext>
            </a:extLst>
          </p:cNvPr>
          <p:cNvSpPr txBox="1">
            <a:spLocks/>
          </p:cNvSpPr>
          <p:nvPr/>
        </p:nvSpPr>
        <p:spPr>
          <a:xfrm>
            <a:off x="5583560" y="2308518"/>
            <a:ext cx="4661837" cy="376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Гидролог — это специалист, который занимается исследованием подземных и поверхностных вод планеты. Он изучает состояние естественных и искусственных водоемов, грунтовых вод.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Для работы по данной специальности важно иметь высшее образование. Его можно получить в учебных заведениях, где есть географические и гидрографические факультеты.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3D55344-7AB0-38CE-5D46-19907D2C662B}"/>
              </a:ext>
            </a:extLst>
          </p:cNvPr>
          <p:cNvSpPr txBox="1">
            <a:spLocks/>
          </p:cNvSpPr>
          <p:nvPr/>
        </p:nvSpPr>
        <p:spPr>
          <a:xfrm>
            <a:off x="5583561" y="1392973"/>
            <a:ext cx="4661837" cy="1463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ExtraBold" panose="00000900000000000000" pitchFamily="50" charset="-52"/>
                <a:ea typeface="+mj-ea"/>
                <a:cs typeface="+mj-cs"/>
              </a:rPr>
              <a:t>Профессия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3D83E8"/>
                </a:solidFill>
                <a:effectLst/>
                <a:uLnTx/>
                <a:uFillTx/>
                <a:latin typeface="Montserrat ExtraBold" panose="00000900000000000000" pitchFamily="50" charset="-52"/>
                <a:ea typeface="+mj-ea"/>
                <a:cs typeface="+mj-cs"/>
              </a:rPr>
              <a:t> </a:t>
            </a:r>
            <a:r>
              <a:rPr lang="ru-RU" sz="3200" b="1" dirty="0">
                <a:solidFill>
                  <a:srgbClr val="3D83E8"/>
                </a:solidFill>
                <a:latin typeface="Montserrat ExtraBold" panose="00000900000000000000" pitchFamily="50" charset="-52"/>
              </a:rPr>
              <a:t>гидролог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7F36E91-7EBD-BC22-AB4D-0B181BE57C40}"/>
              </a:ext>
            </a:extLst>
          </p:cNvPr>
          <p:cNvSpPr txBox="1">
            <a:spLocks/>
          </p:cNvSpPr>
          <p:nvPr/>
        </p:nvSpPr>
        <p:spPr>
          <a:xfrm>
            <a:off x="5583560" y="2047875"/>
            <a:ext cx="4661837" cy="1914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 ExtraBold" panose="00000900000000000000" pitchFamily="50" charset="-52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8224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258E4F4-CB01-4D8B-9F00-2147B4DE23CA}"/>
              </a:ext>
            </a:extLst>
          </p:cNvPr>
          <p:cNvSpPr txBox="1">
            <a:spLocks/>
          </p:cNvSpPr>
          <p:nvPr/>
        </p:nvSpPr>
        <p:spPr>
          <a:xfrm>
            <a:off x="780258" y="2400801"/>
            <a:ext cx="3947433" cy="3199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Гидрологи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изучают состояние естественных и искусственных водоемов, грунтовых вод. Составляют отчёты и рекомендации, обрабатывают гидрологические данные и составляют различные таблицы, графики.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44B430-7C60-4490-A9B2-7544E1E0B212}"/>
              </a:ext>
            </a:extLst>
          </p:cNvPr>
          <p:cNvSpPr txBox="1"/>
          <p:nvPr/>
        </p:nvSpPr>
        <p:spPr>
          <a:xfrm>
            <a:off x="728529" y="1589871"/>
            <a:ext cx="4196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Montserrat ExtraBold" panose="00000900000000000000" pitchFamily="50" charset="-52"/>
                <a:ea typeface="Roboto" panose="02000000000000000000" pitchFamily="2" charset="0"/>
                <a:cs typeface="+mj-cs"/>
              </a:rPr>
              <a:t>Обязанности </a:t>
            </a:r>
            <a:r>
              <a:rPr lang="ru-RU" sz="3600" dirty="0">
                <a:solidFill>
                  <a:srgbClr val="3D83E8"/>
                </a:solidFill>
                <a:latin typeface="Montserrat ExtraBold" panose="00000900000000000000" pitchFamily="50" charset="-52"/>
                <a:ea typeface="Roboto" panose="02000000000000000000" pitchFamily="2" charset="0"/>
                <a:cs typeface="+mj-cs"/>
              </a:rPr>
              <a:t>гидролога</a:t>
            </a:r>
          </a:p>
        </p:txBody>
      </p:sp>
      <p:pic>
        <p:nvPicPr>
          <p:cNvPr id="34" name="Объект 13">
            <a:extLst>
              <a:ext uri="{FF2B5EF4-FFF2-40B4-BE49-F238E27FC236}">
                <a16:creationId xmlns:a16="http://schemas.microsoft.com/office/drawing/2014/main" id="{6D41FE21-927A-4C16-8F4F-CA3EC218B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0164" y="3060471"/>
            <a:ext cx="635630" cy="63563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D2A7A31-5E84-43F7-B01D-506079D2BE70}"/>
              </a:ext>
            </a:extLst>
          </p:cNvPr>
          <p:cNvSpPr txBox="1"/>
          <p:nvPr/>
        </p:nvSpPr>
        <p:spPr>
          <a:xfrm>
            <a:off x="8577422" y="5605604"/>
            <a:ext cx="3353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chemeClr val="bg1"/>
                </a:solidFill>
                <a:effectLst/>
                <a:latin typeface="YS Text"/>
              </a:rPr>
              <a:t>Создание различных баз данных, методов и прогнозов.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54DED11-B531-4C59-96EA-99C93AF34D27}"/>
              </a:ext>
            </a:extLst>
          </p:cNvPr>
          <p:cNvSpPr txBox="1"/>
          <p:nvPr/>
        </p:nvSpPr>
        <p:spPr>
          <a:xfrm>
            <a:off x="8577422" y="4769761"/>
            <a:ext cx="3135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dirty="0">
                <a:solidFill>
                  <a:schemeClr val="bg1"/>
                </a:solidFill>
                <a:effectLst/>
                <a:latin typeface="YS Text"/>
              </a:rPr>
              <a:t>Компьютерные технологии</a:t>
            </a:r>
          </a:p>
        </p:txBody>
      </p:sp>
      <p:pic>
        <p:nvPicPr>
          <p:cNvPr id="20" name="Объект 6">
            <a:extLst>
              <a:ext uri="{FF2B5EF4-FFF2-40B4-BE49-F238E27FC236}">
                <a16:creationId xmlns:a16="http://schemas.microsoft.com/office/drawing/2014/main" id="{59D8D07C-EE65-4B95-8E17-FF331CE4F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2" b="9872"/>
          <a:stretch/>
        </p:blipFill>
        <p:spPr>
          <a:xfrm>
            <a:off x="5343059" y="1027187"/>
            <a:ext cx="2650282" cy="1595255"/>
          </a:xfrm>
          <a:prstGeom prst="rect">
            <a:avLst/>
          </a:prstGeom>
        </p:spPr>
      </p:pic>
      <p:pic>
        <p:nvPicPr>
          <p:cNvPr id="22" name="Объект 6">
            <a:extLst>
              <a:ext uri="{FF2B5EF4-FFF2-40B4-BE49-F238E27FC236}">
                <a16:creationId xmlns:a16="http://schemas.microsoft.com/office/drawing/2014/main" id="{F68D7A79-0807-4DE4-8EC8-45A2E0D33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3" b="3153"/>
          <a:stretch/>
        </p:blipFill>
        <p:spPr>
          <a:xfrm>
            <a:off x="5343059" y="4769761"/>
            <a:ext cx="2650282" cy="1595255"/>
          </a:xfrm>
          <a:prstGeom prst="rect">
            <a:avLst/>
          </a:prstGeom>
        </p:spPr>
      </p:pic>
      <p:pic>
        <p:nvPicPr>
          <p:cNvPr id="24" name="Объект 6">
            <a:extLst>
              <a:ext uri="{FF2B5EF4-FFF2-40B4-BE49-F238E27FC236}">
                <a16:creationId xmlns:a16="http://schemas.microsoft.com/office/drawing/2014/main" id="{6F727188-68A7-4FA4-B68B-A24083217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" r="3089"/>
          <a:stretch/>
        </p:blipFill>
        <p:spPr>
          <a:xfrm>
            <a:off x="5050805" y="2903280"/>
            <a:ext cx="2545326" cy="158079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95AFC1A-BB63-40FB-A658-04C075EE8D5E}"/>
              </a:ext>
            </a:extLst>
          </p:cNvPr>
          <p:cNvSpPr/>
          <p:nvPr/>
        </p:nvSpPr>
        <p:spPr>
          <a:xfrm>
            <a:off x="7585964" y="2908126"/>
            <a:ext cx="3768103" cy="1575951"/>
          </a:xfrm>
          <a:prstGeom prst="rect">
            <a:avLst/>
          </a:prstGeom>
          <a:solidFill>
            <a:srgbClr val="3D83E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0F6451-EADB-44BE-A410-F4A9137E7771}"/>
              </a:ext>
            </a:extLst>
          </p:cNvPr>
          <p:cNvSpPr txBox="1"/>
          <p:nvPr/>
        </p:nvSpPr>
        <p:spPr>
          <a:xfrm>
            <a:off x="7793955" y="3365753"/>
            <a:ext cx="3560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Мониторинг состояния русла водоёмов и рек для судоходных компаний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A9EC7D-6679-4613-A494-32744BDF84FD}"/>
              </a:ext>
            </a:extLst>
          </p:cNvPr>
          <p:cNvSpPr txBox="1"/>
          <p:nvPr/>
        </p:nvSpPr>
        <p:spPr>
          <a:xfrm>
            <a:off x="7793955" y="2967642"/>
            <a:ext cx="3135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0" dirty="0">
                <a:solidFill>
                  <a:schemeClr val="bg1"/>
                </a:solidFill>
                <a:effectLst/>
                <a:latin typeface="Montserrat ExtraBold" panose="00000900000000000000" pitchFamily="50" charset="-52"/>
              </a:rPr>
              <a:t>Мониторинг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0C8D1D-6C84-4563-B909-A74E1B3BC0D1}"/>
              </a:ext>
            </a:extLst>
          </p:cNvPr>
          <p:cNvSpPr txBox="1"/>
          <p:nvPr/>
        </p:nvSpPr>
        <p:spPr>
          <a:xfrm>
            <a:off x="8142865" y="5164687"/>
            <a:ext cx="3467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Аналитическая работа по предупреждению последствий паводков и наводнений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0398E1-4F06-4E13-B447-C3B974C37FC7}"/>
              </a:ext>
            </a:extLst>
          </p:cNvPr>
          <p:cNvSpPr txBox="1"/>
          <p:nvPr/>
        </p:nvSpPr>
        <p:spPr>
          <a:xfrm>
            <a:off x="8142864" y="4745485"/>
            <a:ext cx="3135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0" dirty="0">
                <a:effectLst/>
                <a:latin typeface="Montserrat ExtraBold" panose="00000900000000000000" pitchFamily="50" charset="-52"/>
              </a:rPr>
              <a:t>Анализ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CE5782-41C7-4F27-A1EC-A2D0DA98A59B}"/>
              </a:ext>
            </a:extLst>
          </p:cNvPr>
          <p:cNvSpPr txBox="1"/>
          <p:nvPr/>
        </p:nvSpPr>
        <p:spPr>
          <a:xfrm>
            <a:off x="8142865" y="1478958"/>
            <a:ext cx="3211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Ведение гидрологических наблюдений за водоемами, проверка качества водных ресурсов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9D27E1-5612-412B-A450-23CBC1A2A814}"/>
              </a:ext>
            </a:extLst>
          </p:cNvPr>
          <p:cNvSpPr txBox="1"/>
          <p:nvPr/>
        </p:nvSpPr>
        <p:spPr>
          <a:xfrm>
            <a:off x="8142865" y="1051168"/>
            <a:ext cx="3135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0" dirty="0">
                <a:effectLst/>
                <a:latin typeface="Montserrat ExtraBold" panose="00000900000000000000" pitchFamily="50" charset="-52"/>
              </a:rPr>
              <a:t>Наблюдение</a:t>
            </a:r>
          </a:p>
        </p:txBody>
      </p:sp>
    </p:spTree>
    <p:extLst>
      <p:ext uri="{BB962C8B-B14F-4D97-AF65-F5344CB8AC3E}">
        <p14:creationId xmlns:p14="http://schemas.microsoft.com/office/powerpoint/2010/main" val="2108509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98A38EE-6255-CB0C-84B0-FE96AE4B9838}"/>
              </a:ext>
            </a:extLst>
          </p:cNvPr>
          <p:cNvSpPr/>
          <p:nvPr/>
        </p:nvSpPr>
        <p:spPr>
          <a:xfrm>
            <a:off x="8839199" y="0"/>
            <a:ext cx="3352801" cy="6858000"/>
          </a:xfrm>
          <a:prstGeom prst="rect">
            <a:avLst/>
          </a:prstGeom>
          <a:solidFill>
            <a:srgbClr val="3D8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D07253-789D-535E-5784-E90BBBF48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 r="5242"/>
          <a:stretch/>
        </p:blipFill>
        <p:spPr>
          <a:xfrm>
            <a:off x="7098632" y="3549316"/>
            <a:ext cx="3838073" cy="28405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F586A2-A18A-F01D-94F0-0D41ABF56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r="4961"/>
          <a:stretch/>
        </p:blipFill>
        <p:spPr>
          <a:xfrm>
            <a:off x="7599948" y="468155"/>
            <a:ext cx="3838073" cy="284052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CEF8F0C-6D6A-EFB3-A4EE-C4529EC82A2E}"/>
              </a:ext>
            </a:extLst>
          </p:cNvPr>
          <p:cNvSpPr/>
          <p:nvPr/>
        </p:nvSpPr>
        <p:spPr>
          <a:xfrm rot="16200000">
            <a:off x="5486400" y="1612232"/>
            <a:ext cx="3549316" cy="324852"/>
          </a:xfrm>
          <a:prstGeom prst="rect">
            <a:avLst/>
          </a:prstGeom>
          <a:solidFill>
            <a:srgbClr val="3D8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FA80170-05A6-CF52-E812-20969F6C82A9}"/>
              </a:ext>
            </a:extLst>
          </p:cNvPr>
          <p:cNvSpPr txBox="1">
            <a:spLocks/>
          </p:cNvSpPr>
          <p:nvPr/>
        </p:nvSpPr>
        <p:spPr>
          <a:xfrm>
            <a:off x="477252" y="689465"/>
            <a:ext cx="3919015" cy="1058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ExtraBold" panose="00000900000000000000" pitchFamily="50" charset="-52"/>
                <a:ea typeface="+mj-ea"/>
                <a:cs typeface="+mj-cs"/>
              </a:rPr>
              <a:t>Итоги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 ExtraBold" panose="00000900000000000000" pitchFamily="50" charset="-52"/>
              <a:ea typeface="+mj-ea"/>
              <a:cs typeface="+mj-cs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C1766D2-BACC-C561-7E7D-9F3C3A1A3635}"/>
              </a:ext>
            </a:extLst>
          </p:cNvPr>
          <p:cNvSpPr txBox="1">
            <a:spLocks/>
          </p:cNvSpPr>
          <p:nvPr/>
        </p:nvSpPr>
        <p:spPr>
          <a:xfrm>
            <a:off x="561473" y="1888419"/>
            <a:ext cx="962934" cy="667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 ExtraBold" panose="00000900000000000000" pitchFamily="50" charset="-52"/>
                <a:ea typeface="+mj-ea"/>
                <a:cs typeface="+mj-cs"/>
              </a:rPr>
              <a:t>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 ExtraBold" panose="00000900000000000000" pitchFamily="50" charset="-52"/>
              <a:ea typeface="+mj-ea"/>
              <a:cs typeface="+mj-cs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27DA97E-E6F9-58B7-BEBE-0C96F8D76BC2}"/>
              </a:ext>
            </a:extLst>
          </p:cNvPr>
          <p:cNvSpPr txBox="1">
            <a:spLocks/>
          </p:cNvSpPr>
          <p:nvPr/>
        </p:nvSpPr>
        <p:spPr>
          <a:xfrm>
            <a:off x="561473" y="2867029"/>
            <a:ext cx="962934" cy="667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 ExtraBold" panose="00000900000000000000" pitchFamily="50" charset="-52"/>
                <a:ea typeface="+mj-ea"/>
                <a:cs typeface="+mj-cs"/>
              </a:rPr>
              <a:t>02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 ExtraBold" panose="00000900000000000000" pitchFamily="50" charset="-52"/>
              <a:ea typeface="+mj-ea"/>
              <a:cs typeface="+mj-cs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8CC96C5D-6AE7-3A57-DAB6-B7465822F971}"/>
              </a:ext>
            </a:extLst>
          </p:cNvPr>
          <p:cNvSpPr txBox="1">
            <a:spLocks/>
          </p:cNvSpPr>
          <p:nvPr/>
        </p:nvSpPr>
        <p:spPr>
          <a:xfrm>
            <a:off x="1404503" y="914127"/>
            <a:ext cx="5441465" cy="2128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Озеро — это естественный водоём. Понижение рельефа называется озёрной котловиной.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4142D9-8FEB-BEC4-F232-14829E889166}"/>
              </a:ext>
            </a:extLst>
          </p:cNvPr>
          <p:cNvSpPr txBox="1"/>
          <p:nvPr/>
        </p:nvSpPr>
        <p:spPr>
          <a:xfrm>
            <a:off x="1404504" y="2593287"/>
            <a:ext cx="55176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Происхождение озёрной котловины определяет природные особенности озера.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25D3D4-3293-B2D0-49A7-3516E81EC2D7}"/>
              </a:ext>
            </a:extLst>
          </p:cNvPr>
          <p:cNvSpPr txBox="1"/>
          <p:nvPr/>
        </p:nvSpPr>
        <p:spPr>
          <a:xfrm>
            <a:off x="1404503" y="3534782"/>
            <a:ext cx="5517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Озеро Байкал глубиной 1 621 м — самое глубокое в мире.</a:t>
            </a:r>
            <a:endParaRPr lang="ru-RU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3E09CF4C-E277-EAF6-8EC8-F7020E38D081}"/>
              </a:ext>
            </a:extLst>
          </p:cNvPr>
          <p:cNvSpPr txBox="1">
            <a:spLocks/>
          </p:cNvSpPr>
          <p:nvPr/>
        </p:nvSpPr>
        <p:spPr>
          <a:xfrm>
            <a:off x="561473" y="3818580"/>
            <a:ext cx="962934" cy="667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 ExtraBold" panose="00000900000000000000" pitchFamily="50" charset="-52"/>
                <a:ea typeface="+mj-ea"/>
                <a:cs typeface="+mj-cs"/>
              </a:rPr>
              <a:t>03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 ExtraBold" panose="00000900000000000000" pitchFamily="50" charset="-52"/>
              <a:ea typeface="+mj-ea"/>
              <a:cs typeface="+mj-cs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AFF7BB98-79D5-E04E-C7B8-44850E3A8800}"/>
              </a:ext>
            </a:extLst>
          </p:cNvPr>
          <p:cNvSpPr txBox="1">
            <a:spLocks/>
          </p:cNvSpPr>
          <p:nvPr/>
        </p:nvSpPr>
        <p:spPr>
          <a:xfrm>
            <a:off x="561473" y="4797190"/>
            <a:ext cx="962934" cy="667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 ExtraBold" panose="00000900000000000000" pitchFamily="50" charset="-52"/>
                <a:ea typeface="+mj-ea"/>
                <a:cs typeface="+mj-cs"/>
              </a:rPr>
              <a:t>04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 ExtraBold" panose="00000900000000000000" pitchFamily="50" charset="-52"/>
              <a:ea typeface="+mj-ea"/>
              <a:cs typeface="+mj-cs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94E89705-B0A5-99C7-E3BA-CBE1A4C484A6}"/>
              </a:ext>
            </a:extLst>
          </p:cNvPr>
          <p:cNvSpPr txBox="1">
            <a:spLocks/>
          </p:cNvSpPr>
          <p:nvPr/>
        </p:nvSpPr>
        <p:spPr>
          <a:xfrm>
            <a:off x="561473" y="5760107"/>
            <a:ext cx="962934" cy="667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 ExtraBold" panose="00000900000000000000" pitchFamily="50" charset="-52"/>
                <a:ea typeface="+mj-ea"/>
                <a:cs typeface="+mj-cs"/>
              </a:rPr>
              <a:t>05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 ExtraBold" panose="00000900000000000000" pitchFamily="50" charset="-52"/>
              <a:ea typeface="+mj-ea"/>
              <a:cs typeface="+mj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825755-E735-1080-3673-744C3058E547}"/>
              </a:ext>
            </a:extLst>
          </p:cNvPr>
          <p:cNvSpPr txBox="1"/>
          <p:nvPr/>
        </p:nvSpPr>
        <p:spPr>
          <a:xfrm>
            <a:off x="1465119" y="4531666"/>
            <a:ext cx="55372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 особенностям водного режима озёра делятся на сточные и бессточные.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3BDA08-CAB1-6A4B-F172-2015EE0EB028}"/>
              </a:ext>
            </a:extLst>
          </p:cNvPr>
          <p:cNvSpPr txBox="1"/>
          <p:nvPr/>
        </p:nvSpPr>
        <p:spPr>
          <a:xfrm>
            <a:off x="1465118" y="5469270"/>
            <a:ext cx="5537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 составу воды бывают пресные и солёные озёра.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6381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5EE543-9EDB-2E4A-AA79-0980A7AE8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4" b="12544"/>
          <a:stretch/>
        </p:blipFill>
        <p:spPr>
          <a:xfrm>
            <a:off x="0" y="0"/>
            <a:ext cx="12192000" cy="5137484"/>
          </a:xfrm>
          <a:prstGeom prst="rect">
            <a:avLst/>
          </a:prstGeom>
        </p:spPr>
      </p:pic>
      <p:sp>
        <p:nvSpPr>
          <p:cNvPr id="11" name="Rounded Rectangle 106">
            <a:extLst>
              <a:ext uri="{FF2B5EF4-FFF2-40B4-BE49-F238E27FC236}">
                <a16:creationId xmlns:a16="http://schemas.microsoft.com/office/drawing/2014/main" id="{25F08D5D-D22B-1969-4711-5516ADBA9A60}"/>
              </a:ext>
            </a:extLst>
          </p:cNvPr>
          <p:cNvSpPr/>
          <p:nvPr/>
        </p:nvSpPr>
        <p:spPr>
          <a:xfrm>
            <a:off x="6457050" y="3059210"/>
            <a:ext cx="5053263" cy="31472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ounded Rectangle 106">
            <a:extLst>
              <a:ext uri="{FF2B5EF4-FFF2-40B4-BE49-F238E27FC236}">
                <a16:creationId xmlns:a16="http://schemas.microsoft.com/office/drawing/2014/main" id="{3E9ABE24-EF0E-80D2-37C4-35D0D00282FE}"/>
              </a:ext>
            </a:extLst>
          </p:cNvPr>
          <p:cNvSpPr/>
          <p:nvPr/>
        </p:nvSpPr>
        <p:spPr>
          <a:xfrm>
            <a:off x="818148" y="3050455"/>
            <a:ext cx="5053263" cy="31472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1C8386-E586-9176-2725-2A37D878EB3A}"/>
              </a:ext>
            </a:extLst>
          </p:cNvPr>
          <p:cNvSpPr/>
          <p:nvPr/>
        </p:nvSpPr>
        <p:spPr>
          <a:xfrm rot="16200000">
            <a:off x="-807511" y="4572045"/>
            <a:ext cx="3147250" cy="104070"/>
          </a:xfrm>
          <a:prstGeom prst="rect">
            <a:avLst/>
          </a:prstGeom>
          <a:solidFill>
            <a:srgbClr val="3296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3715838-E9DF-BE2A-BA7E-8532E4EF2A7C}"/>
              </a:ext>
            </a:extLst>
          </p:cNvPr>
          <p:cNvSpPr txBox="1">
            <a:spLocks/>
          </p:cNvSpPr>
          <p:nvPr/>
        </p:nvSpPr>
        <p:spPr>
          <a:xfrm>
            <a:off x="1082434" y="3541819"/>
            <a:ext cx="4588245" cy="2182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Охарактеризовать одно из крупнейших озер России на выбор (Байкал, Каспийское море, Ладожское, Онежское, Таймыр, Ханка) по плану в форме презентации. Отправить на почту ______________, подписать ФИО и класс.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FF98274-97DD-8D4F-BF4D-402645C44E8D}"/>
              </a:ext>
            </a:extLst>
          </p:cNvPr>
          <p:cNvSpPr txBox="1">
            <a:spLocks/>
          </p:cNvSpPr>
          <p:nvPr/>
        </p:nvSpPr>
        <p:spPr>
          <a:xfrm>
            <a:off x="1082434" y="2627090"/>
            <a:ext cx="5409555" cy="223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3296FC"/>
                </a:solidFill>
                <a:latin typeface="Montserrat ExtraBold" panose="00000900000000000000" pitchFamily="50" charset="-52"/>
              </a:rPr>
              <a:t>Домашнее</a:t>
            </a:r>
            <a:r>
              <a:rPr lang="ru-RU" sz="3200" b="1" dirty="0">
                <a:solidFill>
                  <a:srgbClr val="E84646"/>
                </a:solidFill>
                <a:latin typeface="Montserrat ExtraBold" panose="00000900000000000000" pitchFamily="50" charset="-52"/>
              </a:rPr>
              <a:t> </a:t>
            </a:r>
            <a:r>
              <a:rPr lang="ru-RU" sz="3200" b="1" dirty="0">
                <a:latin typeface="Montserrat ExtraBold" panose="00000900000000000000" pitchFamily="50" charset="-52"/>
              </a:rPr>
              <a:t>задание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 ExtraBold" panose="00000900000000000000" pitchFamily="50" charset="-52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 ExtraBold" panose="00000900000000000000" pitchFamily="50" charset="-52"/>
              <a:ea typeface="+mj-ea"/>
              <a:cs typeface="+mj-cs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47DD86A-9D9F-E247-1074-10E56FE45DE5}"/>
              </a:ext>
            </a:extLst>
          </p:cNvPr>
          <p:cNvSpPr txBox="1">
            <a:spLocks/>
          </p:cNvSpPr>
          <p:nvPr/>
        </p:nvSpPr>
        <p:spPr>
          <a:xfrm>
            <a:off x="6753113" y="2627089"/>
            <a:ext cx="5409555" cy="223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3296FC"/>
                </a:solidFill>
                <a:effectLst/>
                <a:uLnTx/>
                <a:uFillTx/>
                <a:latin typeface="Montserrat ExtraBold" panose="00000900000000000000" pitchFamily="50" charset="-52"/>
                <a:ea typeface="+mj-ea"/>
                <a:cs typeface="+mj-cs"/>
              </a:rPr>
              <a:t>План </a:t>
            </a:r>
            <a:r>
              <a:rPr lang="ru-RU" sz="3200" b="1" dirty="0">
                <a:latin typeface="Montserrat ExtraBold" panose="00000900000000000000" pitchFamily="50" charset="-52"/>
              </a:rPr>
              <a:t>описания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 ExtraBold" panose="00000900000000000000" pitchFamily="50" charset="-52"/>
              <a:ea typeface="+mj-ea"/>
              <a:cs typeface="+mj-cs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EB2F2ED-07A2-C488-2946-6EA6DC2ED6A7}"/>
              </a:ext>
            </a:extLst>
          </p:cNvPr>
          <p:cNvSpPr txBox="1">
            <a:spLocks/>
          </p:cNvSpPr>
          <p:nvPr/>
        </p:nvSpPr>
        <p:spPr>
          <a:xfrm>
            <a:off x="6785607" y="3199134"/>
            <a:ext cx="4588245" cy="3596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Географическое положение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Происхождение озера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Водный режим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5. Солёность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6. Размеры (площадь, глубина)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7. Соседние географические объекты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8. Значение озера для человека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9. Интересные факты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D712730-BC9B-6A5A-0056-3D76BC96B9BB}"/>
              </a:ext>
            </a:extLst>
          </p:cNvPr>
          <p:cNvSpPr/>
          <p:nvPr/>
        </p:nvSpPr>
        <p:spPr>
          <a:xfrm rot="16200000">
            <a:off x="4831390" y="4580799"/>
            <a:ext cx="3147250" cy="104070"/>
          </a:xfrm>
          <a:prstGeom prst="rect">
            <a:avLst/>
          </a:prstGeom>
          <a:solidFill>
            <a:srgbClr val="3296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347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20297B-6753-208F-4910-2E1ED9FFF0E3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accent1">
              <a:lumMod val="5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E91F9CC0-2F4B-4877-96DA-06A16D75BB2C}"/>
              </a:ext>
            </a:extLst>
          </p:cNvPr>
          <p:cNvGrpSpPr/>
          <p:nvPr/>
        </p:nvGrpSpPr>
        <p:grpSpPr>
          <a:xfrm>
            <a:off x="10612111" y="979723"/>
            <a:ext cx="6075548" cy="1569660"/>
            <a:chOff x="6121144" y="979723"/>
            <a:chExt cx="6075548" cy="1569660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90E29F0F-5796-4BBB-8486-BAB911FB58D1}"/>
                </a:ext>
              </a:extLst>
            </p:cNvPr>
            <p:cNvGrpSpPr/>
            <p:nvPr/>
          </p:nvGrpSpPr>
          <p:grpSpPr>
            <a:xfrm>
              <a:off x="6121144" y="979723"/>
              <a:ext cx="6075548" cy="1569660"/>
              <a:chOff x="6095299" y="2484673"/>
              <a:chExt cx="6075548" cy="1569660"/>
            </a:xfrm>
            <a:solidFill>
              <a:srgbClr val="00A980"/>
            </a:solidFill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0A61113D-250C-4FB2-A606-63C78AE857E0}"/>
                  </a:ext>
                </a:extLst>
              </p:cNvPr>
              <p:cNvGrpSpPr/>
              <p:nvPr/>
            </p:nvGrpSpPr>
            <p:grpSpPr>
              <a:xfrm>
                <a:off x="6095299" y="2537712"/>
                <a:ext cx="6075548" cy="1463582"/>
                <a:chOff x="6115050" y="694531"/>
                <a:chExt cx="6075548" cy="1463582"/>
              </a:xfrm>
              <a:grpFill/>
            </p:grpSpPr>
            <p:sp>
              <p:nvSpPr>
                <p:cNvPr id="15" name="Прямоугольник 14">
                  <a:extLst>
                    <a:ext uri="{FF2B5EF4-FFF2-40B4-BE49-F238E27FC236}">
                      <a16:creationId xmlns:a16="http://schemas.microsoft.com/office/drawing/2014/main" id="{37305E3B-3707-4DB3-88D2-663C09012A37}"/>
                    </a:ext>
                  </a:extLst>
                </p:cNvPr>
                <p:cNvSpPr/>
                <p:nvPr/>
              </p:nvSpPr>
              <p:spPr>
                <a:xfrm>
                  <a:off x="7067550" y="742949"/>
                  <a:ext cx="5123048" cy="1400175"/>
                </a:xfrm>
                <a:prstGeom prst="rect">
                  <a:avLst/>
                </a:prstGeom>
                <a:solidFill>
                  <a:srgbClr val="3D83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F6FDE3C3-5075-45D5-B543-A37421BAF55F}"/>
                    </a:ext>
                  </a:extLst>
                </p:cNvPr>
                <p:cNvSpPr/>
                <p:nvPr/>
              </p:nvSpPr>
              <p:spPr>
                <a:xfrm>
                  <a:off x="6115050" y="694531"/>
                  <a:ext cx="1463582" cy="1463582"/>
                </a:xfrm>
                <a:prstGeom prst="ellipse">
                  <a:avLst/>
                </a:prstGeom>
                <a:solidFill>
                  <a:srgbClr val="3D83E8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C691EE-E1BF-491B-B3AC-9B5593FD3BC1}"/>
                  </a:ext>
                </a:extLst>
              </p:cNvPr>
              <p:cNvSpPr txBox="1"/>
              <p:nvPr/>
            </p:nvSpPr>
            <p:spPr>
              <a:xfrm>
                <a:off x="6320419" y="2484673"/>
                <a:ext cx="49945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9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</a:t>
                </a:r>
                <a:endParaRPr lang="ru-RU" sz="9600" dirty="0">
                  <a:solidFill>
                    <a:srgbClr val="00A98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1218F1F-64B9-40DC-95E9-BF8626503E83}"/>
                </a:ext>
              </a:extLst>
            </p:cNvPr>
            <p:cNvSpPr txBox="1"/>
            <p:nvPr/>
          </p:nvSpPr>
          <p:spPr>
            <a:xfrm>
              <a:off x="7634814" y="1319602"/>
              <a:ext cx="45618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Что такое озеро? </a:t>
              </a:r>
            </a:p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Какими признаками отличаются озера?</a:t>
              </a:r>
            </a:p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самое большое озеро мира.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29F97A8-FE73-41E7-8CD4-CECEF8C8D10D}"/>
              </a:ext>
            </a:extLst>
          </p:cNvPr>
          <p:cNvGrpSpPr/>
          <p:nvPr/>
        </p:nvGrpSpPr>
        <p:grpSpPr>
          <a:xfrm>
            <a:off x="10612111" y="2739420"/>
            <a:ext cx="6223127" cy="1569660"/>
            <a:chOff x="10612111" y="2739420"/>
            <a:chExt cx="6223127" cy="1569660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AD36E17-9107-45BC-9416-FF4256F1CB49}"/>
                </a:ext>
              </a:extLst>
            </p:cNvPr>
            <p:cNvGrpSpPr/>
            <p:nvPr/>
          </p:nvGrpSpPr>
          <p:grpSpPr>
            <a:xfrm>
              <a:off x="10612111" y="2739420"/>
              <a:ext cx="6075548" cy="1569660"/>
              <a:chOff x="6095299" y="2484673"/>
              <a:chExt cx="6075548" cy="1569660"/>
            </a:xfrm>
            <a:solidFill>
              <a:srgbClr val="00A980"/>
            </a:solidFill>
          </p:grpSpPr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2CA175E3-52C3-48D3-91AA-41D9CD668FD2}"/>
                  </a:ext>
                </a:extLst>
              </p:cNvPr>
              <p:cNvGrpSpPr/>
              <p:nvPr/>
            </p:nvGrpSpPr>
            <p:grpSpPr>
              <a:xfrm>
                <a:off x="6095299" y="2537712"/>
                <a:ext cx="6075548" cy="1463582"/>
                <a:chOff x="6115050" y="694531"/>
                <a:chExt cx="6075548" cy="1463582"/>
              </a:xfrm>
              <a:grpFill/>
            </p:grpSpPr>
            <p:sp>
              <p:nvSpPr>
                <p:cNvPr id="20" name="Прямоугольник 19">
                  <a:extLst>
                    <a:ext uri="{FF2B5EF4-FFF2-40B4-BE49-F238E27FC236}">
                      <a16:creationId xmlns:a16="http://schemas.microsoft.com/office/drawing/2014/main" id="{558F63FE-6CEB-467A-B47F-A4800F7D45FA}"/>
                    </a:ext>
                  </a:extLst>
                </p:cNvPr>
                <p:cNvSpPr/>
                <p:nvPr/>
              </p:nvSpPr>
              <p:spPr>
                <a:xfrm>
                  <a:off x="7067550" y="742949"/>
                  <a:ext cx="5123048" cy="1400175"/>
                </a:xfrm>
                <a:prstGeom prst="rect">
                  <a:avLst/>
                </a:prstGeom>
                <a:solidFill>
                  <a:srgbClr val="3D83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1" name="Овал 20">
                  <a:extLst>
                    <a:ext uri="{FF2B5EF4-FFF2-40B4-BE49-F238E27FC236}">
                      <a16:creationId xmlns:a16="http://schemas.microsoft.com/office/drawing/2014/main" id="{B8958D13-AB87-4A80-8BD7-1417E0602B63}"/>
                    </a:ext>
                  </a:extLst>
                </p:cNvPr>
                <p:cNvSpPr/>
                <p:nvPr/>
              </p:nvSpPr>
              <p:spPr>
                <a:xfrm>
                  <a:off x="6115050" y="694531"/>
                  <a:ext cx="1463582" cy="1463582"/>
                </a:xfrm>
                <a:prstGeom prst="ellipse">
                  <a:avLst/>
                </a:prstGeom>
                <a:solidFill>
                  <a:srgbClr val="3D83E8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8082BA-4CE5-45DE-BBF9-DD2F23138B13}"/>
                  </a:ext>
                </a:extLst>
              </p:cNvPr>
              <p:cNvSpPr txBox="1"/>
              <p:nvPr/>
            </p:nvSpPr>
            <p:spPr>
              <a:xfrm>
                <a:off x="6320419" y="2484673"/>
                <a:ext cx="49945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9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2</a:t>
                </a:r>
                <a:endParaRPr lang="ru-RU" sz="9600" dirty="0">
                  <a:solidFill>
                    <a:srgbClr val="00A98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C9430B-73ED-4E91-833D-A41597355E6D}"/>
                </a:ext>
              </a:extLst>
            </p:cNvPr>
            <p:cNvSpPr txBox="1"/>
            <p:nvPr/>
          </p:nvSpPr>
          <p:spPr>
            <a:xfrm>
              <a:off x="12191999" y="2985641"/>
              <a:ext cx="46432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Какими бывают озера по происхождению?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Какими бывают озера по особенностям водного режима?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самое глубоко озеро мира.</a:t>
              </a:r>
            </a:p>
            <a:p>
              <a:endPara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0BEF4FA-F02F-4595-AED6-C423A0974983}"/>
              </a:ext>
            </a:extLst>
          </p:cNvPr>
          <p:cNvGrpSpPr/>
          <p:nvPr/>
        </p:nvGrpSpPr>
        <p:grpSpPr>
          <a:xfrm>
            <a:off x="10612111" y="4499117"/>
            <a:ext cx="6075549" cy="1569660"/>
            <a:chOff x="10612111" y="4499117"/>
            <a:chExt cx="6075549" cy="1569660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D38CA5D8-93FB-43E2-BCC6-674A1F4ADBD2}"/>
                </a:ext>
              </a:extLst>
            </p:cNvPr>
            <p:cNvGrpSpPr/>
            <p:nvPr/>
          </p:nvGrpSpPr>
          <p:grpSpPr>
            <a:xfrm>
              <a:off x="10612111" y="4499117"/>
              <a:ext cx="6075548" cy="1569660"/>
              <a:chOff x="6095299" y="2484673"/>
              <a:chExt cx="6075548" cy="1569660"/>
            </a:xfrm>
            <a:solidFill>
              <a:srgbClr val="00A980"/>
            </a:solidFill>
          </p:grpSpPr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D08F2312-E232-4B7B-9154-CF57D6197B0A}"/>
                  </a:ext>
                </a:extLst>
              </p:cNvPr>
              <p:cNvGrpSpPr/>
              <p:nvPr/>
            </p:nvGrpSpPr>
            <p:grpSpPr>
              <a:xfrm>
                <a:off x="6095299" y="2537712"/>
                <a:ext cx="6075548" cy="1463582"/>
                <a:chOff x="6115050" y="694531"/>
                <a:chExt cx="6075548" cy="1463582"/>
              </a:xfrm>
              <a:grpFill/>
            </p:grpSpPr>
            <p:sp>
              <p:nvSpPr>
                <p:cNvPr id="25" name="Прямоугольник 24">
                  <a:extLst>
                    <a:ext uri="{FF2B5EF4-FFF2-40B4-BE49-F238E27FC236}">
                      <a16:creationId xmlns:a16="http://schemas.microsoft.com/office/drawing/2014/main" id="{B1163AFC-33B3-4136-ADA3-7CE5E3A163C4}"/>
                    </a:ext>
                  </a:extLst>
                </p:cNvPr>
                <p:cNvSpPr/>
                <p:nvPr/>
              </p:nvSpPr>
              <p:spPr>
                <a:xfrm>
                  <a:off x="7067550" y="742949"/>
                  <a:ext cx="5123048" cy="1400175"/>
                </a:xfrm>
                <a:prstGeom prst="rect">
                  <a:avLst/>
                </a:prstGeom>
                <a:solidFill>
                  <a:srgbClr val="3D83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6" name="Овал 25">
                  <a:extLst>
                    <a:ext uri="{FF2B5EF4-FFF2-40B4-BE49-F238E27FC236}">
                      <a16:creationId xmlns:a16="http://schemas.microsoft.com/office/drawing/2014/main" id="{60CD8615-8856-4E69-98FB-8E1552FA372B}"/>
                    </a:ext>
                  </a:extLst>
                </p:cNvPr>
                <p:cNvSpPr/>
                <p:nvPr/>
              </p:nvSpPr>
              <p:spPr>
                <a:xfrm>
                  <a:off x="6115050" y="694531"/>
                  <a:ext cx="1463582" cy="1463582"/>
                </a:xfrm>
                <a:prstGeom prst="ellipse">
                  <a:avLst/>
                </a:prstGeom>
                <a:solidFill>
                  <a:srgbClr val="3D83E8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C1F2E50-A7B1-40CC-8B16-C1A01B64005D}"/>
                  </a:ext>
                </a:extLst>
              </p:cNvPr>
              <p:cNvSpPr txBox="1"/>
              <p:nvPr/>
            </p:nvSpPr>
            <p:spPr>
              <a:xfrm>
                <a:off x="6320419" y="2484673"/>
                <a:ext cx="49945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9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3</a:t>
                </a:r>
                <a:endParaRPr lang="ru-RU" sz="9600" dirty="0">
                  <a:solidFill>
                    <a:srgbClr val="00A98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46F22E8-5CE7-46BB-AADB-91B648A72632}"/>
                </a:ext>
              </a:extLst>
            </p:cNvPr>
            <p:cNvSpPr txBox="1"/>
            <p:nvPr/>
          </p:nvSpPr>
          <p:spPr>
            <a:xfrm>
              <a:off x="12192000" y="4807914"/>
              <a:ext cx="44956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Какими бывают озера по солености? </a:t>
              </a:r>
            </a:p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Что входят в обязанности гидролога?</a:t>
              </a:r>
            </a:p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самое соленое озеро мира.</a:t>
              </a:r>
            </a:p>
            <a:p>
              <a:endPara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360915B2-931B-42F9-824A-3B171504BA03}"/>
              </a:ext>
            </a:extLst>
          </p:cNvPr>
          <p:cNvSpPr/>
          <p:nvPr/>
        </p:nvSpPr>
        <p:spPr>
          <a:xfrm>
            <a:off x="1066672" y="1081179"/>
            <a:ext cx="4657853" cy="5233895"/>
          </a:xfrm>
          <a:prstGeom prst="roundRect">
            <a:avLst/>
          </a:prstGeom>
          <a:solidFill>
            <a:srgbClr val="3D8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6B637775-67B8-4011-B41F-C425E5CC1E08}"/>
              </a:ext>
            </a:extLst>
          </p:cNvPr>
          <p:cNvCxnSpPr>
            <a:cxnSpLocks/>
          </p:cNvCxnSpPr>
          <p:nvPr/>
        </p:nvCxnSpPr>
        <p:spPr>
          <a:xfrm>
            <a:off x="1428750" y="2680010"/>
            <a:ext cx="3924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F76F854-6C9E-4703-911A-3AE1B32B152F}"/>
              </a:ext>
            </a:extLst>
          </p:cNvPr>
          <p:cNvSpPr txBox="1"/>
          <p:nvPr/>
        </p:nvSpPr>
        <p:spPr>
          <a:xfrm>
            <a:off x="1337393" y="1339387"/>
            <a:ext cx="5089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ОТВЕТИМ </a:t>
            </a:r>
          </a:p>
          <a:p>
            <a:r>
              <a:rPr lang="ru-RU" sz="4000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НА ВОПРОСЫ</a:t>
            </a:r>
            <a:endParaRPr lang="ru-RU" sz="4000" dirty="0">
              <a:solidFill>
                <a:srgbClr val="00A980"/>
              </a:solidFill>
              <a:latin typeface="Montserrat ExtraBold" panose="000009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60695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20297B-6753-208F-4910-2E1ED9FFF0E3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accent1">
              <a:lumMod val="5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E91F9CC0-2F4B-4877-96DA-06A16D75BB2C}"/>
              </a:ext>
            </a:extLst>
          </p:cNvPr>
          <p:cNvGrpSpPr/>
          <p:nvPr/>
        </p:nvGrpSpPr>
        <p:grpSpPr>
          <a:xfrm>
            <a:off x="6116452" y="979723"/>
            <a:ext cx="6075548" cy="1569660"/>
            <a:chOff x="6121144" y="979723"/>
            <a:chExt cx="6075548" cy="1569660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90E29F0F-5796-4BBB-8486-BAB911FB58D1}"/>
                </a:ext>
              </a:extLst>
            </p:cNvPr>
            <p:cNvGrpSpPr/>
            <p:nvPr/>
          </p:nvGrpSpPr>
          <p:grpSpPr>
            <a:xfrm>
              <a:off x="6121144" y="979723"/>
              <a:ext cx="6075548" cy="1569660"/>
              <a:chOff x="6095299" y="2484673"/>
              <a:chExt cx="6075548" cy="1569660"/>
            </a:xfrm>
            <a:solidFill>
              <a:srgbClr val="00A980"/>
            </a:solidFill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0A61113D-250C-4FB2-A606-63C78AE857E0}"/>
                  </a:ext>
                </a:extLst>
              </p:cNvPr>
              <p:cNvGrpSpPr/>
              <p:nvPr/>
            </p:nvGrpSpPr>
            <p:grpSpPr>
              <a:xfrm>
                <a:off x="6095299" y="2537712"/>
                <a:ext cx="6075548" cy="1463582"/>
                <a:chOff x="6115050" y="694531"/>
                <a:chExt cx="6075548" cy="1463582"/>
              </a:xfrm>
              <a:grpFill/>
            </p:grpSpPr>
            <p:sp>
              <p:nvSpPr>
                <p:cNvPr id="15" name="Прямоугольник 14">
                  <a:extLst>
                    <a:ext uri="{FF2B5EF4-FFF2-40B4-BE49-F238E27FC236}">
                      <a16:creationId xmlns:a16="http://schemas.microsoft.com/office/drawing/2014/main" id="{37305E3B-3707-4DB3-88D2-663C09012A37}"/>
                    </a:ext>
                  </a:extLst>
                </p:cNvPr>
                <p:cNvSpPr/>
                <p:nvPr/>
              </p:nvSpPr>
              <p:spPr>
                <a:xfrm>
                  <a:off x="7067550" y="742949"/>
                  <a:ext cx="5123048" cy="1400175"/>
                </a:xfrm>
                <a:prstGeom prst="rect">
                  <a:avLst/>
                </a:prstGeom>
                <a:solidFill>
                  <a:srgbClr val="3D83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F6FDE3C3-5075-45D5-B543-A37421BAF55F}"/>
                    </a:ext>
                  </a:extLst>
                </p:cNvPr>
                <p:cNvSpPr/>
                <p:nvPr/>
              </p:nvSpPr>
              <p:spPr>
                <a:xfrm>
                  <a:off x="6115050" y="694531"/>
                  <a:ext cx="1463582" cy="1463582"/>
                </a:xfrm>
                <a:prstGeom prst="ellipse">
                  <a:avLst/>
                </a:prstGeom>
                <a:solidFill>
                  <a:srgbClr val="3D83E8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C691EE-E1BF-491B-B3AC-9B5593FD3BC1}"/>
                  </a:ext>
                </a:extLst>
              </p:cNvPr>
              <p:cNvSpPr txBox="1"/>
              <p:nvPr/>
            </p:nvSpPr>
            <p:spPr>
              <a:xfrm>
                <a:off x="6320419" y="2484673"/>
                <a:ext cx="49945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9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</a:t>
                </a:r>
                <a:endParaRPr lang="ru-RU" sz="9600" dirty="0">
                  <a:solidFill>
                    <a:srgbClr val="00A98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1218F1F-64B9-40DC-95E9-BF8626503E83}"/>
                </a:ext>
              </a:extLst>
            </p:cNvPr>
            <p:cNvSpPr txBox="1"/>
            <p:nvPr/>
          </p:nvSpPr>
          <p:spPr>
            <a:xfrm>
              <a:off x="7634814" y="1319602"/>
              <a:ext cx="45618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Что такое озеро? </a:t>
              </a:r>
            </a:p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Какими признаками отличаются озера?</a:t>
              </a:r>
            </a:p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самое большое озеро мира.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29F97A8-FE73-41E7-8CD4-CECEF8C8D10D}"/>
              </a:ext>
            </a:extLst>
          </p:cNvPr>
          <p:cNvGrpSpPr/>
          <p:nvPr/>
        </p:nvGrpSpPr>
        <p:grpSpPr>
          <a:xfrm>
            <a:off x="10612111" y="2739420"/>
            <a:ext cx="6223127" cy="1569660"/>
            <a:chOff x="10612111" y="2739420"/>
            <a:chExt cx="6223127" cy="1569660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AD36E17-9107-45BC-9416-FF4256F1CB49}"/>
                </a:ext>
              </a:extLst>
            </p:cNvPr>
            <p:cNvGrpSpPr/>
            <p:nvPr/>
          </p:nvGrpSpPr>
          <p:grpSpPr>
            <a:xfrm>
              <a:off x="10612111" y="2739420"/>
              <a:ext cx="6075548" cy="1569660"/>
              <a:chOff x="6095299" y="2484673"/>
              <a:chExt cx="6075548" cy="1569660"/>
            </a:xfrm>
            <a:solidFill>
              <a:srgbClr val="00A980"/>
            </a:solidFill>
          </p:grpSpPr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2CA175E3-52C3-48D3-91AA-41D9CD668FD2}"/>
                  </a:ext>
                </a:extLst>
              </p:cNvPr>
              <p:cNvGrpSpPr/>
              <p:nvPr/>
            </p:nvGrpSpPr>
            <p:grpSpPr>
              <a:xfrm>
                <a:off x="6095299" y="2537712"/>
                <a:ext cx="6075548" cy="1463582"/>
                <a:chOff x="6115050" y="694531"/>
                <a:chExt cx="6075548" cy="1463582"/>
              </a:xfrm>
              <a:grpFill/>
            </p:grpSpPr>
            <p:sp>
              <p:nvSpPr>
                <p:cNvPr id="20" name="Прямоугольник 19">
                  <a:extLst>
                    <a:ext uri="{FF2B5EF4-FFF2-40B4-BE49-F238E27FC236}">
                      <a16:creationId xmlns:a16="http://schemas.microsoft.com/office/drawing/2014/main" id="{558F63FE-6CEB-467A-B47F-A4800F7D45FA}"/>
                    </a:ext>
                  </a:extLst>
                </p:cNvPr>
                <p:cNvSpPr/>
                <p:nvPr/>
              </p:nvSpPr>
              <p:spPr>
                <a:xfrm>
                  <a:off x="7067550" y="742949"/>
                  <a:ext cx="5123048" cy="1400175"/>
                </a:xfrm>
                <a:prstGeom prst="rect">
                  <a:avLst/>
                </a:prstGeom>
                <a:solidFill>
                  <a:srgbClr val="3D83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1" name="Овал 20">
                  <a:extLst>
                    <a:ext uri="{FF2B5EF4-FFF2-40B4-BE49-F238E27FC236}">
                      <a16:creationId xmlns:a16="http://schemas.microsoft.com/office/drawing/2014/main" id="{B8958D13-AB87-4A80-8BD7-1417E0602B63}"/>
                    </a:ext>
                  </a:extLst>
                </p:cNvPr>
                <p:cNvSpPr/>
                <p:nvPr/>
              </p:nvSpPr>
              <p:spPr>
                <a:xfrm>
                  <a:off x="6115050" y="694531"/>
                  <a:ext cx="1463582" cy="1463582"/>
                </a:xfrm>
                <a:prstGeom prst="ellipse">
                  <a:avLst/>
                </a:prstGeom>
                <a:solidFill>
                  <a:srgbClr val="3D83E8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8082BA-4CE5-45DE-BBF9-DD2F23138B13}"/>
                  </a:ext>
                </a:extLst>
              </p:cNvPr>
              <p:cNvSpPr txBox="1"/>
              <p:nvPr/>
            </p:nvSpPr>
            <p:spPr>
              <a:xfrm>
                <a:off x="6320419" y="2484673"/>
                <a:ext cx="49945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9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2</a:t>
                </a:r>
                <a:endParaRPr lang="ru-RU" sz="9600" dirty="0">
                  <a:solidFill>
                    <a:srgbClr val="00A98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C9430B-73ED-4E91-833D-A41597355E6D}"/>
                </a:ext>
              </a:extLst>
            </p:cNvPr>
            <p:cNvSpPr txBox="1"/>
            <p:nvPr/>
          </p:nvSpPr>
          <p:spPr>
            <a:xfrm>
              <a:off x="12191999" y="2985641"/>
              <a:ext cx="46432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Какими бывают озера по происхождению?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Какими бывают озера по особенностям водного режима?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самое глубоко озеро мира.</a:t>
              </a:r>
            </a:p>
            <a:p>
              <a:endPara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0BEF4FA-F02F-4595-AED6-C423A0974983}"/>
              </a:ext>
            </a:extLst>
          </p:cNvPr>
          <p:cNvGrpSpPr/>
          <p:nvPr/>
        </p:nvGrpSpPr>
        <p:grpSpPr>
          <a:xfrm>
            <a:off x="10612111" y="4499117"/>
            <a:ext cx="6075549" cy="1569660"/>
            <a:chOff x="10612111" y="4499117"/>
            <a:chExt cx="6075549" cy="1569660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D38CA5D8-93FB-43E2-BCC6-674A1F4ADBD2}"/>
                </a:ext>
              </a:extLst>
            </p:cNvPr>
            <p:cNvGrpSpPr/>
            <p:nvPr/>
          </p:nvGrpSpPr>
          <p:grpSpPr>
            <a:xfrm>
              <a:off x="10612111" y="4499117"/>
              <a:ext cx="6075548" cy="1569660"/>
              <a:chOff x="6095299" y="2484673"/>
              <a:chExt cx="6075548" cy="1569660"/>
            </a:xfrm>
            <a:solidFill>
              <a:srgbClr val="00A980"/>
            </a:solidFill>
          </p:grpSpPr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D08F2312-E232-4B7B-9154-CF57D6197B0A}"/>
                  </a:ext>
                </a:extLst>
              </p:cNvPr>
              <p:cNvGrpSpPr/>
              <p:nvPr/>
            </p:nvGrpSpPr>
            <p:grpSpPr>
              <a:xfrm>
                <a:off x="6095299" y="2537712"/>
                <a:ext cx="6075548" cy="1463582"/>
                <a:chOff x="6115050" y="694531"/>
                <a:chExt cx="6075548" cy="1463582"/>
              </a:xfrm>
              <a:grpFill/>
            </p:grpSpPr>
            <p:sp>
              <p:nvSpPr>
                <p:cNvPr id="25" name="Прямоугольник 24">
                  <a:extLst>
                    <a:ext uri="{FF2B5EF4-FFF2-40B4-BE49-F238E27FC236}">
                      <a16:creationId xmlns:a16="http://schemas.microsoft.com/office/drawing/2014/main" id="{B1163AFC-33B3-4136-ADA3-7CE5E3A163C4}"/>
                    </a:ext>
                  </a:extLst>
                </p:cNvPr>
                <p:cNvSpPr/>
                <p:nvPr/>
              </p:nvSpPr>
              <p:spPr>
                <a:xfrm>
                  <a:off x="7067550" y="742949"/>
                  <a:ext cx="5123048" cy="1400175"/>
                </a:xfrm>
                <a:prstGeom prst="rect">
                  <a:avLst/>
                </a:prstGeom>
                <a:solidFill>
                  <a:srgbClr val="3D83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6" name="Овал 25">
                  <a:extLst>
                    <a:ext uri="{FF2B5EF4-FFF2-40B4-BE49-F238E27FC236}">
                      <a16:creationId xmlns:a16="http://schemas.microsoft.com/office/drawing/2014/main" id="{60CD8615-8856-4E69-98FB-8E1552FA372B}"/>
                    </a:ext>
                  </a:extLst>
                </p:cNvPr>
                <p:cNvSpPr/>
                <p:nvPr/>
              </p:nvSpPr>
              <p:spPr>
                <a:xfrm>
                  <a:off x="6115050" y="694531"/>
                  <a:ext cx="1463582" cy="1463582"/>
                </a:xfrm>
                <a:prstGeom prst="ellipse">
                  <a:avLst/>
                </a:prstGeom>
                <a:solidFill>
                  <a:srgbClr val="3D83E8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C1F2E50-A7B1-40CC-8B16-C1A01B64005D}"/>
                  </a:ext>
                </a:extLst>
              </p:cNvPr>
              <p:cNvSpPr txBox="1"/>
              <p:nvPr/>
            </p:nvSpPr>
            <p:spPr>
              <a:xfrm>
                <a:off x="6320419" y="2484673"/>
                <a:ext cx="49945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9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3</a:t>
                </a:r>
                <a:endParaRPr lang="ru-RU" sz="9600" dirty="0">
                  <a:solidFill>
                    <a:srgbClr val="00A98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46F22E8-5CE7-46BB-AADB-91B648A72632}"/>
                </a:ext>
              </a:extLst>
            </p:cNvPr>
            <p:cNvSpPr txBox="1"/>
            <p:nvPr/>
          </p:nvSpPr>
          <p:spPr>
            <a:xfrm>
              <a:off x="12192000" y="4807914"/>
              <a:ext cx="44956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Какими бывают озера по солености? </a:t>
              </a:r>
            </a:p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Что входят в обязанности гидролога?</a:t>
              </a:r>
            </a:p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самое соленое озеро мира.</a:t>
              </a:r>
            </a:p>
            <a:p>
              <a:endPara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360915B2-931B-42F9-824A-3B171504BA03}"/>
              </a:ext>
            </a:extLst>
          </p:cNvPr>
          <p:cNvSpPr/>
          <p:nvPr/>
        </p:nvSpPr>
        <p:spPr>
          <a:xfrm>
            <a:off x="1066672" y="1081179"/>
            <a:ext cx="4657853" cy="5233895"/>
          </a:xfrm>
          <a:prstGeom prst="roundRect">
            <a:avLst/>
          </a:prstGeom>
          <a:solidFill>
            <a:srgbClr val="3D8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6B637775-67B8-4011-B41F-C425E5CC1E08}"/>
              </a:ext>
            </a:extLst>
          </p:cNvPr>
          <p:cNvCxnSpPr>
            <a:cxnSpLocks/>
          </p:cNvCxnSpPr>
          <p:nvPr/>
        </p:nvCxnSpPr>
        <p:spPr>
          <a:xfrm>
            <a:off x="1428750" y="2680010"/>
            <a:ext cx="3924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F76F854-6C9E-4703-911A-3AE1B32B152F}"/>
              </a:ext>
            </a:extLst>
          </p:cNvPr>
          <p:cNvSpPr txBox="1"/>
          <p:nvPr/>
        </p:nvSpPr>
        <p:spPr>
          <a:xfrm>
            <a:off x="1337393" y="1339387"/>
            <a:ext cx="5089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ОТВЕТИМ </a:t>
            </a:r>
          </a:p>
          <a:p>
            <a:r>
              <a:rPr lang="ru-RU" sz="4000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НА ВОПРОСЫ</a:t>
            </a:r>
            <a:endParaRPr lang="ru-RU" sz="4000" dirty="0">
              <a:solidFill>
                <a:srgbClr val="00A980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D28FC2-826F-45CD-B2BE-B680A056A549}"/>
              </a:ext>
            </a:extLst>
          </p:cNvPr>
          <p:cNvSpPr txBox="1"/>
          <p:nvPr/>
        </p:nvSpPr>
        <p:spPr>
          <a:xfrm>
            <a:off x="1428750" y="2807285"/>
            <a:ext cx="41447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Озеро - естественный водоём, который представляет собой понижение или углубление земной коры — озёрную котловину, заполненную водой. Озёра различаются по глубине, площади, происхождению котловины, солёности, характеру водообмена. Каспийское море — самое большое озеро мира. Оно занимает площадь более 376 тыс. км².</a:t>
            </a:r>
          </a:p>
        </p:txBody>
      </p:sp>
    </p:spTree>
    <p:extLst>
      <p:ext uri="{BB962C8B-B14F-4D97-AF65-F5344CB8AC3E}">
        <p14:creationId xmlns:p14="http://schemas.microsoft.com/office/powerpoint/2010/main" val="2190604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20297B-6753-208F-4910-2E1ED9FFF0E3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accent1">
              <a:lumMod val="5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E91F9CC0-2F4B-4877-96DA-06A16D75BB2C}"/>
              </a:ext>
            </a:extLst>
          </p:cNvPr>
          <p:cNvGrpSpPr/>
          <p:nvPr/>
        </p:nvGrpSpPr>
        <p:grpSpPr>
          <a:xfrm>
            <a:off x="10612111" y="979723"/>
            <a:ext cx="6075548" cy="1569660"/>
            <a:chOff x="6121144" y="979723"/>
            <a:chExt cx="6075548" cy="1569660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90E29F0F-5796-4BBB-8486-BAB911FB58D1}"/>
                </a:ext>
              </a:extLst>
            </p:cNvPr>
            <p:cNvGrpSpPr/>
            <p:nvPr/>
          </p:nvGrpSpPr>
          <p:grpSpPr>
            <a:xfrm>
              <a:off x="6121144" y="979723"/>
              <a:ext cx="6075548" cy="1569660"/>
              <a:chOff x="6095299" y="2484673"/>
              <a:chExt cx="6075548" cy="1569660"/>
            </a:xfrm>
            <a:solidFill>
              <a:srgbClr val="00A980"/>
            </a:solidFill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0A61113D-250C-4FB2-A606-63C78AE857E0}"/>
                  </a:ext>
                </a:extLst>
              </p:cNvPr>
              <p:cNvGrpSpPr/>
              <p:nvPr/>
            </p:nvGrpSpPr>
            <p:grpSpPr>
              <a:xfrm>
                <a:off x="6095299" y="2537712"/>
                <a:ext cx="6075548" cy="1463582"/>
                <a:chOff x="6115050" y="694531"/>
                <a:chExt cx="6075548" cy="1463582"/>
              </a:xfrm>
              <a:grpFill/>
            </p:grpSpPr>
            <p:sp>
              <p:nvSpPr>
                <p:cNvPr id="15" name="Прямоугольник 14">
                  <a:extLst>
                    <a:ext uri="{FF2B5EF4-FFF2-40B4-BE49-F238E27FC236}">
                      <a16:creationId xmlns:a16="http://schemas.microsoft.com/office/drawing/2014/main" id="{37305E3B-3707-4DB3-88D2-663C09012A37}"/>
                    </a:ext>
                  </a:extLst>
                </p:cNvPr>
                <p:cNvSpPr/>
                <p:nvPr/>
              </p:nvSpPr>
              <p:spPr>
                <a:xfrm>
                  <a:off x="7067550" y="742949"/>
                  <a:ext cx="5123048" cy="1400175"/>
                </a:xfrm>
                <a:prstGeom prst="rect">
                  <a:avLst/>
                </a:prstGeom>
                <a:solidFill>
                  <a:srgbClr val="3D83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F6FDE3C3-5075-45D5-B543-A37421BAF55F}"/>
                    </a:ext>
                  </a:extLst>
                </p:cNvPr>
                <p:cNvSpPr/>
                <p:nvPr/>
              </p:nvSpPr>
              <p:spPr>
                <a:xfrm>
                  <a:off x="6115050" y="694531"/>
                  <a:ext cx="1463582" cy="1463582"/>
                </a:xfrm>
                <a:prstGeom prst="ellipse">
                  <a:avLst/>
                </a:prstGeom>
                <a:solidFill>
                  <a:srgbClr val="3D83E8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C691EE-E1BF-491B-B3AC-9B5593FD3BC1}"/>
                  </a:ext>
                </a:extLst>
              </p:cNvPr>
              <p:cNvSpPr txBox="1"/>
              <p:nvPr/>
            </p:nvSpPr>
            <p:spPr>
              <a:xfrm>
                <a:off x="6320419" y="2484673"/>
                <a:ext cx="49945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9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</a:t>
                </a:r>
                <a:endParaRPr lang="ru-RU" sz="9600" dirty="0">
                  <a:solidFill>
                    <a:srgbClr val="00A98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1218F1F-64B9-40DC-95E9-BF8626503E83}"/>
                </a:ext>
              </a:extLst>
            </p:cNvPr>
            <p:cNvSpPr txBox="1"/>
            <p:nvPr/>
          </p:nvSpPr>
          <p:spPr>
            <a:xfrm>
              <a:off x="7634814" y="1319602"/>
              <a:ext cx="45618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Что такое озеро? </a:t>
              </a:r>
            </a:p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Какими признаками отличаются озера?</a:t>
              </a:r>
            </a:p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самое большое озеро мира.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29F97A8-FE73-41E7-8CD4-CECEF8C8D10D}"/>
              </a:ext>
            </a:extLst>
          </p:cNvPr>
          <p:cNvGrpSpPr/>
          <p:nvPr/>
        </p:nvGrpSpPr>
        <p:grpSpPr>
          <a:xfrm>
            <a:off x="6109100" y="2739420"/>
            <a:ext cx="6223127" cy="1569660"/>
            <a:chOff x="10612111" y="2739420"/>
            <a:chExt cx="6223127" cy="1569660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AD36E17-9107-45BC-9416-FF4256F1CB49}"/>
                </a:ext>
              </a:extLst>
            </p:cNvPr>
            <p:cNvGrpSpPr/>
            <p:nvPr/>
          </p:nvGrpSpPr>
          <p:grpSpPr>
            <a:xfrm>
              <a:off x="10612111" y="2739420"/>
              <a:ext cx="6075548" cy="1569660"/>
              <a:chOff x="6095299" y="2484673"/>
              <a:chExt cx="6075548" cy="1569660"/>
            </a:xfrm>
            <a:solidFill>
              <a:srgbClr val="00A980"/>
            </a:solidFill>
          </p:grpSpPr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2CA175E3-52C3-48D3-91AA-41D9CD668FD2}"/>
                  </a:ext>
                </a:extLst>
              </p:cNvPr>
              <p:cNvGrpSpPr/>
              <p:nvPr/>
            </p:nvGrpSpPr>
            <p:grpSpPr>
              <a:xfrm>
                <a:off x="6095299" y="2537712"/>
                <a:ext cx="6075548" cy="1463582"/>
                <a:chOff x="6115050" y="694531"/>
                <a:chExt cx="6075548" cy="1463582"/>
              </a:xfrm>
              <a:grpFill/>
            </p:grpSpPr>
            <p:sp>
              <p:nvSpPr>
                <p:cNvPr id="20" name="Прямоугольник 19">
                  <a:extLst>
                    <a:ext uri="{FF2B5EF4-FFF2-40B4-BE49-F238E27FC236}">
                      <a16:creationId xmlns:a16="http://schemas.microsoft.com/office/drawing/2014/main" id="{558F63FE-6CEB-467A-B47F-A4800F7D45FA}"/>
                    </a:ext>
                  </a:extLst>
                </p:cNvPr>
                <p:cNvSpPr/>
                <p:nvPr/>
              </p:nvSpPr>
              <p:spPr>
                <a:xfrm>
                  <a:off x="7067550" y="742949"/>
                  <a:ext cx="5123048" cy="1400175"/>
                </a:xfrm>
                <a:prstGeom prst="rect">
                  <a:avLst/>
                </a:prstGeom>
                <a:solidFill>
                  <a:srgbClr val="3D83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1" name="Овал 20">
                  <a:extLst>
                    <a:ext uri="{FF2B5EF4-FFF2-40B4-BE49-F238E27FC236}">
                      <a16:creationId xmlns:a16="http://schemas.microsoft.com/office/drawing/2014/main" id="{B8958D13-AB87-4A80-8BD7-1417E0602B63}"/>
                    </a:ext>
                  </a:extLst>
                </p:cNvPr>
                <p:cNvSpPr/>
                <p:nvPr/>
              </p:nvSpPr>
              <p:spPr>
                <a:xfrm>
                  <a:off x="6115050" y="694531"/>
                  <a:ext cx="1463582" cy="1463582"/>
                </a:xfrm>
                <a:prstGeom prst="ellipse">
                  <a:avLst/>
                </a:prstGeom>
                <a:solidFill>
                  <a:srgbClr val="3D83E8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8082BA-4CE5-45DE-BBF9-DD2F23138B13}"/>
                  </a:ext>
                </a:extLst>
              </p:cNvPr>
              <p:cNvSpPr txBox="1"/>
              <p:nvPr/>
            </p:nvSpPr>
            <p:spPr>
              <a:xfrm>
                <a:off x="6320419" y="2484673"/>
                <a:ext cx="49945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9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2</a:t>
                </a:r>
                <a:endParaRPr lang="ru-RU" sz="9600" dirty="0">
                  <a:solidFill>
                    <a:srgbClr val="00A98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C9430B-73ED-4E91-833D-A41597355E6D}"/>
                </a:ext>
              </a:extLst>
            </p:cNvPr>
            <p:cNvSpPr txBox="1"/>
            <p:nvPr/>
          </p:nvSpPr>
          <p:spPr>
            <a:xfrm>
              <a:off x="12191999" y="2985641"/>
              <a:ext cx="46432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Какими бывают озера по происхождению?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Какими бывают озера по особенностям водного режима?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самое глубоко озеро мира.</a:t>
              </a:r>
            </a:p>
            <a:p>
              <a:endPara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0BEF4FA-F02F-4595-AED6-C423A0974983}"/>
              </a:ext>
            </a:extLst>
          </p:cNvPr>
          <p:cNvGrpSpPr/>
          <p:nvPr/>
        </p:nvGrpSpPr>
        <p:grpSpPr>
          <a:xfrm>
            <a:off x="10612111" y="4499117"/>
            <a:ext cx="6075549" cy="1569660"/>
            <a:chOff x="10612111" y="4499117"/>
            <a:chExt cx="6075549" cy="1569660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D38CA5D8-93FB-43E2-BCC6-674A1F4ADBD2}"/>
                </a:ext>
              </a:extLst>
            </p:cNvPr>
            <p:cNvGrpSpPr/>
            <p:nvPr/>
          </p:nvGrpSpPr>
          <p:grpSpPr>
            <a:xfrm>
              <a:off x="10612111" y="4499117"/>
              <a:ext cx="6075548" cy="1569660"/>
              <a:chOff x="6095299" y="2484673"/>
              <a:chExt cx="6075548" cy="1569660"/>
            </a:xfrm>
            <a:solidFill>
              <a:srgbClr val="00A980"/>
            </a:solidFill>
          </p:grpSpPr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D08F2312-E232-4B7B-9154-CF57D6197B0A}"/>
                  </a:ext>
                </a:extLst>
              </p:cNvPr>
              <p:cNvGrpSpPr/>
              <p:nvPr/>
            </p:nvGrpSpPr>
            <p:grpSpPr>
              <a:xfrm>
                <a:off x="6095299" y="2537712"/>
                <a:ext cx="6075548" cy="1463582"/>
                <a:chOff x="6115050" y="694531"/>
                <a:chExt cx="6075548" cy="1463582"/>
              </a:xfrm>
              <a:grpFill/>
            </p:grpSpPr>
            <p:sp>
              <p:nvSpPr>
                <p:cNvPr id="25" name="Прямоугольник 24">
                  <a:extLst>
                    <a:ext uri="{FF2B5EF4-FFF2-40B4-BE49-F238E27FC236}">
                      <a16:creationId xmlns:a16="http://schemas.microsoft.com/office/drawing/2014/main" id="{B1163AFC-33B3-4136-ADA3-7CE5E3A163C4}"/>
                    </a:ext>
                  </a:extLst>
                </p:cNvPr>
                <p:cNvSpPr/>
                <p:nvPr/>
              </p:nvSpPr>
              <p:spPr>
                <a:xfrm>
                  <a:off x="7067550" y="742949"/>
                  <a:ext cx="5123048" cy="1400175"/>
                </a:xfrm>
                <a:prstGeom prst="rect">
                  <a:avLst/>
                </a:prstGeom>
                <a:solidFill>
                  <a:srgbClr val="3D83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6" name="Овал 25">
                  <a:extLst>
                    <a:ext uri="{FF2B5EF4-FFF2-40B4-BE49-F238E27FC236}">
                      <a16:creationId xmlns:a16="http://schemas.microsoft.com/office/drawing/2014/main" id="{60CD8615-8856-4E69-98FB-8E1552FA372B}"/>
                    </a:ext>
                  </a:extLst>
                </p:cNvPr>
                <p:cNvSpPr/>
                <p:nvPr/>
              </p:nvSpPr>
              <p:spPr>
                <a:xfrm>
                  <a:off x="6115050" y="694531"/>
                  <a:ext cx="1463582" cy="1463582"/>
                </a:xfrm>
                <a:prstGeom prst="ellipse">
                  <a:avLst/>
                </a:prstGeom>
                <a:solidFill>
                  <a:srgbClr val="3D83E8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C1F2E50-A7B1-40CC-8B16-C1A01B64005D}"/>
                  </a:ext>
                </a:extLst>
              </p:cNvPr>
              <p:cNvSpPr txBox="1"/>
              <p:nvPr/>
            </p:nvSpPr>
            <p:spPr>
              <a:xfrm>
                <a:off x="6320419" y="2484673"/>
                <a:ext cx="49945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9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3</a:t>
                </a:r>
                <a:endParaRPr lang="ru-RU" sz="9600" dirty="0">
                  <a:solidFill>
                    <a:srgbClr val="00A98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46F22E8-5CE7-46BB-AADB-91B648A72632}"/>
                </a:ext>
              </a:extLst>
            </p:cNvPr>
            <p:cNvSpPr txBox="1"/>
            <p:nvPr/>
          </p:nvSpPr>
          <p:spPr>
            <a:xfrm>
              <a:off x="12192000" y="4807914"/>
              <a:ext cx="44956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Какими бывают озера по солености? </a:t>
              </a:r>
            </a:p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Что входят в обязанности гидролога?</a:t>
              </a:r>
            </a:p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самое соленое озеро мира.</a:t>
              </a:r>
            </a:p>
            <a:p>
              <a:endPara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360915B2-931B-42F9-824A-3B171504BA03}"/>
              </a:ext>
            </a:extLst>
          </p:cNvPr>
          <p:cNvSpPr/>
          <p:nvPr/>
        </p:nvSpPr>
        <p:spPr>
          <a:xfrm>
            <a:off x="1066672" y="1081179"/>
            <a:ext cx="4657853" cy="5233895"/>
          </a:xfrm>
          <a:prstGeom prst="roundRect">
            <a:avLst/>
          </a:prstGeom>
          <a:solidFill>
            <a:srgbClr val="3D8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6B637775-67B8-4011-B41F-C425E5CC1E08}"/>
              </a:ext>
            </a:extLst>
          </p:cNvPr>
          <p:cNvCxnSpPr>
            <a:cxnSpLocks/>
          </p:cNvCxnSpPr>
          <p:nvPr/>
        </p:nvCxnSpPr>
        <p:spPr>
          <a:xfrm>
            <a:off x="1428750" y="2680010"/>
            <a:ext cx="3924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F76F854-6C9E-4703-911A-3AE1B32B152F}"/>
              </a:ext>
            </a:extLst>
          </p:cNvPr>
          <p:cNvSpPr txBox="1"/>
          <p:nvPr/>
        </p:nvSpPr>
        <p:spPr>
          <a:xfrm>
            <a:off x="1337393" y="1339387"/>
            <a:ext cx="5089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ОТВЕТИМ </a:t>
            </a:r>
          </a:p>
          <a:p>
            <a:r>
              <a:rPr lang="ru-RU" sz="4000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НА ВОПРОСЫ</a:t>
            </a:r>
            <a:endParaRPr lang="ru-RU" sz="4000" dirty="0">
              <a:solidFill>
                <a:srgbClr val="00A980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D28FC2-826F-45CD-B2BE-B680A056A549}"/>
              </a:ext>
            </a:extLst>
          </p:cNvPr>
          <p:cNvSpPr txBox="1"/>
          <p:nvPr/>
        </p:nvSpPr>
        <p:spPr>
          <a:xfrm>
            <a:off x="1428750" y="2729402"/>
            <a:ext cx="40153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Озёра подразделяются по происхождению озёрной котловины на следующие виды: тектонические, вулканические, ледниковые, карстовые, речные (старицы). По характеру водного обмена выделяют сточные и бессточные озёра. В отличие от сточных, из бессточных озёр ни одна река не вытекает. Самое глубокое озеро на планете – Байкал.</a:t>
            </a:r>
          </a:p>
        </p:txBody>
      </p:sp>
    </p:spTree>
    <p:extLst>
      <p:ext uri="{BB962C8B-B14F-4D97-AF65-F5344CB8AC3E}">
        <p14:creationId xmlns:p14="http://schemas.microsoft.com/office/powerpoint/2010/main" val="2562263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20297B-6753-208F-4910-2E1ED9FFF0E3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accent1">
              <a:lumMod val="5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E91F9CC0-2F4B-4877-96DA-06A16D75BB2C}"/>
              </a:ext>
            </a:extLst>
          </p:cNvPr>
          <p:cNvGrpSpPr/>
          <p:nvPr/>
        </p:nvGrpSpPr>
        <p:grpSpPr>
          <a:xfrm>
            <a:off x="10612111" y="979723"/>
            <a:ext cx="6075548" cy="1569660"/>
            <a:chOff x="6121144" y="979723"/>
            <a:chExt cx="6075548" cy="1569660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90E29F0F-5796-4BBB-8486-BAB911FB58D1}"/>
                </a:ext>
              </a:extLst>
            </p:cNvPr>
            <p:cNvGrpSpPr/>
            <p:nvPr/>
          </p:nvGrpSpPr>
          <p:grpSpPr>
            <a:xfrm>
              <a:off x="6121144" y="979723"/>
              <a:ext cx="6075548" cy="1569660"/>
              <a:chOff x="6095299" y="2484673"/>
              <a:chExt cx="6075548" cy="1569660"/>
            </a:xfrm>
            <a:solidFill>
              <a:srgbClr val="00A980"/>
            </a:solidFill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0A61113D-250C-4FB2-A606-63C78AE857E0}"/>
                  </a:ext>
                </a:extLst>
              </p:cNvPr>
              <p:cNvGrpSpPr/>
              <p:nvPr/>
            </p:nvGrpSpPr>
            <p:grpSpPr>
              <a:xfrm>
                <a:off x="6095299" y="2537712"/>
                <a:ext cx="6075548" cy="1463582"/>
                <a:chOff x="6115050" y="694531"/>
                <a:chExt cx="6075548" cy="1463582"/>
              </a:xfrm>
              <a:grpFill/>
            </p:grpSpPr>
            <p:sp>
              <p:nvSpPr>
                <p:cNvPr id="15" name="Прямоугольник 14">
                  <a:extLst>
                    <a:ext uri="{FF2B5EF4-FFF2-40B4-BE49-F238E27FC236}">
                      <a16:creationId xmlns:a16="http://schemas.microsoft.com/office/drawing/2014/main" id="{37305E3B-3707-4DB3-88D2-663C09012A37}"/>
                    </a:ext>
                  </a:extLst>
                </p:cNvPr>
                <p:cNvSpPr/>
                <p:nvPr/>
              </p:nvSpPr>
              <p:spPr>
                <a:xfrm>
                  <a:off x="7067550" y="742949"/>
                  <a:ext cx="5123048" cy="1400175"/>
                </a:xfrm>
                <a:prstGeom prst="rect">
                  <a:avLst/>
                </a:prstGeom>
                <a:solidFill>
                  <a:srgbClr val="3D83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F6FDE3C3-5075-45D5-B543-A37421BAF55F}"/>
                    </a:ext>
                  </a:extLst>
                </p:cNvPr>
                <p:cNvSpPr/>
                <p:nvPr/>
              </p:nvSpPr>
              <p:spPr>
                <a:xfrm>
                  <a:off x="6115050" y="694531"/>
                  <a:ext cx="1463582" cy="1463582"/>
                </a:xfrm>
                <a:prstGeom prst="ellipse">
                  <a:avLst/>
                </a:prstGeom>
                <a:solidFill>
                  <a:srgbClr val="3D83E8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C691EE-E1BF-491B-B3AC-9B5593FD3BC1}"/>
                  </a:ext>
                </a:extLst>
              </p:cNvPr>
              <p:cNvSpPr txBox="1"/>
              <p:nvPr/>
            </p:nvSpPr>
            <p:spPr>
              <a:xfrm>
                <a:off x="6320419" y="2484673"/>
                <a:ext cx="49945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9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</a:t>
                </a:r>
                <a:endParaRPr lang="ru-RU" sz="9600" dirty="0">
                  <a:solidFill>
                    <a:srgbClr val="00A98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1218F1F-64B9-40DC-95E9-BF8626503E83}"/>
                </a:ext>
              </a:extLst>
            </p:cNvPr>
            <p:cNvSpPr txBox="1"/>
            <p:nvPr/>
          </p:nvSpPr>
          <p:spPr>
            <a:xfrm>
              <a:off x="7634814" y="1319602"/>
              <a:ext cx="45618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Что такое озеро? </a:t>
              </a:r>
            </a:p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Какими признаками отличаются озера?</a:t>
              </a:r>
            </a:p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самое большое озеро мира.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29F97A8-FE73-41E7-8CD4-CECEF8C8D10D}"/>
              </a:ext>
            </a:extLst>
          </p:cNvPr>
          <p:cNvGrpSpPr/>
          <p:nvPr/>
        </p:nvGrpSpPr>
        <p:grpSpPr>
          <a:xfrm>
            <a:off x="10612111" y="2739420"/>
            <a:ext cx="6223127" cy="1569660"/>
            <a:chOff x="10612111" y="2739420"/>
            <a:chExt cx="6223127" cy="1569660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AD36E17-9107-45BC-9416-FF4256F1CB49}"/>
                </a:ext>
              </a:extLst>
            </p:cNvPr>
            <p:cNvGrpSpPr/>
            <p:nvPr/>
          </p:nvGrpSpPr>
          <p:grpSpPr>
            <a:xfrm>
              <a:off x="10612111" y="2739420"/>
              <a:ext cx="6075548" cy="1569660"/>
              <a:chOff x="6095299" y="2484673"/>
              <a:chExt cx="6075548" cy="1569660"/>
            </a:xfrm>
            <a:solidFill>
              <a:srgbClr val="00A980"/>
            </a:solidFill>
          </p:grpSpPr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2CA175E3-52C3-48D3-91AA-41D9CD668FD2}"/>
                  </a:ext>
                </a:extLst>
              </p:cNvPr>
              <p:cNvGrpSpPr/>
              <p:nvPr/>
            </p:nvGrpSpPr>
            <p:grpSpPr>
              <a:xfrm>
                <a:off x="6095299" y="2537712"/>
                <a:ext cx="6075548" cy="1463582"/>
                <a:chOff x="6115050" y="694531"/>
                <a:chExt cx="6075548" cy="1463582"/>
              </a:xfrm>
              <a:grpFill/>
            </p:grpSpPr>
            <p:sp>
              <p:nvSpPr>
                <p:cNvPr id="20" name="Прямоугольник 19">
                  <a:extLst>
                    <a:ext uri="{FF2B5EF4-FFF2-40B4-BE49-F238E27FC236}">
                      <a16:creationId xmlns:a16="http://schemas.microsoft.com/office/drawing/2014/main" id="{558F63FE-6CEB-467A-B47F-A4800F7D45FA}"/>
                    </a:ext>
                  </a:extLst>
                </p:cNvPr>
                <p:cNvSpPr/>
                <p:nvPr/>
              </p:nvSpPr>
              <p:spPr>
                <a:xfrm>
                  <a:off x="7067550" y="742949"/>
                  <a:ext cx="5123048" cy="1400175"/>
                </a:xfrm>
                <a:prstGeom prst="rect">
                  <a:avLst/>
                </a:prstGeom>
                <a:solidFill>
                  <a:srgbClr val="3D83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1" name="Овал 20">
                  <a:extLst>
                    <a:ext uri="{FF2B5EF4-FFF2-40B4-BE49-F238E27FC236}">
                      <a16:creationId xmlns:a16="http://schemas.microsoft.com/office/drawing/2014/main" id="{B8958D13-AB87-4A80-8BD7-1417E0602B63}"/>
                    </a:ext>
                  </a:extLst>
                </p:cNvPr>
                <p:cNvSpPr/>
                <p:nvPr/>
              </p:nvSpPr>
              <p:spPr>
                <a:xfrm>
                  <a:off x="6115050" y="694531"/>
                  <a:ext cx="1463582" cy="1463582"/>
                </a:xfrm>
                <a:prstGeom prst="ellipse">
                  <a:avLst/>
                </a:prstGeom>
                <a:solidFill>
                  <a:srgbClr val="3D83E8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8082BA-4CE5-45DE-BBF9-DD2F23138B13}"/>
                  </a:ext>
                </a:extLst>
              </p:cNvPr>
              <p:cNvSpPr txBox="1"/>
              <p:nvPr/>
            </p:nvSpPr>
            <p:spPr>
              <a:xfrm>
                <a:off x="6320419" y="2484673"/>
                <a:ext cx="49945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9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2</a:t>
                </a:r>
                <a:endParaRPr lang="ru-RU" sz="9600" dirty="0">
                  <a:solidFill>
                    <a:srgbClr val="00A98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C9430B-73ED-4E91-833D-A41597355E6D}"/>
                </a:ext>
              </a:extLst>
            </p:cNvPr>
            <p:cNvSpPr txBox="1"/>
            <p:nvPr/>
          </p:nvSpPr>
          <p:spPr>
            <a:xfrm>
              <a:off x="12191999" y="2985641"/>
              <a:ext cx="46432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Какими бывают озера по происхождению?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Какими бывают озера по особенностям водного режима?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самое глубоко озеро мира.</a:t>
              </a:r>
            </a:p>
            <a:p>
              <a:endPara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0BEF4FA-F02F-4595-AED6-C423A0974983}"/>
              </a:ext>
            </a:extLst>
          </p:cNvPr>
          <p:cNvGrpSpPr/>
          <p:nvPr/>
        </p:nvGrpSpPr>
        <p:grpSpPr>
          <a:xfrm>
            <a:off x="6116451" y="4499117"/>
            <a:ext cx="6075549" cy="1569660"/>
            <a:chOff x="10612111" y="4499117"/>
            <a:chExt cx="6075549" cy="1569660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D38CA5D8-93FB-43E2-BCC6-674A1F4ADBD2}"/>
                </a:ext>
              </a:extLst>
            </p:cNvPr>
            <p:cNvGrpSpPr/>
            <p:nvPr/>
          </p:nvGrpSpPr>
          <p:grpSpPr>
            <a:xfrm>
              <a:off x="10612111" y="4499117"/>
              <a:ext cx="6075548" cy="1569660"/>
              <a:chOff x="6095299" y="2484673"/>
              <a:chExt cx="6075548" cy="1569660"/>
            </a:xfrm>
            <a:solidFill>
              <a:srgbClr val="00A980"/>
            </a:solidFill>
          </p:grpSpPr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D08F2312-E232-4B7B-9154-CF57D6197B0A}"/>
                  </a:ext>
                </a:extLst>
              </p:cNvPr>
              <p:cNvGrpSpPr/>
              <p:nvPr/>
            </p:nvGrpSpPr>
            <p:grpSpPr>
              <a:xfrm>
                <a:off x="6095299" y="2537712"/>
                <a:ext cx="6075548" cy="1463582"/>
                <a:chOff x="6115050" y="694531"/>
                <a:chExt cx="6075548" cy="1463582"/>
              </a:xfrm>
              <a:grpFill/>
            </p:grpSpPr>
            <p:sp>
              <p:nvSpPr>
                <p:cNvPr id="25" name="Прямоугольник 24">
                  <a:extLst>
                    <a:ext uri="{FF2B5EF4-FFF2-40B4-BE49-F238E27FC236}">
                      <a16:creationId xmlns:a16="http://schemas.microsoft.com/office/drawing/2014/main" id="{B1163AFC-33B3-4136-ADA3-7CE5E3A163C4}"/>
                    </a:ext>
                  </a:extLst>
                </p:cNvPr>
                <p:cNvSpPr/>
                <p:nvPr/>
              </p:nvSpPr>
              <p:spPr>
                <a:xfrm>
                  <a:off x="7067550" y="742949"/>
                  <a:ext cx="5123048" cy="1400175"/>
                </a:xfrm>
                <a:prstGeom prst="rect">
                  <a:avLst/>
                </a:prstGeom>
                <a:solidFill>
                  <a:srgbClr val="3D83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6" name="Овал 25">
                  <a:extLst>
                    <a:ext uri="{FF2B5EF4-FFF2-40B4-BE49-F238E27FC236}">
                      <a16:creationId xmlns:a16="http://schemas.microsoft.com/office/drawing/2014/main" id="{60CD8615-8856-4E69-98FB-8E1552FA372B}"/>
                    </a:ext>
                  </a:extLst>
                </p:cNvPr>
                <p:cNvSpPr/>
                <p:nvPr/>
              </p:nvSpPr>
              <p:spPr>
                <a:xfrm>
                  <a:off x="6115050" y="694531"/>
                  <a:ext cx="1463582" cy="1463582"/>
                </a:xfrm>
                <a:prstGeom prst="ellipse">
                  <a:avLst/>
                </a:prstGeom>
                <a:solidFill>
                  <a:srgbClr val="3D83E8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C1F2E50-A7B1-40CC-8B16-C1A01B64005D}"/>
                  </a:ext>
                </a:extLst>
              </p:cNvPr>
              <p:cNvSpPr txBox="1"/>
              <p:nvPr/>
            </p:nvSpPr>
            <p:spPr>
              <a:xfrm>
                <a:off x="6320419" y="2484673"/>
                <a:ext cx="49945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9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3</a:t>
                </a:r>
                <a:endParaRPr lang="ru-RU" sz="9600" dirty="0">
                  <a:solidFill>
                    <a:srgbClr val="00A98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46F22E8-5CE7-46BB-AADB-91B648A72632}"/>
                </a:ext>
              </a:extLst>
            </p:cNvPr>
            <p:cNvSpPr txBox="1"/>
            <p:nvPr/>
          </p:nvSpPr>
          <p:spPr>
            <a:xfrm>
              <a:off x="12192000" y="4807914"/>
              <a:ext cx="44956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Какими бывают озера по солености? </a:t>
              </a:r>
            </a:p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Что входят в обязанности гидролога?</a:t>
              </a:r>
            </a:p>
            <a:p>
              <a:r>
                <a:rPr lang="ru-RU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самое соленое озеро мира.</a:t>
              </a:r>
            </a:p>
            <a:p>
              <a:endPara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360915B2-931B-42F9-824A-3B171504BA03}"/>
              </a:ext>
            </a:extLst>
          </p:cNvPr>
          <p:cNvSpPr/>
          <p:nvPr/>
        </p:nvSpPr>
        <p:spPr>
          <a:xfrm>
            <a:off x="1066672" y="1081179"/>
            <a:ext cx="4657853" cy="5233895"/>
          </a:xfrm>
          <a:prstGeom prst="roundRect">
            <a:avLst/>
          </a:prstGeom>
          <a:solidFill>
            <a:srgbClr val="3D8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6B637775-67B8-4011-B41F-C425E5CC1E08}"/>
              </a:ext>
            </a:extLst>
          </p:cNvPr>
          <p:cNvCxnSpPr>
            <a:cxnSpLocks/>
          </p:cNvCxnSpPr>
          <p:nvPr/>
        </p:nvCxnSpPr>
        <p:spPr>
          <a:xfrm>
            <a:off x="1428750" y="2680010"/>
            <a:ext cx="3924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F76F854-6C9E-4703-911A-3AE1B32B152F}"/>
              </a:ext>
            </a:extLst>
          </p:cNvPr>
          <p:cNvSpPr txBox="1"/>
          <p:nvPr/>
        </p:nvSpPr>
        <p:spPr>
          <a:xfrm>
            <a:off x="1337393" y="1339387"/>
            <a:ext cx="5089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ОТВЕТИМ </a:t>
            </a:r>
          </a:p>
          <a:p>
            <a:r>
              <a:rPr lang="ru-RU" sz="4000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НА ВОПРОСЫ</a:t>
            </a:r>
            <a:endParaRPr lang="ru-RU" sz="4000" dirty="0">
              <a:solidFill>
                <a:srgbClr val="00A980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D28FC2-826F-45CD-B2BE-B680A056A549}"/>
              </a:ext>
            </a:extLst>
          </p:cNvPr>
          <p:cNvSpPr txBox="1"/>
          <p:nvPr/>
        </p:nvSpPr>
        <p:spPr>
          <a:xfrm>
            <a:off x="1428750" y="2729402"/>
            <a:ext cx="40153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 составу воды бывают пресные и солёные озёра. Гидрологи изучают состояние естественных и искусственных водоемов, грунтовых вод. Составляют отчёты и рекомендации, обрабатывают гидрологические данные и составляют различные таблицы, графики. Самое солёное озеро на Земле — Мёртвое море (от 260 ‰ на поверхности до 350 ‰ на глубине). </a:t>
            </a:r>
          </a:p>
        </p:txBody>
      </p:sp>
    </p:spTree>
    <p:extLst>
      <p:ext uri="{BB962C8B-B14F-4D97-AF65-F5344CB8AC3E}">
        <p14:creationId xmlns:p14="http://schemas.microsoft.com/office/powerpoint/2010/main" val="1301313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93A508-6764-5BC6-9186-B860C6E09496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DEF87D-0230-4045-B936-2F11ED3DA15E}"/>
              </a:ext>
            </a:extLst>
          </p:cNvPr>
          <p:cNvSpPr txBox="1"/>
          <p:nvPr/>
        </p:nvSpPr>
        <p:spPr>
          <a:xfrm>
            <a:off x="1337393" y="1339387"/>
            <a:ext cx="57228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Montserrat ExtraBold" panose="00000900000000000000" pitchFamily="50" charset="-52"/>
              </a:rPr>
              <a:t>СПАСИБО ЗА ВНИМАНИЕ</a:t>
            </a:r>
            <a:endParaRPr lang="ru-RU" sz="5400" dirty="0">
              <a:solidFill>
                <a:srgbClr val="00A980"/>
              </a:solidFill>
              <a:latin typeface="Montserrat ExtraBold" panose="00000900000000000000" pitchFamily="50" charset="-52"/>
            </a:endParaRP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406D62F1-62B0-4061-B556-04F8CE48CD65}"/>
              </a:ext>
            </a:extLst>
          </p:cNvPr>
          <p:cNvGrpSpPr/>
          <p:nvPr/>
        </p:nvGrpSpPr>
        <p:grpSpPr>
          <a:xfrm>
            <a:off x="1462022" y="3429000"/>
            <a:ext cx="6172635" cy="1503597"/>
            <a:chOff x="1471499" y="3007934"/>
            <a:chExt cx="6172635" cy="1503597"/>
          </a:xfrm>
        </p:grpSpPr>
        <p:sp>
          <p:nvSpPr>
            <p:cNvPr id="48" name="Объект 2">
              <a:extLst>
                <a:ext uri="{FF2B5EF4-FFF2-40B4-BE49-F238E27FC236}">
                  <a16:creationId xmlns:a16="http://schemas.microsoft.com/office/drawing/2014/main" id="{2DD84DCC-E605-46F1-9D0D-BF0EC4A343FA}"/>
                </a:ext>
              </a:extLst>
            </p:cNvPr>
            <p:cNvSpPr txBox="1">
              <a:spLocks/>
            </p:cNvSpPr>
            <p:nvPr/>
          </p:nvSpPr>
          <p:spPr>
            <a:xfrm>
              <a:off x="2308613" y="4023247"/>
              <a:ext cx="5335521" cy="3877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2800" dirty="0">
                  <a:solidFill>
                    <a:schemeClr val="bg1"/>
                  </a:solidFill>
                  <a:latin typeface="Montserrat" panose="00000500000000000000" pitchFamily="50" charset="-52"/>
                  <a:ea typeface="VTB Group Cond Book" panose="020B0506050504020204" pitchFamily="34" charset="-52"/>
                  <a:cs typeface="+mn-cs"/>
                </a:rPr>
                <a:t>461igf@mail.ru</a:t>
              </a:r>
            </a:p>
          </p:txBody>
        </p: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F979F173-9965-4104-9446-C8E53F5FAF4B}"/>
                </a:ext>
              </a:extLst>
            </p:cNvPr>
            <p:cNvGrpSpPr/>
            <p:nvPr/>
          </p:nvGrpSpPr>
          <p:grpSpPr>
            <a:xfrm>
              <a:off x="1473980" y="3848204"/>
              <a:ext cx="663327" cy="663327"/>
              <a:chOff x="1473980" y="3848204"/>
              <a:chExt cx="663327" cy="663327"/>
            </a:xfrm>
          </p:grpSpPr>
          <p:sp>
            <p:nvSpPr>
              <p:cNvPr id="58" name="Oval 49">
                <a:extLst>
                  <a:ext uri="{FF2B5EF4-FFF2-40B4-BE49-F238E27FC236}">
                    <a16:creationId xmlns:a16="http://schemas.microsoft.com/office/drawing/2014/main" id="{BA8D1A1E-3550-41A5-B37B-0DA85FAFAB5B}"/>
                  </a:ext>
                </a:extLst>
              </p:cNvPr>
              <p:cNvSpPr/>
              <p:nvPr/>
            </p:nvSpPr>
            <p:spPr>
              <a:xfrm>
                <a:off x="1473980" y="3848204"/>
                <a:ext cx="663327" cy="663327"/>
              </a:xfrm>
              <a:prstGeom prst="ellipse">
                <a:avLst/>
              </a:prstGeom>
              <a:solidFill>
                <a:srgbClr val="3296FC"/>
              </a:solidFill>
              <a:ln w="12700" cap="flat" cmpd="sng" algn="ctr">
                <a:noFill/>
                <a:prstDash val="solid"/>
                <a:miter lim="800000"/>
              </a:ln>
              <a:effectLst>
                <a:glow>
                  <a:schemeClr val="bg1"/>
                </a:glow>
                <a:outerShdw blurRad="1270000" sx="102000" sy="102000" algn="ctr" rotWithShape="0">
                  <a:srgbClr val="367CFF">
                    <a:alpha val="13000"/>
                  </a:srgbClr>
                </a:outerShdw>
                <a:softEdge rad="0"/>
              </a:effectLst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09"/>
                <a:endParaRPr lang="ru-RU" sz="450" b="1" kern="0" dirty="0">
                  <a:solidFill>
                    <a:srgbClr val="FFFFFF"/>
                  </a:solidFill>
                  <a:latin typeface="Oswald Light" pitchFamily="2" charset="-52"/>
                </a:endParaRPr>
              </a:p>
            </p:txBody>
          </p:sp>
          <p:sp>
            <p:nvSpPr>
              <p:cNvPr id="59" name="Рисунок 25">
                <a:extLst>
                  <a:ext uri="{FF2B5EF4-FFF2-40B4-BE49-F238E27FC236}">
                    <a16:creationId xmlns:a16="http://schemas.microsoft.com/office/drawing/2014/main" id="{4F953402-AE07-4B03-B34A-E3B04CC9BEAB}"/>
                  </a:ext>
                </a:extLst>
              </p:cNvPr>
              <p:cNvSpPr/>
              <p:nvPr/>
            </p:nvSpPr>
            <p:spPr>
              <a:xfrm>
                <a:off x="1625694" y="4051332"/>
                <a:ext cx="359899" cy="257070"/>
              </a:xfrm>
              <a:custGeom>
                <a:avLst/>
                <a:gdLst>
                  <a:gd name="connsiteX0" fmla="*/ 347046 w 359899"/>
                  <a:gd name="connsiteY0" fmla="*/ 0 h 257070"/>
                  <a:gd name="connsiteX1" fmla="*/ 12854 w 359899"/>
                  <a:gd name="connsiteY1" fmla="*/ 0 h 257070"/>
                  <a:gd name="connsiteX2" fmla="*/ 0 w 359899"/>
                  <a:gd name="connsiteY2" fmla="*/ 12853 h 257070"/>
                  <a:gd name="connsiteX3" fmla="*/ 0 w 359899"/>
                  <a:gd name="connsiteY3" fmla="*/ 244217 h 257070"/>
                  <a:gd name="connsiteX4" fmla="*/ 12854 w 359899"/>
                  <a:gd name="connsiteY4" fmla="*/ 257071 h 257070"/>
                  <a:gd name="connsiteX5" fmla="*/ 347046 w 359899"/>
                  <a:gd name="connsiteY5" fmla="*/ 257071 h 257070"/>
                  <a:gd name="connsiteX6" fmla="*/ 359900 w 359899"/>
                  <a:gd name="connsiteY6" fmla="*/ 244217 h 257070"/>
                  <a:gd name="connsiteX7" fmla="*/ 359900 w 359899"/>
                  <a:gd name="connsiteY7" fmla="*/ 12853 h 257070"/>
                  <a:gd name="connsiteX8" fmla="*/ 347046 w 359899"/>
                  <a:gd name="connsiteY8" fmla="*/ 0 h 257070"/>
                  <a:gd name="connsiteX9" fmla="*/ 325966 w 359899"/>
                  <a:gd name="connsiteY9" fmla="*/ 25707 h 257070"/>
                  <a:gd name="connsiteX10" fmla="*/ 179950 w 359899"/>
                  <a:gd name="connsiteY10" fmla="*/ 138022 h 257070"/>
                  <a:gd name="connsiteX11" fmla="*/ 33933 w 359899"/>
                  <a:gd name="connsiteY11" fmla="*/ 25707 h 257070"/>
                  <a:gd name="connsiteX12" fmla="*/ 325966 w 359899"/>
                  <a:gd name="connsiteY12" fmla="*/ 25707 h 257070"/>
                  <a:gd name="connsiteX13" fmla="*/ 334192 w 359899"/>
                  <a:gd name="connsiteY13" fmla="*/ 231364 h 257070"/>
                  <a:gd name="connsiteX14" fmla="*/ 25707 w 359899"/>
                  <a:gd name="connsiteY14" fmla="*/ 231364 h 257070"/>
                  <a:gd name="connsiteX15" fmla="*/ 25707 w 359899"/>
                  <a:gd name="connsiteY15" fmla="*/ 51812 h 257070"/>
                  <a:gd name="connsiteX16" fmla="*/ 172122 w 359899"/>
                  <a:gd name="connsiteY16" fmla="*/ 164435 h 257070"/>
                  <a:gd name="connsiteX17" fmla="*/ 187778 w 359899"/>
                  <a:gd name="connsiteY17" fmla="*/ 164435 h 257070"/>
                  <a:gd name="connsiteX18" fmla="*/ 334192 w 359899"/>
                  <a:gd name="connsiteY18" fmla="*/ 51812 h 257070"/>
                  <a:gd name="connsiteX19" fmla="*/ 334192 w 359899"/>
                  <a:gd name="connsiteY19" fmla="*/ 231364 h 25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59899" h="257070">
                    <a:moveTo>
                      <a:pt x="347046" y="0"/>
                    </a:moveTo>
                    <a:lnTo>
                      <a:pt x="12854" y="0"/>
                    </a:lnTo>
                    <a:cubicBezTo>
                      <a:pt x="5755" y="0"/>
                      <a:pt x="0" y="5755"/>
                      <a:pt x="0" y="12853"/>
                    </a:cubicBezTo>
                    <a:lnTo>
                      <a:pt x="0" y="244217"/>
                    </a:lnTo>
                    <a:cubicBezTo>
                      <a:pt x="0" y="251316"/>
                      <a:pt x="5755" y="257071"/>
                      <a:pt x="12854" y="257071"/>
                    </a:cubicBezTo>
                    <a:lnTo>
                      <a:pt x="347046" y="257071"/>
                    </a:lnTo>
                    <a:cubicBezTo>
                      <a:pt x="354145" y="257071"/>
                      <a:pt x="359900" y="251316"/>
                      <a:pt x="359900" y="244217"/>
                    </a:cubicBezTo>
                    <a:lnTo>
                      <a:pt x="359900" y="12853"/>
                    </a:lnTo>
                    <a:cubicBezTo>
                      <a:pt x="359900" y="5755"/>
                      <a:pt x="354145" y="0"/>
                      <a:pt x="347046" y="0"/>
                    </a:cubicBezTo>
                    <a:close/>
                    <a:moveTo>
                      <a:pt x="325966" y="25707"/>
                    </a:moveTo>
                    <a:lnTo>
                      <a:pt x="179950" y="138022"/>
                    </a:lnTo>
                    <a:lnTo>
                      <a:pt x="33933" y="25707"/>
                    </a:lnTo>
                    <a:lnTo>
                      <a:pt x="325966" y="25707"/>
                    </a:lnTo>
                    <a:close/>
                    <a:moveTo>
                      <a:pt x="334192" y="231364"/>
                    </a:moveTo>
                    <a:lnTo>
                      <a:pt x="25707" y="231364"/>
                    </a:lnTo>
                    <a:lnTo>
                      <a:pt x="25707" y="51812"/>
                    </a:lnTo>
                    <a:lnTo>
                      <a:pt x="172122" y="164435"/>
                    </a:lnTo>
                    <a:cubicBezTo>
                      <a:pt x="176739" y="167980"/>
                      <a:pt x="183161" y="167980"/>
                      <a:pt x="187778" y="164435"/>
                    </a:cubicBezTo>
                    <a:lnTo>
                      <a:pt x="334192" y="51812"/>
                    </a:lnTo>
                    <a:lnTo>
                      <a:pt x="334192" y="231364"/>
                    </a:lnTo>
                    <a:close/>
                  </a:path>
                </a:pathLst>
              </a:custGeom>
              <a:solidFill>
                <a:schemeClr val="bg1"/>
              </a:solidFill>
              <a:ln w="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68A9F50D-5080-407E-9A28-79A237A7E4CA}"/>
                </a:ext>
              </a:extLst>
            </p:cNvPr>
            <p:cNvGrpSpPr/>
            <p:nvPr/>
          </p:nvGrpSpPr>
          <p:grpSpPr>
            <a:xfrm>
              <a:off x="1471499" y="3007934"/>
              <a:ext cx="663327" cy="663327"/>
              <a:chOff x="1471499" y="3007934"/>
              <a:chExt cx="663327" cy="663327"/>
            </a:xfrm>
          </p:grpSpPr>
          <p:sp>
            <p:nvSpPr>
              <p:cNvPr id="54" name="Oval 49">
                <a:extLst>
                  <a:ext uri="{FF2B5EF4-FFF2-40B4-BE49-F238E27FC236}">
                    <a16:creationId xmlns:a16="http://schemas.microsoft.com/office/drawing/2014/main" id="{8C33B7D0-F416-4EA4-B3C4-8D0F60F2A980}"/>
                  </a:ext>
                </a:extLst>
              </p:cNvPr>
              <p:cNvSpPr/>
              <p:nvPr/>
            </p:nvSpPr>
            <p:spPr>
              <a:xfrm>
                <a:off x="1471499" y="3007934"/>
                <a:ext cx="663327" cy="663327"/>
              </a:xfrm>
              <a:prstGeom prst="ellipse">
                <a:avLst/>
              </a:prstGeom>
              <a:solidFill>
                <a:srgbClr val="3296FC"/>
              </a:solidFill>
              <a:ln w="12700" cap="flat" cmpd="sng" algn="ctr">
                <a:noFill/>
                <a:prstDash val="solid"/>
                <a:miter lim="800000"/>
              </a:ln>
              <a:effectLst>
                <a:glow>
                  <a:schemeClr val="bg1"/>
                </a:glow>
                <a:outerShdw blurRad="1270000" sx="102000" sy="102000" algn="ctr" rotWithShape="0">
                  <a:srgbClr val="367CFF">
                    <a:alpha val="13000"/>
                  </a:srgbClr>
                </a:outerShdw>
                <a:softEdge rad="0"/>
              </a:effectLst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09"/>
                <a:endParaRPr lang="ru-RU" sz="450" b="1" kern="0" dirty="0">
                  <a:solidFill>
                    <a:srgbClr val="FFFFFF"/>
                  </a:solidFill>
                  <a:latin typeface="Oswald Light" pitchFamily="2" charset="-52"/>
                </a:endParaRPr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9E967BB1-620C-413D-8543-E921DDD2E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4666" y="3142164"/>
                <a:ext cx="431939" cy="431939"/>
              </a:xfrm>
              <a:prstGeom prst="rect">
                <a:avLst/>
              </a:prstGeom>
            </p:spPr>
          </p:pic>
        </p:grpSp>
        <p:sp>
          <p:nvSpPr>
            <p:cNvPr id="53" name="Объект 2">
              <a:extLst>
                <a:ext uri="{FF2B5EF4-FFF2-40B4-BE49-F238E27FC236}">
                  <a16:creationId xmlns:a16="http://schemas.microsoft.com/office/drawing/2014/main" id="{FEEDFF65-0A7D-4770-9E6F-5D5BE635DE5B}"/>
                </a:ext>
              </a:extLst>
            </p:cNvPr>
            <p:cNvSpPr txBox="1">
              <a:spLocks/>
            </p:cNvSpPr>
            <p:nvPr/>
          </p:nvSpPr>
          <p:spPr>
            <a:xfrm>
              <a:off x="2308613" y="3184551"/>
              <a:ext cx="5335521" cy="3877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2800" dirty="0">
                  <a:solidFill>
                    <a:schemeClr val="bg1"/>
                  </a:solidFill>
                  <a:latin typeface="Montserrat" panose="00000500000000000000" pitchFamily="50" charset="-52"/>
                  <a:ea typeface="VTB Group Cond Book" panose="020B0506050504020204" pitchFamily="34" charset="-52"/>
                  <a:cs typeface="+mn-cs"/>
                </a:rPr>
                <a:t>t.me/</a:t>
              </a:r>
              <a:r>
                <a:rPr lang="en-US" sz="2800" dirty="0" err="1">
                  <a:solidFill>
                    <a:schemeClr val="bg1"/>
                  </a:solidFill>
                  <a:latin typeface="Montserrat" panose="00000500000000000000" pitchFamily="50" charset="-52"/>
                  <a:ea typeface="VTB Group Cond Book" panose="020B0506050504020204" pitchFamily="34" charset="-52"/>
                  <a:cs typeface="+mn-cs"/>
                </a:rPr>
                <a:t>geographtime</a:t>
              </a:r>
              <a:endParaRPr lang="en-US" sz="2800" dirty="0">
                <a:solidFill>
                  <a:schemeClr val="bg1"/>
                </a:solidFill>
                <a:latin typeface="Montserrat" panose="00000500000000000000" pitchFamily="50" charset="-52"/>
                <a:ea typeface="VTB Group Cond Book" panose="020B0506050504020204" pitchFamily="34" charset="-52"/>
                <a:cs typeface="+mn-cs"/>
              </a:endParaRPr>
            </a:p>
          </p:txBody>
        </p:sp>
      </p:grpSp>
      <p:grpSp>
        <p:nvGrpSpPr>
          <p:cNvPr id="62" name="IPHONE DEVICE 01">
            <a:extLst>
              <a:ext uri="{FF2B5EF4-FFF2-40B4-BE49-F238E27FC236}">
                <a16:creationId xmlns:a16="http://schemas.microsoft.com/office/drawing/2014/main" id="{EB7FE1B5-1E29-4A9D-A5B0-96FFC3BCDD1A}"/>
              </a:ext>
            </a:extLst>
          </p:cNvPr>
          <p:cNvGrpSpPr/>
          <p:nvPr/>
        </p:nvGrpSpPr>
        <p:grpSpPr>
          <a:xfrm>
            <a:off x="8325462" y="829072"/>
            <a:ext cx="2802898" cy="5553090"/>
            <a:chOff x="19601840" y="3549898"/>
            <a:chExt cx="2357437" cy="4670913"/>
          </a:xfrm>
        </p:grpSpPr>
        <p:sp>
          <p:nvSpPr>
            <p:cNvPr id="66" name="Freeform 15">
              <a:extLst>
                <a:ext uri="{FF2B5EF4-FFF2-40B4-BE49-F238E27FC236}">
                  <a16:creationId xmlns:a16="http://schemas.microsoft.com/office/drawing/2014/main" id="{8813AE72-450E-4BDE-8C75-528616B6E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3821" y="3549898"/>
              <a:ext cx="2307981" cy="4670913"/>
            </a:xfrm>
            <a:custGeom>
              <a:avLst/>
              <a:gdLst>
                <a:gd name="T0" fmla="*/ 1830 w 1854"/>
                <a:gd name="T1" fmla="*/ 3460 h 3747"/>
                <a:gd name="T2" fmla="*/ 1830 w 1854"/>
                <a:gd name="T3" fmla="*/ 3460 h 3747"/>
                <a:gd name="T4" fmla="*/ 1568 w 1854"/>
                <a:gd name="T5" fmla="*/ 3723 h 3747"/>
                <a:gd name="T6" fmla="*/ 302 w 1854"/>
                <a:gd name="T7" fmla="*/ 3723 h 3747"/>
                <a:gd name="T8" fmla="*/ 302 w 1854"/>
                <a:gd name="T9" fmla="*/ 3723 h 3747"/>
                <a:gd name="T10" fmla="*/ 23 w 1854"/>
                <a:gd name="T11" fmla="*/ 3444 h 3747"/>
                <a:gd name="T12" fmla="*/ 23 w 1854"/>
                <a:gd name="T13" fmla="*/ 310 h 3747"/>
                <a:gd name="T14" fmla="*/ 23 w 1854"/>
                <a:gd name="T15" fmla="*/ 310 h 3747"/>
                <a:gd name="T16" fmla="*/ 310 w 1854"/>
                <a:gd name="T17" fmla="*/ 24 h 3747"/>
                <a:gd name="T18" fmla="*/ 1534 w 1854"/>
                <a:gd name="T19" fmla="*/ 24 h 3747"/>
                <a:gd name="T20" fmla="*/ 1534 w 1854"/>
                <a:gd name="T21" fmla="*/ 24 h 3747"/>
                <a:gd name="T22" fmla="*/ 1830 w 1854"/>
                <a:gd name="T23" fmla="*/ 320 h 3747"/>
                <a:gd name="T24" fmla="*/ 1830 w 1854"/>
                <a:gd name="T25" fmla="*/ 3460 h 3747"/>
                <a:gd name="T26" fmla="*/ 1534 w 1854"/>
                <a:gd name="T27" fmla="*/ 0 h 3747"/>
                <a:gd name="T28" fmla="*/ 310 w 1854"/>
                <a:gd name="T29" fmla="*/ 0 h 3747"/>
                <a:gd name="T30" fmla="*/ 310 w 1854"/>
                <a:gd name="T31" fmla="*/ 0 h 3747"/>
                <a:gd name="T32" fmla="*/ 0 w 1854"/>
                <a:gd name="T33" fmla="*/ 310 h 3747"/>
                <a:gd name="T34" fmla="*/ 0 w 1854"/>
                <a:gd name="T35" fmla="*/ 3444 h 3747"/>
                <a:gd name="T36" fmla="*/ 0 w 1854"/>
                <a:gd name="T37" fmla="*/ 3444 h 3747"/>
                <a:gd name="T38" fmla="*/ 302 w 1854"/>
                <a:gd name="T39" fmla="*/ 3746 h 3747"/>
                <a:gd name="T40" fmla="*/ 1568 w 1854"/>
                <a:gd name="T41" fmla="*/ 3746 h 3747"/>
                <a:gd name="T42" fmla="*/ 1568 w 1854"/>
                <a:gd name="T43" fmla="*/ 3746 h 3747"/>
                <a:gd name="T44" fmla="*/ 1853 w 1854"/>
                <a:gd name="T45" fmla="*/ 3460 h 3747"/>
                <a:gd name="T46" fmla="*/ 1853 w 1854"/>
                <a:gd name="T47" fmla="*/ 320 h 3747"/>
                <a:gd name="T48" fmla="*/ 1853 w 1854"/>
                <a:gd name="T49" fmla="*/ 320 h 3747"/>
                <a:gd name="T50" fmla="*/ 1534 w 1854"/>
                <a:gd name="T51" fmla="*/ 0 h 3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54" h="3747">
                  <a:moveTo>
                    <a:pt x="1830" y="3460"/>
                  </a:moveTo>
                  <a:lnTo>
                    <a:pt x="1830" y="3460"/>
                  </a:lnTo>
                  <a:cubicBezTo>
                    <a:pt x="1830" y="3605"/>
                    <a:pt x="1713" y="3723"/>
                    <a:pt x="1568" y="3723"/>
                  </a:cubicBezTo>
                  <a:lnTo>
                    <a:pt x="302" y="3723"/>
                  </a:lnTo>
                  <a:lnTo>
                    <a:pt x="302" y="3723"/>
                  </a:lnTo>
                  <a:cubicBezTo>
                    <a:pt x="148" y="3723"/>
                    <a:pt x="23" y="3598"/>
                    <a:pt x="23" y="3444"/>
                  </a:cubicBezTo>
                  <a:lnTo>
                    <a:pt x="23" y="310"/>
                  </a:lnTo>
                  <a:lnTo>
                    <a:pt x="23" y="310"/>
                  </a:lnTo>
                  <a:cubicBezTo>
                    <a:pt x="23" y="152"/>
                    <a:pt x="152" y="24"/>
                    <a:pt x="310" y="24"/>
                  </a:cubicBezTo>
                  <a:lnTo>
                    <a:pt x="1534" y="24"/>
                  </a:lnTo>
                  <a:lnTo>
                    <a:pt x="1534" y="24"/>
                  </a:lnTo>
                  <a:cubicBezTo>
                    <a:pt x="1697" y="24"/>
                    <a:pt x="1830" y="156"/>
                    <a:pt x="1830" y="320"/>
                  </a:cubicBezTo>
                  <a:lnTo>
                    <a:pt x="1830" y="3460"/>
                  </a:lnTo>
                  <a:close/>
                  <a:moveTo>
                    <a:pt x="1534" y="0"/>
                  </a:moveTo>
                  <a:lnTo>
                    <a:pt x="310" y="0"/>
                  </a:lnTo>
                  <a:lnTo>
                    <a:pt x="310" y="0"/>
                  </a:lnTo>
                  <a:cubicBezTo>
                    <a:pt x="139" y="0"/>
                    <a:pt x="0" y="140"/>
                    <a:pt x="0" y="310"/>
                  </a:cubicBezTo>
                  <a:lnTo>
                    <a:pt x="0" y="3444"/>
                  </a:lnTo>
                  <a:lnTo>
                    <a:pt x="0" y="3444"/>
                  </a:lnTo>
                  <a:cubicBezTo>
                    <a:pt x="0" y="3611"/>
                    <a:pt x="136" y="3746"/>
                    <a:pt x="302" y="3746"/>
                  </a:cubicBezTo>
                  <a:lnTo>
                    <a:pt x="1568" y="3746"/>
                  </a:lnTo>
                  <a:lnTo>
                    <a:pt x="1568" y="3746"/>
                  </a:lnTo>
                  <a:cubicBezTo>
                    <a:pt x="1726" y="3746"/>
                    <a:pt x="1853" y="3618"/>
                    <a:pt x="1853" y="3460"/>
                  </a:cubicBezTo>
                  <a:lnTo>
                    <a:pt x="1853" y="320"/>
                  </a:lnTo>
                  <a:lnTo>
                    <a:pt x="1853" y="320"/>
                  </a:lnTo>
                  <a:cubicBezTo>
                    <a:pt x="1853" y="144"/>
                    <a:pt x="1710" y="0"/>
                    <a:pt x="1534" y="0"/>
                  </a:cubicBezTo>
                  <a:close/>
                </a:path>
              </a:pathLst>
            </a:custGeom>
            <a:solidFill>
              <a:srgbClr val="ACAF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Audiowide" panose="02000503000000020004" pitchFamily="2" charset="0"/>
              </a:endParaRPr>
            </a:p>
          </p:txBody>
        </p:sp>
        <p:sp>
          <p:nvSpPr>
            <p:cNvPr id="67" name="Freeform 16">
              <a:extLst>
                <a:ext uri="{FF2B5EF4-FFF2-40B4-BE49-F238E27FC236}">
                  <a16:creationId xmlns:a16="http://schemas.microsoft.com/office/drawing/2014/main" id="{F5567385-C706-4E91-986D-F420A73CA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1296" y="3577373"/>
              <a:ext cx="2253029" cy="4610465"/>
            </a:xfrm>
            <a:custGeom>
              <a:avLst/>
              <a:gdLst>
                <a:gd name="T0" fmla="*/ 1511 w 1808"/>
                <a:gd name="T1" fmla="*/ 0 h 3700"/>
                <a:gd name="T2" fmla="*/ 287 w 1808"/>
                <a:gd name="T3" fmla="*/ 0 h 3700"/>
                <a:gd name="T4" fmla="*/ 287 w 1808"/>
                <a:gd name="T5" fmla="*/ 0 h 3700"/>
                <a:gd name="T6" fmla="*/ 0 w 1808"/>
                <a:gd name="T7" fmla="*/ 286 h 3700"/>
                <a:gd name="T8" fmla="*/ 0 w 1808"/>
                <a:gd name="T9" fmla="*/ 3420 h 3700"/>
                <a:gd name="T10" fmla="*/ 0 w 1808"/>
                <a:gd name="T11" fmla="*/ 3420 h 3700"/>
                <a:gd name="T12" fmla="*/ 279 w 1808"/>
                <a:gd name="T13" fmla="*/ 3699 h 3700"/>
                <a:gd name="T14" fmla="*/ 1545 w 1808"/>
                <a:gd name="T15" fmla="*/ 3699 h 3700"/>
                <a:gd name="T16" fmla="*/ 1545 w 1808"/>
                <a:gd name="T17" fmla="*/ 3699 h 3700"/>
                <a:gd name="T18" fmla="*/ 1807 w 1808"/>
                <a:gd name="T19" fmla="*/ 3436 h 3700"/>
                <a:gd name="T20" fmla="*/ 1807 w 1808"/>
                <a:gd name="T21" fmla="*/ 296 h 3700"/>
                <a:gd name="T22" fmla="*/ 1807 w 1808"/>
                <a:gd name="T23" fmla="*/ 296 h 3700"/>
                <a:gd name="T24" fmla="*/ 1511 w 1808"/>
                <a:gd name="T25" fmla="*/ 0 h 3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8" h="3700">
                  <a:moveTo>
                    <a:pt x="1511" y="0"/>
                  </a:moveTo>
                  <a:lnTo>
                    <a:pt x="287" y="0"/>
                  </a:lnTo>
                  <a:lnTo>
                    <a:pt x="287" y="0"/>
                  </a:lnTo>
                  <a:cubicBezTo>
                    <a:pt x="129" y="0"/>
                    <a:pt x="0" y="128"/>
                    <a:pt x="0" y="286"/>
                  </a:cubicBezTo>
                  <a:lnTo>
                    <a:pt x="0" y="3420"/>
                  </a:lnTo>
                  <a:lnTo>
                    <a:pt x="0" y="3420"/>
                  </a:lnTo>
                  <a:cubicBezTo>
                    <a:pt x="0" y="3574"/>
                    <a:pt x="125" y="3699"/>
                    <a:pt x="279" y="3699"/>
                  </a:cubicBezTo>
                  <a:lnTo>
                    <a:pt x="1545" y="3699"/>
                  </a:lnTo>
                  <a:lnTo>
                    <a:pt x="1545" y="3699"/>
                  </a:lnTo>
                  <a:cubicBezTo>
                    <a:pt x="1690" y="3699"/>
                    <a:pt x="1807" y="3581"/>
                    <a:pt x="1807" y="3436"/>
                  </a:cubicBezTo>
                  <a:lnTo>
                    <a:pt x="1807" y="296"/>
                  </a:lnTo>
                  <a:lnTo>
                    <a:pt x="1807" y="296"/>
                  </a:lnTo>
                  <a:cubicBezTo>
                    <a:pt x="1807" y="132"/>
                    <a:pt x="1674" y="0"/>
                    <a:pt x="151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Audiowide" panose="02000503000000020004" pitchFamily="2" charset="0"/>
              </a:endParaRPr>
            </a:p>
          </p:txBody>
        </p:sp>
        <p:sp>
          <p:nvSpPr>
            <p:cNvPr id="69" name="Freeform 18">
              <a:extLst>
                <a:ext uri="{FF2B5EF4-FFF2-40B4-BE49-F238E27FC236}">
                  <a16:creationId xmlns:a16="http://schemas.microsoft.com/office/drawing/2014/main" id="{0DD7DB1D-58A3-43CC-965D-9F1DDF753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4330216"/>
              <a:ext cx="27475" cy="346199"/>
            </a:xfrm>
            <a:custGeom>
              <a:avLst/>
              <a:gdLst>
                <a:gd name="T0" fmla="*/ 0 w 21"/>
                <a:gd name="T1" fmla="*/ 7 h 280"/>
                <a:gd name="T2" fmla="*/ 0 w 21"/>
                <a:gd name="T3" fmla="*/ 273 h 280"/>
                <a:gd name="T4" fmla="*/ 0 w 21"/>
                <a:gd name="T5" fmla="*/ 273 h 280"/>
                <a:gd name="T6" fmla="*/ 6 w 21"/>
                <a:gd name="T7" fmla="*/ 279 h 280"/>
                <a:gd name="T8" fmla="*/ 20 w 21"/>
                <a:gd name="T9" fmla="*/ 279 h 280"/>
                <a:gd name="T10" fmla="*/ 20 w 21"/>
                <a:gd name="T11" fmla="*/ 0 h 280"/>
                <a:gd name="T12" fmla="*/ 6 w 21"/>
                <a:gd name="T13" fmla="*/ 0 h 280"/>
                <a:gd name="T14" fmla="*/ 6 w 21"/>
                <a:gd name="T15" fmla="*/ 0 h 280"/>
                <a:gd name="T16" fmla="*/ 0 w 21"/>
                <a:gd name="T17" fmla="*/ 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80">
                  <a:moveTo>
                    <a:pt x="0" y="7"/>
                  </a:moveTo>
                  <a:lnTo>
                    <a:pt x="0" y="273"/>
                  </a:lnTo>
                  <a:lnTo>
                    <a:pt x="0" y="273"/>
                  </a:lnTo>
                  <a:cubicBezTo>
                    <a:pt x="0" y="277"/>
                    <a:pt x="3" y="279"/>
                    <a:pt x="6" y="279"/>
                  </a:cubicBezTo>
                  <a:lnTo>
                    <a:pt x="20" y="279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Audiowide" panose="02000503000000020004" pitchFamily="2" charset="0"/>
              </a:endParaRPr>
            </a:p>
          </p:txBody>
        </p:sp>
        <p:sp>
          <p:nvSpPr>
            <p:cNvPr id="70" name="Freeform 19">
              <a:extLst>
                <a:ext uri="{FF2B5EF4-FFF2-40B4-BE49-F238E27FC236}">
                  <a16:creationId xmlns:a16="http://schemas.microsoft.com/office/drawing/2014/main" id="{CD07403A-0F37-43DA-90CD-E0D7ECD1B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5105038"/>
              <a:ext cx="27475" cy="274759"/>
            </a:xfrm>
            <a:custGeom>
              <a:avLst/>
              <a:gdLst>
                <a:gd name="T0" fmla="*/ 0 w 21"/>
                <a:gd name="T1" fmla="*/ 7 h 221"/>
                <a:gd name="T2" fmla="*/ 0 w 21"/>
                <a:gd name="T3" fmla="*/ 213 h 221"/>
                <a:gd name="T4" fmla="*/ 0 w 21"/>
                <a:gd name="T5" fmla="*/ 213 h 221"/>
                <a:gd name="T6" fmla="*/ 6 w 21"/>
                <a:gd name="T7" fmla="*/ 220 h 221"/>
                <a:gd name="T8" fmla="*/ 20 w 21"/>
                <a:gd name="T9" fmla="*/ 220 h 221"/>
                <a:gd name="T10" fmla="*/ 20 w 21"/>
                <a:gd name="T11" fmla="*/ 0 h 221"/>
                <a:gd name="T12" fmla="*/ 6 w 21"/>
                <a:gd name="T13" fmla="*/ 0 h 221"/>
                <a:gd name="T14" fmla="*/ 6 w 21"/>
                <a:gd name="T15" fmla="*/ 0 h 221"/>
                <a:gd name="T16" fmla="*/ 0 w 21"/>
                <a:gd name="T17" fmla="*/ 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1">
                  <a:moveTo>
                    <a:pt x="0" y="7"/>
                  </a:moveTo>
                  <a:lnTo>
                    <a:pt x="0" y="213"/>
                  </a:lnTo>
                  <a:lnTo>
                    <a:pt x="0" y="213"/>
                  </a:lnTo>
                  <a:cubicBezTo>
                    <a:pt x="0" y="217"/>
                    <a:pt x="3" y="220"/>
                    <a:pt x="6" y="220"/>
                  </a:cubicBezTo>
                  <a:lnTo>
                    <a:pt x="20" y="220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Audiowide" panose="02000503000000020004" pitchFamily="2" charset="0"/>
              </a:endParaRPr>
            </a:p>
          </p:txBody>
        </p:sp>
        <p:sp>
          <p:nvSpPr>
            <p:cNvPr id="71" name="Freeform 20">
              <a:extLst>
                <a:ext uri="{FF2B5EF4-FFF2-40B4-BE49-F238E27FC236}">
                  <a16:creationId xmlns:a16="http://schemas.microsoft.com/office/drawing/2014/main" id="{BEA52009-7354-4F55-AE18-78BCA9CD5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5451234"/>
              <a:ext cx="27475" cy="274759"/>
            </a:xfrm>
            <a:custGeom>
              <a:avLst/>
              <a:gdLst>
                <a:gd name="T0" fmla="*/ 0 w 21"/>
                <a:gd name="T1" fmla="*/ 5 h 219"/>
                <a:gd name="T2" fmla="*/ 0 w 21"/>
                <a:gd name="T3" fmla="*/ 212 h 219"/>
                <a:gd name="T4" fmla="*/ 0 w 21"/>
                <a:gd name="T5" fmla="*/ 212 h 219"/>
                <a:gd name="T6" fmla="*/ 6 w 21"/>
                <a:gd name="T7" fmla="*/ 218 h 219"/>
                <a:gd name="T8" fmla="*/ 20 w 21"/>
                <a:gd name="T9" fmla="*/ 218 h 219"/>
                <a:gd name="T10" fmla="*/ 20 w 21"/>
                <a:gd name="T11" fmla="*/ 0 h 219"/>
                <a:gd name="T12" fmla="*/ 6 w 21"/>
                <a:gd name="T13" fmla="*/ 0 h 219"/>
                <a:gd name="T14" fmla="*/ 6 w 21"/>
                <a:gd name="T15" fmla="*/ 0 h 219"/>
                <a:gd name="T16" fmla="*/ 0 w 21"/>
                <a:gd name="T17" fmla="*/ 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9">
                  <a:moveTo>
                    <a:pt x="0" y="5"/>
                  </a:moveTo>
                  <a:lnTo>
                    <a:pt x="0" y="212"/>
                  </a:lnTo>
                  <a:lnTo>
                    <a:pt x="0" y="212"/>
                  </a:lnTo>
                  <a:cubicBezTo>
                    <a:pt x="0" y="216"/>
                    <a:pt x="3" y="218"/>
                    <a:pt x="6" y="218"/>
                  </a:cubicBezTo>
                  <a:lnTo>
                    <a:pt x="20" y="218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2"/>
                    <a:pt x="0" y="5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Audiowide" panose="02000503000000020004" pitchFamily="2" charset="0"/>
              </a:endParaRPr>
            </a:p>
          </p:txBody>
        </p:sp>
        <p:sp>
          <p:nvSpPr>
            <p:cNvPr id="72" name="Freeform 21">
              <a:extLst>
                <a:ext uri="{FF2B5EF4-FFF2-40B4-BE49-F238E27FC236}">
                  <a16:creationId xmlns:a16="http://schemas.microsoft.com/office/drawing/2014/main" id="{7447A07F-47CE-4176-B329-6619357B9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31802" y="4357693"/>
              <a:ext cx="27475" cy="626451"/>
            </a:xfrm>
            <a:custGeom>
              <a:avLst/>
              <a:gdLst>
                <a:gd name="T0" fmla="*/ 11 w 22"/>
                <a:gd name="T1" fmla="*/ 0 h 503"/>
                <a:gd name="T2" fmla="*/ 0 w 22"/>
                <a:gd name="T3" fmla="*/ 0 h 503"/>
                <a:gd name="T4" fmla="*/ 0 w 22"/>
                <a:gd name="T5" fmla="*/ 502 h 503"/>
                <a:gd name="T6" fmla="*/ 11 w 22"/>
                <a:gd name="T7" fmla="*/ 502 h 503"/>
                <a:gd name="T8" fmla="*/ 11 w 22"/>
                <a:gd name="T9" fmla="*/ 502 h 503"/>
                <a:gd name="T10" fmla="*/ 21 w 22"/>
                <a:gd name="T11" fmla="*/ 492 h 503"/>
                <a:gd name="T12" fmla="*/ 21 w 22"/>
                <a:gd name="T13" fmla="*/ 8 h 503"/>
                <a:gd name="T14" fmla="*/ 21 w 22"/>
                <a:gd name="T15" fmla="*/ 8 h 503"/>
                <a:gd name="T16" fmla="*/ 11 w 22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503">
                  <a:moveTo>
                    <a:pt x="11" y="0"/>
                  </a:moveTo>
                  <a:lnTo>
                    <a:pt x="0" y="0"/>
                  </a:lnTo>
                  <a:lnTo>
                    <a:pt x="0" y="502"/>
                  </a:lnTo>
                  <a:lnTo>
                    <a:pt x="11" y="502"/>
                  </a:lnTo>
                  <a:lnTo>
                    <a:pt x="11" y="502"/>
                  </a:lnTo>
                  <a:cubicBezTo>
                    <a:pt x="16" y="502"/>
                    <a:pt x="21" y="497"/>
                    <a:pt x="21" y="492"/>
                  </a:cubicBezTo>
                  <a:lnTo>
                    <a:pt x="21" y="8"/>
                  </a:lnTo>
                  <a:lnTo>
                    <a:pt x="21" y="8"/>
                  </a:lnTo>
                  <a:cubicBezTo>
                    <a:pt x="21" y="4"/>
                    <a:pt x="16" y="0"/>
                    <a:pt x="11" y="0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Audiowide" panose="02000503000000020004" pitchFamily="2" charset="0"/>
              </a:endParaRPr>
            </a:p>
          </p:txBody>
        </p:sp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7D9CC7E-04EA-43E3-8D59-E770DCA79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" b="156"/>
          <a:stretch/>
        </p:blipFill>
        <p:spPr>
          <a:xfrm>
            <a:off x="8498883" y="958920"/>
            <a:ext cx="2449520" cy="5286855"/>
          </a:xfrm>
          <a:custGeom>
            <a:avLst/>
            <a:gdLst>
              <a:gd name="connsiteX0" fmla="*/ 290146 w 2048458"/>
              <a:gd name="connsiteY0" fmla="*/ 0 h 4422384"/>
              <a:gd name="connsiteX1" fmla="*/ 575312 w 2048458"/>
              <a:gd name="connsiteY1" fmla="*/ 0 h 4422384"/>
              <a:gd name="connsiteX2" fmla="*/ 605198 w 2048458"/>
              <a:gd name="connsiteY2" fmla="*/ 28677 h 4422384"/>
              <a:gd name="connsiteX3" fmla="*/ 605198 w 2048458"/>
              <a:gd name="connsiteY3" fmla="*/ 108472 h 4422384"/>
              <a:gd name="connsiteX4" fmla="*/ 683650 w 2048458"/>
              <a:gd name="connsiteY4" fmla="*/ 188267 h 4422384"/>
              <a:gd name="connsiteX5" fmla="*/ 1364808 w 2048458"/>
              <a:gd name="connsiteY5" fmla="*/ 188267 h 4422384"/>
              <a:gd name="connsiteX6" fmla="*/ 1444506 w 2048458"/>
              <a:gd name="connsiteY6" fmla="*/ 108472 h 4422384"/>
              <a:gd name="connsiteX7" fmla="*/ 1444506 w 2048458"/>
              <a:gd name="connsiteY7" fmla="*/ 36157 h 4422384"/>
              <a:gd name="connsiteX8" fmla="*/ 1480618 w 2048458"/>
              <a:gd name="connsiteY8" fmla="*/ 0 h 4422384"/>
              <a:gd name="connsiteX9" fmla="*/ 1748350 w 2048458"/>
              <a:gd name="connsiteY9" fmla="*/ 0 h 4422384"/>
              <a:gd name="connsiteX10" fmla="*/ 2048458 w 2048458"/>
              <a:gd name="connsiteY10" fmla="*/ 299231 h 4422384"/>
              <a:gd name="connsiteX11" fmla="*/ 2048458 w 2048458"/>
              <a:gd name="connsiteY11" fmla="*/ 4160557 h 4422384"/>
              <a:gd name="connsiteX12" fmla="*/ 1788198 w 2048458"/>
              <a:gd name="connsiteY12" fmla="*/ 4422384 h 4422384"/>
              <a:gd name="connsiteX13" fmla="*/ 280184 w 2048458"/>
              <a:gd name="connsiteY13" fmla="*/ 4422384 h 4422384"/>
              <a:gd name="connsiteX14" fmla="*/ 0 w 2048458"/>
              <a:gd name="connsiteY14" fmla="*/ 4141855 h 4422384"/>
              <a:gd name="connsiteX15" fmla="*/ 0 w 2048458"/>
              <a:gd name="connsiteY15" fmla="*/ 289257 h 4422384"/>
              <a:gd name="connsiteX16" fmla="*/ 290146 w 2048458"/>
              <a:gd name="connsiteY16" fmla="*/ 0 h 4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48458" h="4422384">
                <a:moveTo>
                  <a:pt x="290146" y="0"/>
                </a:moveTo>
                <a:lnTo>
                  <a:pt x="575312" y="0"/>
                </a:lnTo>
                <a:cubicBezTo>
                  <a:pt x="592744" y="0"/>
                  <a:pt x="605198" y="12468"/>
                  <a:pt x="605198" y="28677"/>
                </a:cubicBezTo>
                <a:lnTo>
                  <a:pt x="605198" y="108472"/>
                </a:lnTo>
                <a:cubicBezTo>
                  <a:pt x="605198" y="152109"/>
                  <a:pt x="641310" y="188267"/>
                  <a:pt x="683650" y="188267"/>
                </a:cubicBezTo>
                <a:lnTo>
                  <a:pt x="1364808" y="188267"/>
                </a:lnTo>
                <a:cubicBezTo>
                  <a:pt x="1408392" y="188267"/>
                  <a:pt x="1444506" y="152109"/>
                  <a:pt x="1444506" y="108472"/>
                </a:cubicBezTo>
                <a:lnTo>
                  <a:pt x="1444506" y="36157"/>
                </a:lnTo>
                <a:cubicBezTo>
                  <a:pt x="1444506" y="16209"/>
                  <a:pt x="1460694" y="0"/>
                  <a:pt x="1480618" y="0"/>
                </a:cubicBezTo>
                <a:lnTo>
                  <a:pt x="1748350" y="0"/>
                </a:lnTo>
                <a:cubicBezTo>
                  <a:pt x="1913970" y="0"/>
                  <a:pt x="2048458" y="134654"/>
                  <a:pt x="2048458" y="299231"/>
                </a:cubicBezTo>
                <a:lnTo>
                  <a:pt x="2048458" y="4160557"/>
                </a:lnTo>
                <a:cubicBezTo>
                  <a:pt x="2048458" y="4305186"/>
                  <a:pt x="1931404" y="4422384"/>
                  <a:pt x="1788198" y="4422384"/>
                </a:cubicBezTo>
                <a:lnTo>
                  <a:pt x="280184" y="4422384"/>
                </a:lnTo>
                <a:cubicBezTo>
                  <a:pt x="125770" y="4422384"/>
                  <a:pt x="0" y="4296458"/>
                  <a:pt x="0" y="4141855"/>
                </a:cubicBezTo>
                <a:lnTo>
                  <a:pt x="0" y="289257"/>
                </a:lnTo>
                <a:cubicBezTo>
                  <a:pt x="0" y="129667"/>
                  <a:pt x="129506" y="0"/>
                  <a:pt x="2901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8484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5EE543-9EDB-2E4A-AA79-0980A7AE8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4" b="12544"/>
          <a:stretch/>
        </p:blipFill>
        <p:spPr>
          <a:xfrm>
            <a:off x="-1" y="0"/>
            <a:ext cx="12192000" cy="5137484"/>
          </a:xfrm>
          <a:prstGeom prst="rect">
            <a:avLst/>
          </a:prstGeom>
        </p:spPr>
      </p:pic>
      <p:sp>
        <p:nvSpPr>
          <p:cNvPr id="4" name="Rounded Rectangle 106">
            <a:extLst>
              <a:ext uri="{FF2B5EF4-FFF2-40B4-BE49-F238E27FC236}">
                <a16:creationId xmlns:a16="http://schemas.microsoft.com/office/drawing/2014/main" id="{3E9ABE24-EF0E-80D2-37C4-35D0D00282FE}"/>
              </a:ext>
            </a:extLst>
          </p:cNvPr>
          <p:cNvSpPr/>
          <p:nvPr/>
        </p:nvSpPr>
        <p:spPr>
          <a:xfrm>
            <a:off x="1263317" y="3308684"/>
            <a:ext cx="7343476" cy="28890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1C8386-E586-9176-2725-2A37D878EB3A}"/>
              </a:ext>
            </a:extLst>
          </p:cNvPr>
          <p:cNvSpPr/>
          <p:nvPr/>
        </p:nvSpPr>
        <p:spPr>
          <a:xfrm rot="16200000">
            <a:off x="-233228" y="4701159"/>
            <a:ext cx="2889021" cy="104070"/>
          </a:xfrm>
          <a:prstGeom prst="rect">
            <a:avLst/>
          </a:prstGeom>
          <a:solidFill>
            <a:srgbClr val="3D8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3715838-E9DF-BE2A-BA7E-8532E4EF2A7C}"/>
              </a:ext>
            </a:extLst>
          </p:cNvPr>
          <p:cNvSpPr txBox="1">
            <a:spLocks/>
          </p:cNvSpPr>
          <p:nvPr/>
        </p:nvSpPr>
        <p:spPr>
          <a:xfrm>
            <a:off x="1573946" y="4524607"/>
            <a:ext cx="6326384" cy="155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В интернете можно натолкнутся на необычные фотографии озер розового цвета. Действительно ли на нашей планете можно встретить такие марсианские пейзажи? Сегодня будем разбираться.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FF98274-97DD-8D4F-BF4D-402645C44E8D}"/>
              </a:ext>
            </a:extLst>
          </p:cNvPr>
          <p:cNvSpPr txBox="1">
            <a:spLocks/>
          </p:cNvSpPr>
          <p:nvPr/>
        </p:nvSpPr>
        <p:spPr>
          <a:xfrm>
            <a:off x="1573946" y="3308683"/>
            <a:ext cx="6430454" cy="185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ExtraBold" panose="00000900000000000000" pitchFamily="50" charset="-52"/>
                <a:ea typeface="+mj-ea"/>
                <a:cs typeface="+mj-cs"/>
              </a:rPr>
              <a:t>Розовые озера –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 ExtraBold" panose="00000900000000000000" pitchFamily="50" charset="-52"/>
                <a:ea typeface="+mj-ea"/>
                <a:cs typeface="+mj-cs"/>
              </a:rPr>
              <a:t>фотошоп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ExtraBold" panose="00000900000000000000" pitchFamily="50" charset="-52"/>
                <a:ea typeface="+mj-ea"/>
                <a:cs typeface="+mj-cs"/>
              </a:rPr>
              <a:t> или реальность?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3D83E8"/>
              </a:solidFill>
              <a:effectLst/>
              <a:uLnTx/>
              <a:uFillTx/>
              <a:latin typeface="Montserrat ExtraBold" panose="00000900000000000000" pitchFamily="50" charset="-52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 ExtraBold" panose="00000900000000000000" pitchFamily="50" charset="-52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34160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6782DDCC-DAC3-4810-9FC3-CE096032574A}"/>
              </a:ext>
            </a:extLst>
          </p:cNvPr>
          <p:cNvSpPr txBox="1"/>
          <p:nvPr/>
        </p:nvSpPr>
        <p:spPr>
          <a:xfrm>
            <a:off x="4039429" y="6107337"/>
            <a:ext cx="1030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0" i="0" dirty="0">
                <a:solidFill>
                  <a:schemeClr val="bg1"/>
                </a:solidFill>
                <a:effectLst/>
                <a:latin typeface="Montserrat ExtraBold" panose="00000900000000000000" pitchFamily="50" charset="-52"/>
                <a:ea typeface="Roboto" panose="02000000000000000000" pitchFamily="2" charset="0"/>
              </a:rPr>
              <a:t>04</a:t>
            </a:r>
            <a:endParaRPr lang="ru-RU" sz="4400" dirty="0">
              <a:solidFill>
                <a:schemeClr val="bg1"/>
              </a:solidFill>
              <a:latin typeface="Montserrat ExtraBold" panose="00000900000000000000" pitchFamily="50" charset="-52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AEDD75-A370-4929-AE19-ACB27B11EA4E}"/>
              </a:ext>
            </a:extLst>
          </p:cNvPr>
          <p:cNvSpPr txBox="1"/>
          <p:nvPr/>
        </p:nvSpPr>
        <p:spPr>
          <a:xfrm>
            <a:off x="587375" y="1016322"/>
            <a:ext cx="5277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3D83E8"/>
                </a:solidFill>
                <a:latin typeface="Montserrat ExtraBold" panose="00000900000000000000" pitchFamily="50" charset="-52"/>
                <a:ea typeface="Roboto" panose="02000000000000000000" pitchFamily="2" charset="0"/>
                <a:cs typeface="+mj-cs"/>
              </a:rPr>
              <a:t>Озеро</a:t>
            </a:r>
            <a:endParaRPr lang="ru-RU" sz="3600" b="1" dirty="0">
              <a:solidFill>
                <a:srgbClr val="3D83E8"/>
              </a:solidFill>
              <a:latin typeface="Montserrat ExtraBold" panose="00000900000000000000" pitchFamily="50" charset="-52"/>
              <a:ea typeface="+mj-ea"/>
              <a:cs typeface="+mj-cs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BC6AFB93-F3C9-4114-9D72-0A07C343E5C1}"/>
              </a:ext>
            </a:extLst>
          </p:cNvPr>
          <p:cNvSpPr txBox="1">
            <a:spLocks/>
          </p:cNvSpPr>
          <p:nvPr/>
        </p:nvSpPr>
        <p:spPr>
          <a:xfrm>
            <a:off x="587375" y="1662653"/>
            <a:ext cx="5030909" cy="1154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Естественный водоём, который представляет собой понижение или углубление земной коры — озёрную котловину, заполненную водой.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1CFF1CB-2EF8-4371-98F8-FF6315BBBF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3" b="657"/>
          <a:stretch/>
        </p:blipFill>
        <p:spPr>
          <a:xfrm>
            <a:off x="0" y="3832895"/>
            <a:ext cx="5168167" cy="256790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2C30B4C-6725-4178-B956-27EDBDB31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5" b="12735"/>
          <a:stretch/>
        </p:blipFill>
        <p:spPr>
          <a:xfrm>
            <a:off x="7023833" y="624033"/>
            <a:ext cx="5168167" cy="2567905"/>
          </a:xfrm>
          <a:prstGeom prst="rect">
            <a:avLst/>
          </a:prstGeom>
        </p:spPr>
      </p:pic>
      <p:sp>
        <p:nvSpPr>
          <p:cNvPr id="45" name="Прямоугольник: скругленные противолежащие углы 44">
            <a:extLst>
              <a:ext uri="{FF2B5EF4-FFF2-40B4-BE49-F238E27FC236}">
                <a16:creationId xmlns:a16="http://schemas.microsoft.com/office/drawing/2014/main" id="{C471F21A-1794-4A70-87C4-A7FB936A65C2}"/>
              </a:ext>
            </a:extLst>
          </p:cNvPr>
          <p:cNvSpPr/>
          <p:nvPr/>
        </p:nvSpPr>
        <p:spPr>
          <a:xfrm>
            <a:off x="1538653" y="3276599"/>
            <a:ext cx="4079631" cy="1427285"/>
          </a:xfrm>
          <a:prstGeom prst="round2DiagRect">
            <a:avLst/>
          </a:prstGeom>
          <a:solidFill>
            <a:srgbClr val="3D8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97C5AF38-A8D2-427E-A018-2FE582586A79}"/>
              </a:ext>
            </a:extLst>
          </p:cNvPr>
          <p:cNvSpPr txBox="1">
            <a:spLocks/>
          </p:cNvSpPr>
          <p:nvPr/>
        </p:nvSpPr>
        <p:spPr>
          <a:xfrm>
            <a:off x="1740877" y="3271419"/>
            <a:ext cx="3877407" cy="1520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Водная масса озера и озёрная котловина неразрывно связаны и представляют собой единый природный комплекс.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11AC27-BE88-4C8B-9FEE-0BFE967C3114}"/>
              </a:ext>
            </a:extLst>
          </p:cNvPr>
          <p:cNvSpPr txBox="1"/>
          <p:nvPr/>
        </p:nvSpPr>
        <p:spPr>
          <a:xfrm>
            <a:off x="7023833" y="3666063"/>
            <a:ext cx="5277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D83E8"/>
                </a:solidFill>
                <a:latin typeface="Montserrat ExtraBold" panose="00000900000000000000" pitchFamily="50" charset="-52"/>
                <a:ea typeface="Roboto" panose="02000000000000000000" pitchFamily="2" charset="0"/>
                <a:cs typeface="+mj-cs"/>
              </a:rPr>
              <a:t>Признаки</a:t>
            </a:r>
            <a:endParaRPr lang="ru-RU" sz="2400" b="1" dirty="0">
              <a:solidFill>
                <a:srgbClr val="3D83E8"/>
              </a:solidFill>
              <a:latin typeface="Montserrat ExtraBold" panose="00000900000000000000" pitchFamily="50" charset="-52"/>
              <a:ea typeface="+mj-ea"/>
              <a:cs typeface="+mj-cs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701BFC20-499D-4DF2-846B-633A66081A5D}"/>
              </a:ext>
            </a:extLst>
          </p:cNvPr>
          <p:cNvSpPr txBox="1">
            <a:spLocks/>
          </p:cNvSpPr>
          <p:nvPr/>
        </p:nvSpPr>
        <p:spPr>
          <a:xfrm>
            <a:off x="7023833" y="4099516"/>
            <a:ext cx="5030909" cy="1154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Озёра различаются по глубине, площади, происхождению котловины, солёности, характеру водообмена, животному и растительному миру.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BA2686-B583-43C9-859F-805CBADEC38C}"/>
              </a:ext>
            </a:extLst>
          </p:cNvPr>
          <p:cNvSpPr txBox="1"/>
          <p:nvPr/>
        </p:nvSpPr>
        <p:spPr>
          <a:xfrm>
            <a:off x="7023833" y="5230692"/>
            <a:ext cx="5277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D83E8"/>
                </a:solidFill>
                <a:latin typeface="Montserrat ExtraBold" panose="00000900000000000000" pitchFamily="50" charset="-52"/>
                <a:ea typeface="Roboto" panose="02000000000000000000" pitchFamily="2" charset="0"/>
                <a:cs typeface="+mj-cs"/>
              </a:rPr>
              <a:t>Цель</a:t>
            </a:r>
            <a:endParaRPr lang="ru-RU" sz="2400" b="1" dirty="0">
              <a:solidFill>
                <a:srgbClr val="3D83E8"/>
              </a:solidFill>
              <a:latin typeface="Montserrat ExtraBold" panose="00000900000000000000" pitchFamily="50" charset="-52"/>
              <a:ea typeface="+mj-ea"/>
              <a:cs typeface="+mj-cs"/>
            </a:endParaRP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A1ED442D-FA00-4116-8690-30B4CE53E106}"/>
              </a:ext>
            </a:extLst>
          </p:cNvPr>
          <p:cNvSpPr txBox="1">
            <a:spLocks/>
          </p:cNvSpPr>
          <p:nvPr/>
        </p:nvSpPr>
        <p:spPr>
          <a:xfrm>
            <a:off x="7023833" y="5502969"/>
            <a:ext cx="5030909" cy="1154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Выяснить, может ли какой-либо из признаков, окрашивать воду в розовый цвет.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4609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B357D50-487E-AE65-B045-71283875182C}"/>
              </a:ext>
            </a:extLst>
          </p:cNvPr>
          <p:cNvSpPr/>
          <p:nvPr/>
        </p:nvSpPr>
        <p:spPr>
          <a:xfrm>
            <a:off x="0" y="0"/>
            <a:ext cx="4908884" cy="6858000"/>
          </a:xfrm>
          <a:prstGeom prst="rect">
            <a:avLst/>
          </a:prstGeom>
          <a:solidFill>
            <a:srgbClr val="3D8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721414-9F19-150C-AB8D-22200FC52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r="6671"/>
          <a:stretch/>
        </p:blipFill>
        <p:spPr>
          <a:xfrm>
            <a:off x="240632" y="724150"/>
            <a:ext cx="6448926" cy="543601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EB68A31-B231-92E7-E481-6C693C6FF4F6}"/>
              </a:ext>
            </a:extLst>
          </p:cNvPr>
          <p:cNvSpPr/>
          <p:nvPr/>
        </p:nvSpPr>
        <p:spPr>
          <a:xfrm>
            <a:off x="4872790" y="2215530"/>
            <a:ext cx="2177715" cy="2610853"/>
          </a:xfrm>
          <a:prstGeom prst="rect">
            <a:avLst/>
          </a:prstGeom>
          <a:solidFill>
            <a:srgbClr val="3D8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AC55DCC-C235-D402-F17A-C2ABD6508131}"/>
              </a:ext>
            </a:extLst>
          </p:cNvPr>
          <p:cNvSpPr txBox="1">
            <a:spLocks/>
          </p:cNvSpPr>
          <p:nvPr/>
        </p:nvSpPr>
        <p:spPr>
          <a:xfrm>
            <a:off x="7402701" y="2877612"/>
            <a:ext cx="4222354" cy="2471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Общая площадь озёр, которые существуют на Земле, составляет около 2 млн км².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Это значит, что все озёра могли бы разместиться на территории Мексики в Северной Америке или Алжира в Африке или на территории Красноярского края нашей страны.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1D33AC4-76E3-D6EA-D0EC-048108B26E7A}"/>
              </a:ext>
            </a:extLst>
          </p:cNvPr>
          <p:cNvSpPr txBox="1">
            <a:spLocks/>
          </p:cNvSpPr>
          <p:nvPr/>
        </p:nvSpPr>
        <p:spPr>
          <a:xfrm>
            <a:off x="7402701" y="1418444"/>
            <a:ext cx="3919015" cy="223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ExtraBold" panose="00000900000000000000" pitchFamily="50" charset="-52"/>
                <a:ea typeface="+mj-ea"/>
                <a:cs typeface="+mj-cs"/>
              </a:rPr>
              <a:t>Площадь</a:t>
            </a:r>
          </a:p>
          <a:p>
            <a:r>
              <a:rPr lang="ru-RU" sz="3200" b="1" dirty="0">
                <a:solidFill>
                  <a:srgbClr val="3296FC"/>
                </a:solidFill>
                <a:latin typeface="Montserrat ExtraBold" panose="00000900000000000000" pitchFamily="50" charset="-52"/>
              </a:rPr>
              <a:t>озер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3296FC"/>
              </a:solidFill>
              <a:effectLst/>
              <a:uLnTx/>
              <a:uFillTx/>
              <a:latin typeface="Montserrat ExtraBold" panose="00000900000000000000" pitchFamily="50" charset="-52"/>
              <a:ea typeface="+mj-ea"/>
              <a:cs typeface="+mj-cs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F58FA33-4850-A85B-CF40-E9C6F6260CCA}"/>
              </a:ext>
            </a:extLst>
          </p:cNvPr>
          <p:cNvSpPr txBox="1">
            <a:spLocks/>
          </p:cNvSpPr>
          <p:nvPr/>
        </p:nvSpPr>
        <p:spPr>
          <a:xfrm>
            <a:off x="4987168" y="2580427"/>
            <a:ext cx="1943022" cy="1881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Каспийское море — самое большое озеро мира. Оно занимает площадь более 376 тыс. км².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12783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EC086FB-C89B-4893-9106-E1FA50CEE8A5}"/>
              </a:ext>
            </a:extLst>
          </p:cNvPr>
          <p:cNvSpPr/>
          <p:nvPr/>
        </p:nvSpPr>
        <p:spPr>
          <a:xfrm>
            <a:off x="2962" y="0"/>
            <a:ext cx="12192000" cy="6858000"/>
          </a:xfrm>
          <a:prstGeom prst="rect">
            <a:avLst/>
          </a:prstGeom>
          <a:solidFill>
            <a:srgbClr val="045FD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3A9BC1A-3436-4B24-BE35-A76720237B5D}"/>
              </a:ext>
            </a:extLst>
          </p:cNvPr>
          <p:cNvGrpSpPr/>
          <p:nvPr/>
        </p:nvGrpSpPr>
        <p:grpSpPr>
          <a:xfrm>
            <a:off x="2378478" y="609279"/>
            <a:ext cx="7612649" cy="2616572"/>
            <a:chOff x="3076593" y="862220"/>
            <a:chExt cx="7612649" cy="2616572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96F8230E-6E76-4EE5-BFAD-1916D851CCBF}"/>
                </a:ext>
              </a:extLst>
            </p:cNvPr>
            <p:cNvSpPr/>
            <p:nvPr/>
          </p:nvSpPr>
          <p:spPr>
            <a:xfrm>
              <a:off x="3704112" y="862220"/>
              <a:ext cx="6696364" cy="798990"/>
            </a:xfrm>
            <a:prstGeom prst="roundRect">
              <a:avLst/>
            </a:prstGeom>
            <a:solidFill>
              <a:srgbClr val="3D83E8"/>
            </a:solidFill>
            <a:ln>
              <a:solidFill>
                <a:srgbClr val="3D8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B3CBD1D9-EE2F-4BB4-8403-8DB8CF8ADE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6593" y="1862131"/>
              <a:ext cx="4276076" cy="0"/>
            </a:xfrm>
            <a:prstGeom prst="line">
              <a:avLst/>
            </a:prstGeom>
            <a:solidFill>
              <a:srgbClr val="0561FF"/>
            </a:solidFill>
            <a:ln w="38100">
              <a:solidFill>
                <a:srgbClr val="3D83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3781E324-2EB0-40A7-993A-A085AE3A094D}"/>
                </a:ext>
              </a:extLst>
            </p:cNvPr>
            <p:cNvCxnSpPr/>
            <p:nvPr/>
          </p:nvCxnSpPr>
          <p:spPr>
            <a:xfrm>
              <a:off x="3096474" y="1862131"/>
              <a:ext cx="0" cy="180730"/>
            </a:xfrm>
            <a:prstGeom prst="line">
              <a:avLst/>
            </a:prstGeom>
            <a:solidFill>
              <a:srgbClr val="0561FF"/>
            </a:solidFill>
            <a:ln w="38100">
              <a:solidFill>
                <a:srgbClr val="3D83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358B9711-E042-478B-A83D-C4C6BA5C657F}"/>
                </a:ext>
              </a:extLst>
            </p:cNvPr>
            <p:cNvCxnSpPr>
              <a:cxnSpLocks/>
            </p:cNvCxnSpPr>
            <p:nvPr/>
          </p:nvCxnSpPr>
          <p:spPr>
            <a:xfrm>
              <a:off x="6794115" y="1589391"/>
              <a:ext cx="0" cy="1889401"/>
            </a:xfrm>
            <a:prstGeom prst="line">
              <a:avLst/>
            </a:prstGeom>
            <a:solidFill>
              <a:srgbClr val="0561FF"/>
            </a:solidFill>
            <a:ln w="38100">
              <a:solidFill>
                <a:srgbClr val="3D83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B26CA9-4B67-468A-B239-918239735365}"/>
                </a:ext>
              </a:extLst>
            </p:cNvPr>
            <p:cNvSpPr txBox="1"/>
            <p:nvPr/>
          </p:nvSpPr>
          <p:spPr>
            <a:xfrm>
              <a:off x="3822385" y="1001752"/>
              <a:ext cx="68668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  <a:latin typeface="Montserrat ExtraBold" panose="00000900000000000000" pitchFamily="50" charset="-52"/>
                </a:rPr>
                <a:t>Происхождение озёрных котловин</a:t>
              </a:r>
            </a:p>
          </p:txBody>
        </p: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8C2FDCFF-833A-460B-B5FF-63BB32A85E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2670" y="1862131"/>
              <a:ext cx="3146708" cy="0"/>
            </a:xfrm>
            <a:prstGeom prst="line">
              <a:avLst/>
            </a:prstGeom>
            <a:solidFill>
              <a:srgbClr val="0561FF"/>
            </a:solidFill>
            <a:ln w="38100">
              <a:solidFill>
                <a:srgbClr val="3D83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9B536201-E548-4173-A855-DD427B4E5DDF}"/>
                </a:ext>
              </a:extLst>
            </p:cNvPr>
            <p:cNvCxnSpPr>
              <a:cxnSpLocks/>
            </p:cNvCxnSpPr>
            <p:nvPr/>
          </p:nvCxnSpPr>
          <p:spPr>
            <a:xfrm>
              <a:off x="10502568" y="1862131"/>
              <a:ext cx="0" cy="180730"/>
            </a:xfrm>
            <a:prstGeom prst="line">
              <a:avLst/>
            </a:prstGeom>
            <a:solidFill>
              <a:srgbClr val="0561FF"/>
            </a:solidFill>
            <a:ln w="38100">
              <a:solidFill>
                <a:srgbClr val="3D83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8E4BB1EE-5B2E-457F-8070-A11402364E76}"/>
              </a:ext>
            </a:extLst>
          </p:cNvPr>
          <p:cNvSpPr/>
          <p:nvPr/>
        </p:nvSpPr>
        <p:spPr>
          <a:xfrm>
            <a:off x="876671" y="1781398"/>
            <a:ext cx="3102548" cy="608444"/>
          </a:xfrm>
          <a:prstGeom prst="roundRect">
            <a:avLst/>
          </a:prstGeom>
          <a:solidFill>
            <a:srgbClr val="045F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457299-6490-409C-857A-4ACFA11A3764}"/>
              </a:ext>
            </a:extLst>
          </p:cNvPr>
          <p:cNvSpPr txBox="1"/>
          <p:nvPr/>
        </p:nvSpPr>
        <p:spPr>
          <a:xfrm>
            <a:off x="715702" y="1862654"/>
            <a:ext cx="354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Вулканическое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F5C703D7-2834-406D-BFD6-3FCB561E03BB}"/>
              </a:ext>
            </a:extLst>
          </p:cNvPr>
          <p:cNvCxnSpPr>
            <a:cxnSpLocks/>
          </p:cNvCxnSpPr>
          <p:nvPr/>
        </p:nvCxnSpPr>
        <p:spPr>
          <a:xfrm>
            <a:off x="4492754" y="1609190"/>
            <a:ext cx="0" cy="2958430"/>
          </a:xfrm>
          <a:prstGeom prst="line">
            <a:avLst/>
          </a:prstGeom>
          <a:solidFill>
            <a:srgbClr val="0561FF"/>
          </a:solidFill>
          <a:ln w="38100">
            <a:solidFill>
              <a:srgbClr val="3D8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749CEE-188F-4DCB-A471-9D030401A9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09" b="69696"/>
          <a:stretch/>
        </p:blipFill>
        <p:spPr>
          <a:xfrm>
            <a:off x="1167262" y="2577782"/>
            <a:ext cx="2462193" cy="152931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3C5A683-8973-463E-BD27-915E0865ED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7" t="30304" r="32062" b="39393"/>
          <a:stretch/>
        </p:blipFill>
        <p:spPr>
          <a:xfrm>
            <a:off x="4832229" y="4033798"/>
            <a:ext cx="2553474" cy="15293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187BA03-5E55-4909-A594-112A39474B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4" b="69696"/>
          <a:stretch/>
        </p:blipFill>
        <p:spPr>
          <a:xfrm>
            <a:off x="8636528" y="2461197"/>
            <a:ext cx="2446655" cy="152930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4C1DFC7-7064-4E6E-9294-08B515A5E4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8" t="53970" b="7067"/>
          <a:stretch/>
        </p:blipFill>
        <p:spPr>
          <a:xfrm>
            <a:off x="8840371" y="4959673"/>
            <a:ext cx="2038967" cy="152931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124891E-6C58-4E95-BCDD-D5D366F71D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48" r="56662" b="4480"/>
          <a:stretch/>
        </p:blipFill>
        <p:spPr>
          <a:xfrm>
            <a:off x="1214448" y="5097762"/>
            <a:ext cx="2998138" cy="1502489"/>
          </a:xfrm>
          <a:prstGeom prst="rect">
            <a:avLst/>
          </a:prstGeom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7406C4C8-25D5-4333-ADC9-F04AA35BE14B}"/>
              </a:ext>
            </a:extLst>
          </p:cNvPr>
          <p:cNvSpPr/>
          <p:nvPr/>
        </p:nvSpPr>
        <p:spPr>
          <a:xfrm>
            <a:off x="920653" y="4255532"/>
            <a:ext cx="3102548" cy="608444"/>
          </a:xfrm>
          <a:prstGeom prst="roundRect">
            <a:avLst/>
          </a:prstGeom>
          <a:solidFill>
            <a:srgbClr val="045F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2DFA46-1293-4E3F-8087-46031B37DA04}"/>
              </a:ext>
            </a:extLst>
          </p:cNvPr>
          <p:cNvSpPr txBox="1"/>
          <p:nvPr/>
        </p:nvSpPr>
        <p:spPr>
          <a:xfrm>
            <a:off x="1020134" y="4336788"/>
            <a:ext cx="295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Озеро-старица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84A717B0-1F6C-49F2-9B98-8F5328F97D38}"/>
              </a:ext>
            </a:extLst>
          </p:cNvPr>
          <p:cNvCxnSpPr>
            <a:cxnSpLocks/>
          </p:cNvCxnSpPr>
          <p:nvPr/>
        </p:nvCxnSpPr>
        <p:spPr>
          <a:xfrm flipH="1">
            <a:off x="3979219" y="4559754"/>
            <a:ext cx="513535" cy="7866"/>
          </a:xfrm>
          <a:prstGeom prst="line">
            <a:avLst/>
          </a:prstGeom>
          <a:solidFill>
            <a:srgbClr val="0561FF"/>
          </a:solidFill>
          <a:ln w="38100">
            <a:solidFill>
              <a:srgbClr val="3D8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C03A634E-4DE5-4696-8DEA-FAC344ACF998}"/>
              </a:ext>
            </a:extLst>
          </p:cNvPr>
          <p:cNvSpPr/>
          <p:nvPr/>
        </p:nvSpPr>
        <p:spPr>
          <a:xfrm>
            <a:off x="8249989" y="1806031"/>
            <a:ext cx="3102548" cy="608444"/>
          </a:xfrm>
          <a:prstGeom prst="roundRect">
            <a:avLst/>
          </a:prstGeom>
          <a:solidFill>
            <a:srgbClr val="045F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4DFB45-7182-492C-9516-00B8EEE27B97}"/>
              </a:ext>
            </a:extLst>
          </p:cNvPr>
          <p:cNvSpPr txBox="1"/>
          <p:nvPr/>
        </p:nvSpPr>
        <p:spPr>
          <a:xfrm>
            <a:off x="8089020" y="1887287"/>
            <a:ext cx="354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Ледниковое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C30C464-8DBF-4E35-B29E-9A321EB2EC41}"/>
              </a:ext>
            </a:extLst>
          </p:cNvPr>
          <p:cNvSpPr/>
          <p:nvPr/>
        </p:nvSpPr>
        <p:spPr>
          <a:xfrm>
            <a:off x="8229881" y="4283100"/>
            <a:ext cx="3102548" cy="608444"/>
          </a:xfrm>
          <a:prstGeom prst="roundRect">
            <a:avLst/>
          </a:prstGeom>
          <a:solidFill>
            <a:srgbClr val="045F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4D75813-A991-42F5-AA06-DA191F474AC0}"/>
              </a:ext>
            </a:extLst>
          </p:cNvPr>
          <p:cNvSpPr txBox="1"/>
          <p:nvPr/>
        </p:nvSpPr>
        <p:spPr>
          <a:xfrm>
            <a:off x="8329362" y="4364356"/>
            <a:ext cx="295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tserrat ExtraBold" panose="00000900000000000000" pitchFamily="50" charset="-52"/>
              </a:rPr>
              <a:t>Тектоническое</a:t>
            </a: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0D55BCA6-410A-4044-8DD5-9C135181C5D5}"/>
              </a:ext>
            </a:extLst>
          </p:cNvPr>
          <p:cNvCxnSpPr>
            <a:cxnSpLocks/>
          </p:cNvCxnSpPr>
          <p:nvPr/>
        </p:nvCxnSpPr>
        <p:spPr>
          <a:xfrm>
            <a:off x="7710049" y="1617347"/>
            <a:ext cx="0" cy="2958430"/>
          </a:xfrm>
          <a:prstGeom prst="line">
            <a:avLst/>
          </a:prstGeom>
          <a:solidFill>
            <a:srgbClr val="0561FF"/>
          </a:solidFill>
          <a:ln w="38100">
            <a:solidFill>
              <a:srgbClr val="3D8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297D1D32-9409-4257-BAA8-3FE7FEE5B3D9}"/>
              </a:ext>
            </a:extLst>
          </p:cNvPr>
          <p:cNvCxnSpPr>
            <a:cxnSpLocks/>
          </p:cNvCxnSpPr>
          <p:nvPr/>
        </p:nvCxnSpPr>
        <p:spPr>
          <a:xfrm>
            <a:off x="7710049" y="4559754"/>
            <a:ext cx="519832" cy="0"/>
          </a:xfrm>
          <a:prstGeom prst="line">
            <a:avLst/>
          </a:prstGeom>
          <a:solidFill>
            <a:srgbClr val="0561FF"/>
          </a:solidFill>
          <a:ln w="38100">
            <a:solidFill>
              <a:srgbClr val="3D8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65351647-146B-4362-8F7C-A39A9A19F519}"/>
              </a:ext>
            </a:extLst>
          </p:cNvPr>
          <p:cNvSpPr/>
          <p:nvPr/>
        </p:nvSpPr>
        <p:spPr>
          <a:xfrm>
            <a:off x="5023674" y="3237335"/>
            <a:ext cx="2040574" cy="608444"/>
          </a:xfrm>
          <a:prstGeom prst="roundRect">
            <a:avLst/>
          </a:prstGeom>
          <a:solidFill>
            <a:srgbClr val="045F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EDFA22-70E2-4230-A400-F32C51433D1B}"/>
              </a:ext>
            </a:extLst>
          </p:cNvPr>
          <p:cNvSpPr txBox="1"/>
          <p:nvPr/>
        </p:nvSpPr>
        <p:spPr>
          <a:xfrm>
            <a:off x="4862706" y="3318591"/>
            <a:ext cx="2329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Карстовое</a:t>
            </a:r>
          </a:p>
        </p:txBody>
      </p:sp>
    </p:spTree>
    <p:extLst>
      <p:ext uri="{BB962C8B-B14F-4D97-AF65-F5344CB8AC3E}">
        <p14:creationId xmlns:p14="http://schemas.microsoft.com/office/powerpoint/2010/main" val="1296594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BF161C-5B75-0C71-CA23-8114A4388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5102473" y="-1228725"/>
            <a:ext cx="9315450" cy="9315450"/>
          </a:xfrm>
          <a:custGeom>
            <a:avLst/>
            <a:gdLst>
              <a:gd name="connsiteX0" fmla="*/ 1360968 w 2721936"/>
              <a:gd name="connsiteY0" fmla="*/ 0 h 2721936"/>
              <a:gd name="connsiteX1" fmla="*/ 2721936 w 2721936"/>
              <a:gd name="connsiteY1" fmla="*/ 1360968 h 2721936"/>
              <a:gd name="connsiteX2" fmla="*/ 1360968 w 2721936"/>
              <a:gd name="connsiteY2" fmla="*/ 2721936 h 2721936"/>
              <a:gd name="connsiteX3" fmla="*/ 0 w 2721936"/>
              <a:gd name="connsiteY3" fmla="*/ 1360968 h 2721936"/>
              <a:gd name="connsiteX4" fmla="*/ 1360968 w 2721936"/>
              <a:gd name="connsiteY4" fmla="*/ 0 h 272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936" h="2721936">
                <a:moveTo>
                  <a:pt x="1360968" y="0"/>
                </a:moveTo>
                <a:cubicBezTo>
                  <a:pt x="2112610" y="0"/>
                  <a:pt x="2721936" y="609326"/>
                  <a:pt x="2721936" y="1360968"/>
                </a:cubicBezTo>
                <a:cubicBezTo>
                  <a:pt x="2721936" y="2112610"/>
                  <a:pt x="2112610" y="2721936"/>
                  <a:pt x="1360968" y="2721936"/>
                </a:cubicBezTo>
                <a:cubicBezTo>
                  <a:pt x="609326" y="2721936"/>
                  <a:pt x="0" y="2112610"/>
                  <a:pt x="0" y="1360968"/>
                </a:cubicBezTo>
                <a:cubicBezTo>
                  <a:pt x="0" y="609326"/>
                  <a:pt x="609326" y="0"/>
                  <a:pt x="1360968" y="0"/>
                </a:cubicBezTo>
                <a:close/>
              </a:path>
            </a:pathLst>
          </a:cu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1889C4A-6713-4DCA-AFE9-CEC64905E534}"/>
              </a:ext>
            </a:extLst>
          </p:cNvPr>
          <p:cNvSpPr txBox="1">
            <a:spLocks/>
          </p:cNvSpPr>
          <p:nvPr/>
        </p:nvSpPr>
        <p:spPr>
          <a:xfrm>
            <a:off x="631311" y="1518464"/>
            <a:ext cx="4005981" cy="997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ExtraBold" panose="00000900000000000000" pitchFamily="50" charset="-52"/>
                <a:ea typeface="+mj-ea"/>
                <a:cs typeface="+mj-cs"/>
              </a:rPr>
              <a:t>Байкал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 ExtraBold" panose="00000900000000000000" pitchFamily="50" charset="-52"/>
              <a:ea typeface="+mj-ea"/>
              <a:cs typeface="+mj-cs"/>
            </a:endParaRPr>
          </a:p>
        </p:txBody>
      </p:sp>
      <p:sp>
        <p:nvSpPr>
          <p:cNvPr id="3" name="Rounded Rectangle 106">
            <a:extLst>
              <a:ext uri="{FF2B5EF4-FFF2-40B4-BE49-F238E27FC236}">
                <a16:creationId xmlns:a16="http://schemas.microsoft.com/office/drawing/2014/main" id="{462739D0-4952-7A43-CA77-958D276251A6}"/>
              </a:ext>
            </a:extLst>
          </p:cNvPr>
          <p:cNvSpPr/>
          <p:nvPr/>
        </p:nvSpPr>
        <p:spPr>
          <a:xfrm>
            <a:off x="4344689" y="518555"/>
            <a:ext cx="2152363" cy="207554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ounded Rectangle 106">
            <a:extLst>
              <a:ext uri="{FF2B5EF4-FFF2-40B4-BE49-F238E27FC236}">
                <a16:creationId xmlns:a16="http://schemas.microsoft.com/office/drawing/2014/main" id="{EA3D12FB-7746-5DC6-2705-2955E204B74F}"/>
              </a:ext>
            </a:extLst>
          </p:cNvPr>
          <p:cNvSpPr/>
          <p:nvPr/>
        </p:nvSpPr>
        <p:spPr>
          <a:xfrm>
            <a:off x="4344689" y="2836639"/>
            <a:ext cx="2152363" cy="207554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Rounded Rectangle 106">
            <a:extLst>
              <a:ext uri="{FF2B5EF4-FFF2-40B4-BE49-F238E27FC236}">
                <a16:creationId xmlns:a16="http://schemas.microsoft.com/office/drawing/2014/main" id="{AFD27384-676D-E9C4-0ECE-8285896761C7}"/>
              </a:ext>
            </a:extLst>
          </p:cNvPr>
          <p:cNvSpPr/>
          <p:nvPr/>
        </p:nvSpPr>
        <p:spPr>
          <a:xfrm>
            <a:off x="6001037" y="4460903"/>
            <a:ext cx="2152363" cy="207554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25227A-C565-6ACA-728B-3A6DBF30B968}"/>
              </a:ext>
            </a:extLst>
          </p:cNvPr>
          <p:cNvSpPr txBox="1"/>
          <p:nvPr/>
        </p:nvSpPr>
        <p:spPr>
          <a:xfrm>
            <a:off x="4371015" y="1115591"/>
            <a:ext cx="20775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>
                <a:solidFill>
                  <a:srgbClr val="3D83E8"/>
                </a:solidFill>
                <a:latin typeface="Montserrat ExtraBold" panose="00000900000000000000" pitchFamily="2" charset="-52"/>
              </a:rPr>
              <a:t>1642</a:t>
            </a:r>
            <a:endParaRPr lang="ru-RU" sz="4400" dirty="0">
              <a:solidFill>
                <a:srgbClr val="3D83E8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41D0E3F2-94A0-3328-B97F-163737AFE138}"/>
              </a:ext>
            </a:extLst>
          </p:cNvPr>
          <p:cNvSpPr txBox="1">
            <a:spLocks/>
          </p:cNvSpPr>
          <p:nvPr/>
        </p:nvSpPr>
        <p:spPr>
          <a:xfrm>
            <a:off x="4456834" y="663133"/>
            <a:ext cx="1899432" cy="837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глубина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EB25EE-61B9-4E37-AC75-6874E4432DA0}"/>
              </a:ext>
            </a:extLst>
          </p:cNvPr>
          <p:cNvSpPr txBox="1"/>
          <p:nvPr/>
        </p:nvSpPr>
        <p:spPr>
          <a:xfrm>
            <a:off x="4382086" y="1804988"/>
            <a:ext cx="2077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3D83E8"/>
                </a:solidFill>
                <a:latin typeface="Montserrat ExtraBold" panose="00000900000000000000" pitchFamily="2" charset="-52"/>
              </a:rPr>
              <a:t>метров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D69E2C-712C-46E8-8E07-EC99C1F90AE9}"/>
              </a:ext>
            </a:extLst>
          </p:cNvPr>
          <p:cNvSpPr txBox="1"/>
          <p:nvPr/>
        </p:nvSpPr>
        <p:spPr>
          <a:xfrm>
            <a:off x="3992157" y="3028055"/>
            <a:ext cx="2857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3D83E8"/>
                </a:solidFill>
                <a:latin typeface="Montserrat ExtraBold" panose="00000900000000000000" pitchFamily="2" charset="-52"/>
              </a:rPr>
              <a:t>50%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77766CB5-2AEF-477F-8C77-3761D23E1FE3}"/>
              </a:ext>
            </a:extLst>
          </p:cNvPr>
          <p:cNvSpPr txBox="1">
            <a:spLocks/>
          </p:cNvSpPr>
          <p:nvPr/>
        </p:nvSpPr>
        <p:spPr>
          <a:xfrm>
            <a:off x="4425914" y="3846631"/>
            <a:ext cx="1899432" cy="837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пресных вод Российской Федерации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6277858-99A2-4128-AE72-4A9E924BDCF9}"/>
              </a:ext>
            </a:extLst>
          </p:cNvPr>
          <p:cNvSpPr txBox="1">
            <a:spLocks/>
          </p:cNvSpPr>
          <p:nvPr/>
        </p:nvSpPr>
        <p:spPr>
          <a:xfrm>
            <a:off x="674795" y="4585536"/>
            <a:ext cx="3919015" cy="395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3D83E8"/>
                </a:solidFill>
                <a:latin typeface="Montserrat ExtraBold" panose="00000900000000000000" pitchFamily="50" charset="-52"/>
              </a:rPr>
              <a:t>Рекорды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3D83E8"/>
              </a:solidFill>
              <a:effectLst/>
              <a:uLnTx/>
              <a:uFillTx/>
              <a:latin typeface="Montserrat ExtraBold" panose="00000900000000000000" pitchFamily="50" charset="-52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3D83E8"/>
              </a:solidFill>
              <a:effectLst/>
              <a:uLnTx/>
              <a:uFillTx/>
              <a:latin typeface="Montserrat ExtraBold" panose="00000900000000000000" pitchFamily="50" charset="-52"/>
              <a:ea typeface="+mj-ea"/>
              <a:cs typeface="+mj-cs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22048D85-ECD7-4E0B-AD3F-B968E187FC71}"/>
              </a:ext>
            </a:extLst>
          </p:cNvPr>
          <p:cNvSpPr txBox="1">
            <a:spLocks/>
          </p:cNvSpPr>
          <p:nvPr/>
        </p:nvSpPr>
        <p:spPr>
          <a:xfrm>
            <a:off x="674796" y="2570414"/>
            <a:ext cx="3707290" cy="1790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Озеро тектонического происхождения в южной части Восточной Сибири площадью 31 722 км², самое глубокое озеро на планете.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E4622FC1-21DC-451F-8F84-750F64FEA44E}"/>
              </a:ext>
            </a:extLst>
          </p:cNvPr>
          <p:cNvSpPr txBox="1">
            <a:spLocks/>
          </p:cNvSpPr>
          <p:nvPr/>
        </p:nvSpPr>
        <p:spPr>
          <a:xfrm>
            <a:off x="674796" y="2533739"/>
            <a:ext cx="3919015" cy="401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3D83E8"/>
                </a:solidFill>
                <a:latin typeface="Montserrat ExtraBold" panose="00000900000000000000" pitchFamily="50" charset="-52"/>
              </a:rPr>
              <a:t>Происхождение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3D83E8"/>
              </a:solidFill>
              <a:effectLst/>
              <a:uLnTx/>
              <a:uFillTx/>
              <a:latin typeface="Montserrat ExtraBold" panose="00000900000000000000" pitchFamily="50" charset="-52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3D83E8"/>
              </a:solidFill>
              <a:effectLst/>
              <a:uLnTx/>
              <a:uFillTx/>
              <a:latin typeface="Montserrat ExtraBold" panose="00000900000000000000" pitchFamily="50" charset="-52"/>
              <a:ea typeface="+mj-ea"/>
              <a:cs typeface="+mj-cs"/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BAB6F852-D820-424E-93C0-D1C7263DD671}"/>
              </a:ext>
            </a:extLst>
          </p:cNvPr>
          <p:cNvSpPr txBox="1">
            <a:spLocks/>
          </p:cNvSpPr>
          <p:nvPr/>
        </p:nvSpPr>
        <p:spPr>
          <a:xfrm>
            <a:off x="674796" y="4683691"/>
            <a:ext cx="4683987" cy="1388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Самое глубокое озеро на планете, крупнейший природный резервуар пресной воды и самое большое по площади пресноводное озеро Евразии.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E9882E-AF4B-41A4-B173-680F26C5CAF4}"/>
              </a:ext>
            </a:extLst>
          </p:cNvPr>
          <p:cNvSpPr txBox="1"/>
          <p:nvPr/>
        </p:nvSpPr>
        <p:spPr>
          <a:xfrm>
            <a:off x="5662243" y="4683691"/>
            <a:ext cx="2857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3D83E8"/>
                </a:solidFill>
                <a:latin typeface="Montserrat ExtraBold" panose="00000900000000000000" pitchFamily="2" charset="-52"/>
              </a:rPr>
              <a:t>20%</a:t>
            </a: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62CC7F98-6582-4A43-A021-EB87D7851D14}"/>
              </a:ext>
            </a:extLst>
          </p:cNvPr>
          <p:cNvSpPr txBox="1">
            <a:spLocks/>
          </p:cNvSpPr>
          <p:nvPr/>
        </p:nvSpPr>
        <p:spPr>
          <a:xfrm>
            <a:off x="6096000" y="5421214"/>
            <a:ext cx="1899432" cy="837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всемирных запасов пресных вод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9191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C15A4E8-EDAA-4CF2-B2BD-3A8B664145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3"/>
          <a:stretch/>
        </p:blipFill>
        <p:spPr>
          <a:xfrm>
            <a:off x="5704484" y="-513401"/>
            <a:ext cx="5751851" cy="36385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278F5A-819C-40F7-A044-526505AF7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25"/>
          <a:stretch/>
        </p:blipFill>
        <p:spPr>
          <a:xfrm>
            <a:off x="5816460" y="3429000"/>
            <a:ext cx="5788164" cy="3638550"/>
          </a:xfrm>
          <a:prstGeom prst="rect">
            <a:avLst/>
          </a:prstGeom>
        </p:spPr>
      </p:pic>
      <p:sp>
        <p:nvSpPr>
          <p:cNvPr id="25" name="Rounded Rectangle 106">
            <a:extLst>
              <a:ext uri="{FF2B5EF4-FFF2-40B4-BE49-F238E27FC236}">
                <a16:creationId xmlns:a16="http://schemas.microsoft.com/office/drawing/2014/main" id="{C15942B2-0CA4-4D9A-95CB-AF35D0C55032}"/>
              </a:ext>
            </a:extLst>
          </p:cNvPr>
          <p:cNvSpPr/>
          <p:nvPr/>
        </p:nvSpPr>
        <p:spPr>
          <a:xfrm>
            <a:off x="685896" y="3834191"/>
            <a:ext cx="4299761" cy="18414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CD5CEF-1891-4E57-BBAF-C7CA3F921BA1}"/>
              </a:ext>
            </a:extLst>
          </p:cNvPr>
          <p:cNvSpPr txBox="1"/>
          <p:nvPr/>
        </p:nvSpPr>
        <p:spPr>
          <a:xfrm>
            <a:off x="587375" y="736536"/>
            <a:ext cx="4625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Montserrat ExtraBold" panose="00000900000000000000" pitchFamily="50" charset="-52"/>
                <a:ea typeface="Roboto" panose="02000000000000000000" pitchFamily="2" charset="0"/>
                <a:cs typeface="+mj-cs"/>
              </a:rPr>
              <a:t>Водный режим</a:t>
            </a:r>
            <a:r>
              <a:rPr lang="ru-RU" sz="3600" dirty="0">
                <a:solidFill>
                  <a:srgbClr val="3D83E8"/>
                </a:solidFill>
                <a:latin typeface="Montserrat ExtraBold" panose="00000900000000000000" pitchFamily="50" charset="-52"/>
                <a:ea typeface="Roboto" panose="02000000000000000000" pitchFamily="2" charset="0"/>
                <a:cs typeface="+mj-cs"/>
              </a:rPr>
              <a:t> озер</a:t>
            </a:r>
            <a:endParaRPr lang="ru-RU" sz="3600" b="1" dirty="0">
              <a:solidFill>
                <a:srgbClr val="3D83E8"/>
              </a:solidFill>
              <a:latin typeface="Montserrat ExtraBold" panose="00000900000000000000" pitchFamily="50" charset="-52"/>
              <a:ea typeface="+mj-ea"/>
              <a:cs typeface="+mj-cs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7AFEB95B-B225-4243-B3A2-6827856E1729}"/>
              </a:ext>
            </a:extLst>
          </p:cNvPr>
          <p:cNvSpPr txBox="1">
            <a:spLocks/>
          </p:cNvSpPr>
          <p:nvPr/>
        </p:nvSpPr>
        <p:spPr>
          <a:xfrm>
            <a:off x="587376" y="2121114"/>
            <a:ext cx="4518024" cy="1200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Ещё одна классификация озёр — по особенностям водного режима. Озёра делятся на сточные и бессточные.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1D4E9A-7806-4015-89CE-2E91631D9B64}"/>
              </a:ext>
            </a:extLst>
          </p:cNvPr>
          <p:cNvSpPr txBox="1"/>
          <p:nvPr/>
        </p:nvSpPr>
        <p:spPr>
          <a:xfrm>
            <a:off x="917059" y="3928975"/>
            <a:ext cx="607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D83E8"/>
                </a:solidFill>
                <a:latin typeface="Montserrat ExtraBold" panose="00000900000000000000" pitchFamily="50" charset="-52"/>
                <a:ea typeface="Roboto" panose="02000000000000000000" pitchFamily="2" charset="0"/>
                <a:cs typeface="+mj-cs"/>
              </a:rPr>
              <a:t>Сточные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0DD4B006-A9C7-4C8A-80C9-18A0C7161C3C}"/>
              </a:ext>
            </a:extLst>
          </p:cNvPr>
          <p:cNvSpPr txBox="1">
            <a:spLocks/>
          </p:cNvSpPr>
          <p:nvPr/>
        </p:nvSpPr>
        <p:spPr>
          <a:xfrm>
            <a:off x="922140" y="4131392"/>
            <a:ext cx="7031290" cy="793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озера, из которых вытекает река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110B1F-619F-4B05-8D63-B1A4DA519FB1}"/>
              </a:ext>
            </a:extLst>
          </p:cNvPr>
          <p:cNvSpPr txBox="1"/>
          <p:nvPr/>
        </p:nvSpPr>
        <p:spPr>
          <a:xfrm>
            <a:off x="917059" y="4694491"/>
            <a:ext cx="607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D83E8"/>
                </a:solidFill>
                <a:latin typeface="Montserrat ExtraBold" panose="00000900000000000000" pitchFamily="50" charset="-52"/>
                <a:ea typeface="Roboto" panose="02000000000000000000" pitchFamily="2" charset="0"/>
                <a:cs typeface="+mj-cs"/>
              </a:rPr>
              <a:t>Бессточные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7552BF5E-2F3B-4A52-A339-3C32F85710A1}"/>
              </a:ext>
            </a:extLst>
          </p:cNvPr>
          <p:cNvSpPr txBox="1">
            <a:spLocks/>
          </p:cNvSpPr>
          <p:nvPr/>
        </p:nvSpPr>
        <p:spPr>
          <a:xfrm>
            <a:off x="922140" y="4881884"/>
            <a:ext cx="5120822" cy="793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из озера нет стока воды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301FBA1-E5C9-4E22-A4B2-C4699A70833E}"/>
              </a:ext>
            </a:extLst>
          </p:cNvPr>
          <p:cNvSpPr/>
          <p:nvPr/>
        </p:nvSpPr>
        <p:spPr>
          <a:xfrm rot="16200000">
            <a:off x="-189962" y="4719021"/>
            <a:ext cx="1841412" cy="71754"/>
          </a:xfrm>
          <a:prstGeom prst="rect">
            <a:avLst/>
          </a:prstGeom>
          <a:solidFill>
            <a:srgbClr val="3D8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169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6782DDCC-DAC3-4810-9FC3-CE096032574A}"/>
              </a:ext>
            </a:extLst>
          </p:cNvPr>
          <p:cNvSpPr txBox="1"/>
          <p:nvPr/>
        </p:nvSpPr>
        <p:spPr>
          <a:xfrm>
            <a:off x="4039429" y="6107337"/>
            <a:ext cx="1030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0" i="0" dirty="0">
                <a:solidFill>
                  <a:schemeClr val="bg1"/>
                </a:solidFill>
                <a:effectLst/>
                <a:latin typeface="Montserrat ExtraBold" panose="00000900000000000000" pitchFamily="50" charset="-52"/>
                <a:ea typeface="Roboto" panose="02000000000000000000" pitchFamily="2" charset="0"/>
              </a:rPr>
              <a:t>04</a:t>
            </a:r>
            <a:endParaRPr lang="ru-RU" sz="4400" dirty="0">
              <a:solidFill>
                <a:schemeClr val="bg1"/>
              </a:solidFill>
              <a:latin typeface="Montserrat ExtraBold" panose="00000900000000000000" pitchFamily="50" charset="-52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AEDD75-A370-4929-AE19-ACB27B11EA4E}"/>
              </a:ext>
            </a:extLst>
          </p:cNvPr>
          <p:cNvSpPr txBox="1"/>
          <p:nvPr/>
        </p:nvSpPr>
        <p:spPr>
          <a:xfrm>
            <a:off x="587375" y="624033"/>
            <a:ext cx="5277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Montserrat ExtraBold" panose="00000900000000000000" pitchFamily="50" charset="-52"/>
                <a:ea typeface="Roboto" panose="02000000000000000000" pitchFamily="2" charset="0"/>
                <a:cs typeface="+mj-cs"/>
              </a:rPr>
              <a:t>Соленость </a:t>
            </a:r>
          </a:p>
          <a:p>
            <a:r>
              <a:rPr lang="ru-RU" sz="3600" dirty="0">
                <a:solidFill>
                  <a:srgbClr val="3D83E8"/>
                </a:solidFill>
                <a:latin typeface="Montserrat ExtraBold" panose="00000900000000000000" pitchFamily="50" charset="-52"/>
                <a:ea typeface="Roboto" panose="02000000000000000000" pitchFamily="2" charset="0"/>
                <a:cs typeface="+mj-cs"/>
              </a:rPr>
              <a:t>озер</a:t>
            </a:r>
            <a:endParaRPr lang="ru-RU" sz="3600" b="1" dirty="0">
              <a:solidFill>
                <a:srgbClr val="3D83E8"/>
              </a:solidFill>
              <a:latin typeface="Montserrat ExtraBold" panose="00000900000000000000" pitchFamily="50" charset="-52"/>
              <a:ea typeface="+mj-ea"/>
              <a:cs typeface="+mj-cs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BC6AFB93-F3C9-4114-9D72-0A07C343E5C1}"/>
              </a:ext>
            </a:extLst>
          </p:cNvPr>
          <p:cNvSpPr txBox="1">
            <a:spLocks/>
          </p:cNvSpPr>
          <p:nvPr/>
        </p:nvSpPr>
        <p:spPr>
          <a:xfrm>
            <a:off x="587375" y="1607004"/>
            <a:ext cx="4931682" cy="1799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Сточные озёра в большинстве своём являются пресными (из-за хорошего водообмена), а бессточные — солёными. Как правило, солёные озёра расположены в пустынных и засушливых областях мира.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1CFF1CB-2EF8-4371-98F8-FF6315BBB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6" b="12676"/>
          <a:stretch/>
        </p:blipFill>
        <p:spPr>
          <a:xfrm>
            <a:off x="0" y="3832895"/>
            <a:ext cx="5168167" cy="256790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2C30B4C-6725-4178-B956-27EDBDB31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70"/>
          <a:stretch/>
        </p:blipFill>
        <p:spPr>
          <a:xfrm>
            <a:off x="7023833" y="624033"/>
            <a:ext cx="5168167" cy="2567905"/>
          </a:xfrm>
          <a:prstGeom prst="rect">
            <a:avLst/>
          </a:prstGeom>
        </p:spPr>
      </p:pic>
      <p:sp>
        <p:nvSpPr>
          <p:cNvPr id="45" name="Прямоугольник: скругленные противолежащие углы 44">
            <a:extLst>
              <a:ext uri="{FF2B5EF4-FFF2-40B4-BE49-F238E27FC236}">
                <a16:creationId xmlns:a16="http://schemas.microsoft.com/office/drawing/2014/main" id="{C471F21A-1794-4A70-87C4-A7FB936A65C2}"/>
              </a:ext>
            </a:extLst>
          </p:cNvPr>
          <p:cNvSpPr/>
          <p:nvPr/>
        </p:nvSpPr>
        <p:spPr>
          <a:xfrm>
            <a:off x="1639764" y="3332883"/>
            <a:ext cx="4079631" cy="1346968"/>
          </a:xfrm>
          <a:prstGeom prst="round2DiagRect">
            <a:avLst/>
          </a:prstGeom>
          <a:solidFill>
            <a:srgbClr val="3D8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97C5AF38-A8D2-427E-A018-2FE582586A79}"/>
              </a:ext>
            </a:extLst>
          </p:cNvPr>
          <p:cNvSpPr txBox="1">
            <a:spLocks/>
          </p:cNvSpPr>
          <p:nvPr/>
        </p:nvSpPr>
        <p:spPr>
          <a:xfrm>
            <a:off x="1740877" y="3372187"/>
            <a:ext cx="3877407" cy="1274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Самое солёное озеро на Земле — Мёртвое море (от 260 ‰ на поверхности до 350 ‰ на глубине).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0E52C161-5237-4FC8-BD90-4F7A3480DF68}"/>
              </a:ext>
            </a:extLst>
          </p:cNvPr>
          <p:cNvSpPr txBox="1">
            <a:spLocks/>
          </p:cNvSpPr>
          <p:nvPr/>
        </p:nvSpPr>
        <p:spPr>
          <a:xfrm>
            <a:off x="7023833" y="2956981"/>
            <a:ext cx="4931682" cy="1799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По солёности озёра бывают: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75958B-A9F5-4975-8E3B-58DE397B207C}"/>
              </a:ext>
            </a:extLst>
          </p:cNvPr>
          <p:cNvSpPr txBox="1"/>
          <p:nvPr/>
        </p:nvSpPr>
        <p:spPr>
          <a:xfrm>
            <a:off x="7013671" y="5229179"/>
            <a:ext cx="607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D83E8"/>
                </a:solidFill>
                <a:latin typeface="Montserrat ExtraBold" panose="00000900000000000000" pitchFamily="50" charset="-52"/>
                <a:ea typeface="Roboto" panose="02000000000000000000" pitchFamily="2" charset="0"/>
                <a:cs typeface="+mj-cs"/>
              </a:rPr>
              <a:t>солоноватые (1–24,7 ‰)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D5C108-AC07-49B3-B301-FA95E85505EA}"/>
              </a:ext>
            </a:extLst>
          </p:cNvPr>
          <p:cNvSpPr txBox="1"/>
          <p:nvPr/>
        </p:nvSpPr>
        <p:spPr>
          <a:xfrm>
            <a:off x="7023833" y="5772302"/>
            <a:ext cx="607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D83E8"/>
                </a:solidFill>
                <a:latin typeface="Montserrat ExtraBold" panose="00000900000000000000" pitchFamily="50" charset="-52"/>
                <a:ea typeface="Roboto" panose="02000000000000000000" pitchFamily="2" charset="0"/>
                <a:cs typeface="+mj-cs"/>
              </a:rPr>
              <a:t>пресные (до 1 ‰)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DE9884-1EC9-46E5-9E35-E8627C641ACD}"/>
              </a:ext>
            </a:extLst>
          </p:cNvPr>
          <p:cNvSpPr txBox="1"/>
          <p:nvPr/>
        </p:nvSpPr>
        <p:spPr>
          <a:xfrm>
            <a:off x="7003509" y="4142933"/>
            <a:ext cx="607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D83E8"/>
                </a:solidFill>
                <a:latin typeface="Montserrat ExtraBold" panose="00000900000000000000" pitchFamily="50" charset="-52"/>
                <a:ea typeface="Roboto" panose="02000000000000000000" pitchFamily="2" charset="0"/>
                <a:cs typeface="+mj-cs"/>
              </a:rPr>
              <a:t>минеральные (&gt;47 ‰)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944F2E-835C-45FD-9C07-A9157A768730}"/>
              </a:ext>
            </a:extLst>
          </p:cNvPr>
          <p:cNvSpPr txBox="1"/>
          <p:nvPr/>
        </p:nvSpPr>
        <p:spPr>
          <a:xfrm>
            <a:off x="7013671" y="4686056"/>
            <a:ext cx="607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D83E8"/>
                </a:solidFill>
                <a:latin typeface="Montserrat ExtraBold" panose="00000900000000000000" pitchFamily="50" charset="-52"/>
                <a:ea typeface="Roboto" panose="02000000000000000000" pitchFamily="2" charset="0"/>
                <a:cs typeface="+mj-cs"/>
              </a:rPr>
              <a:t>солёные (24,7–47 ‰)</a:t>
            </a:r>
          </a:p>
        </p:txBody>
      </p:sp>
    </p:spTree>
    <p:extLst>
      <p:ext uri="{BB962C8B-B14F-4D97-AF65-F5344CB8AC3E}">
        <p14:creationId xmlns:p14="http://schemas.microsoft.com/office/powerpoint/2010/main" val="946542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E8DA12-904E-67BA-6788-719D28F43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2" b="17632"/>
          <a:stretch/>
        </p:blipFill>
        <p:spPr>
          <a:xfrm>
            <a:off x="0" y="0"/>
            <a:ext cx="12192000" cy="4439653"/>
          </a:xfrm>
          <a:prstGeom prst="rect">
            <a:avLst/>
          </a:prstGeom>
        </p:spPr>
      </p:pic>
      <p:sp>
        <p:nvSpPr>
          <p:cNvPr id="8" name="Rounded Rectangle 106">
            <a:extLst>
              <a:ext uri="{FF2B5EF4-FFF2-40B4-BE49-F238E27FC236}">
                <a16:creationId xmlns:a16="http://schemas.microsoft.com/office/drawing/2014/main" id="{D7D1D989-61AC-71CA-21F5-30155617E1A5}"/>
              </a:ext>
            </a:extLst>
          </p:cNvPr>
          <p:cNvSpPr/>
          <p:nvPr/>
        </p:nvSpPr>
        <p:spPr>
          <a:xfrm>
            <a:off x="1019085" y="3429000"/>
            <a:ext cx="10086062" cy="27198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41400" dist="50800" dir="5400000" sx="102000" sy="102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ABF9C0-7100-E19F-7D55-E40CFC454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6220327" y="1442300"/>
            <a:ext cx="4173316" cy="504241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4DFEF51-B3A1-D01B-D0D1-9679B5302252}"/>
              </a:ext>
            </a:extLst>
          </p:cNvPr>
          <p:cNvSpPr txBox="1">
            <a:spLocks/>
          </p:cNvSpPr>
          <p:nvPr/>
        </p:nvSpPr>
        <p:spPr>
          <a:xfrm>
            <a:off x="1365103" y="3243943"/>
            <a:ext cx="4502297" cy="3711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Розовые озера возникают в результате сочетания факторов, которые включают климат и гидрологию континента под ними, в частности уровень солености. Оранжево-розовый цвет соленых озер по всему миру часто приписывают зеленой водоросли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Dunaliella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salina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4289A86-DE2D-B77C-8543-C0D83A160F16}"/>
              </a:ext>
            </a:extLst>
          </p:cNvPr>
          <p:cNvSpPr txBox="1">
            <a:spLocks/>
          </p:cNvSpPr>
          <p:nvPr/>
        </p:nvSpPr>
        <p:spPr>
          <a:xfrm>
            <a:off x="1365103" y="3063712"/>
            <a:ext cx="4311332" cy="223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Montserrat ExtraBold" panose="00000900000000000000" pitchFamily="50" charset="-52"/>
                <a:ea typeface="+mj-ea"/>
                <a:cs typeface="+mj-cs"/>
              </a:rPr>
              <a:t>Розовые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ExtraBold" panose="00000900000000000000" pitchFamily="50" charset="-52"/>
                <a:ea typeface="+mj-ea"/>
                <a:cs typeface="+mj-cs"/>
              </a:rPr>
              <a:t> озера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 ExtraBold" panose="00000900000000000000" pitchFamily="50" charset="-52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564271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</TotalTime>
  <Words>1058</Words>
  <Application>Microsoft Office PowerPoint</Application>
  <PresentationFormat>Широкоэкранный</PresentationFormat>
  <Paragraphs>161</Paragraphs>
  <Slides>18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Arial</vt:lpstr>
      <vt:lpstr>Arial Black</vt:lpstr>
      <vt:lpstr>Audiowide</vt:lpstr>
      <vt:lpstr>Calibri</vt:lpstr>
      <vt:lpstr>Calibri Light</vt:lpstr>
      <vt:lpstr>Montserrat</vt:lpstr>
      <vt:lpstr>Montserrat ExtraBold</vt:lpstr>
      <vt:lpstr>Oswald Light</vt:lpstr>
      <vt:lpstr>Roboto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Petr Frizi</dc:creator>
  <cp:lastModifiedBy>Petr Frizi</cp:lastModifiedBy>
  <cp:revision>115</cp:revision>
  <dcterms:created xsi:type="dcterms:W3CDTF">2024-08-25T19:23:59Z</dcterms:created>
  <dcterms:modified xsi:type="dcterms:W3CDTF">2025-10-05T16:32:38Z</dcterms:modified>
</cp:coreProperties>
</file>