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7D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-216" y="-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Гео 10\32 Мировая система НИОКР Всероссийская проверочная работа\Industrial_drawing_detail_and_drawing_tools1600x60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B27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1"/>
            <a:ext cx="14717488" cy="55190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30494" y="6440269"/>
            <a:ext cx="6839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Мировая система НИОКР</a:t>
            </a:r>
            <a:endParaRPr lang="ru-RU" sz="4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256134" y="4832290"/>
            <a:ext cx="3379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10 класс 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Урок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32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12" descr="C:\Users\Olga\Downloads\f14eeab0906765384e33ae471c320c5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7040" y="7086600"/>
            <a:ext cx="837764" cy="83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83074"/>
            <a:ext cx="10922675" cy="633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Значение НИОКР для экономики и общества</a:t>
            </a:r>
            <a:endParaRPr lang="en-US" sz="3950" b="1" dirty="0"/>
          </a:p>
        </p:txBody>
      </p:sp>
      <p:sp>
        <p:nvSpPr>
          <p:cNvPr id="3" name="Text 1"/>
          <p:cNvSpPr/>
          <p:nvPr/>
        </p:nvSpPr>
        <p:spPr>
          <a:xfrm>
            <a:off x="837724" y="1847493"/>
            <a:ext cx="12954952" cy="689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НИОКР стимулируют развитие новых технологий, повышают конкурентоспособность экономики и создают новые отрасли. Они способствуют улучшению качества жизни через инновационные продукты и услуги.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37724" y="2778919"/>
            <a:ext cx="12954952" cy="344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Эффективное взаимодействие науки, бизнеса и государства — ключ к успешному развитию НИОКР и инновационной экономики.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2309455" y="5010864"/>
            <a:ext cx="253460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Исследования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837724" y="5456873"/>
            <a:ext cx="4006334" cy="344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Создание новых знаний и технологий</a:t>
            </a:r>
            <a:endParaRPr lang="en-US" sz="16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826" y="3365778"/>
            <a:ext cx="4080748" cy="4080748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968" y="4959013"/>
            <a:ext cx="322302" cy="40290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678710" y="3823692"/>
            <a:ext cx="253460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Производство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9678710" y="4269700"/>
            <a:ext cx="4113967" cy="344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Внедрение инноваций в промышленность</a:t>
            </a:r>
            <a:endParaRPr lang="en-US" sz="16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26" y="3365778"/>
            <a:ext cx="4080748" cy="4080748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116" y="4108906"/>
            <a:ext cx="322302" cy="40290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678710" y="5853351"/>
            <a:ext cx="2575798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Экономический рост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9678710" y="6299359"/>
            <a:ext cx="4113967" cy="689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Рост конкурентоспособности и новых рынков</a:t>
            </a:r>
            <a:endParaRPr lang="en-US" sz="16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826" y="3365778"/>
            <a:ext cx="4080748" cy="4080748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4825" y="6545878"/>
            <a:ext cx="322302" cy="4029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3" y="297537"/>
            <a:ext cx="7468553" cy="1196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Ключевые выводы и перспективы развития НИОКР</a:t>
            </a:r>
            <a:endParaRPr lang="en-US" sz="3750" b="1" dirty="0"/>
          </a:p>
        </p:txBody>
      </p:sp>
      <p:sp>
        <p:nvSpPr>
          <p:cNvPr id="4" name="Text 1"/>
          <p:cNvSpPr/>
          <p:nvPr/>
        </p:nvSpPr>
        <p:spPr>
          <a:xfrm>
            <a:off x="6324123" y="2092761"/>
            <a:ext cx="7468553" cy="976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НИОКР — фундамент научно-технического прогресса и экономического развития. Их успешное развитие требует инвестиций, квалифицированных кадров и инновационных комплексов.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324124" y="3277791"/>
            <a:ext cx="7468553" cy="651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Интеграция науки и производства, поддержка стартапов и развитие технополисов создают условия для устойчивого роста и технологического лидерства стран.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6324124" y="4483179"/>
            <a:ext cx="152519" cy="746760"/>
          </a:xfrm>
          <a:prstGeom prst="roundRect">
            <a:avLst>
              <a:gd name="adj" fmla="val 56032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781800" y="4483179"/>
            <a:ext cx="2393752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Инвестиции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6781800" y="4904423"/>
            <a:ext cx="7010876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Увеличение финансирования из разных источников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629281" y="5433298"/>
            <a:ext cx="152519" cy="746760"/>
          </a:xfrm>
          <a:prstGeom prst="roundRect">
            <a:avLst>
              <a:gd name="adj" fmla="val 56032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086957" y="5433298"/>
            <a:ext cx="2393752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Кадры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7086957" y="5854541"/>
            <a:ext cx="6705719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Подготовка и поддержка научных специалистов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934438" y="6383417"/>
            <a:ext cx="152519" cy="746760"/>
          </a:xfrm>
          <a:prstGeom prst="roundRect">
            <a:avLst>
              <a:gd name="adj" fmla="val 56032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392114" y="6383417"/>
            <a:ext cx="2393752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Инфраструктура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7392114" y="6804660"/>
            <a:ext cx="6400562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Развитие инновационных комплексов и технополисов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4506686"/>
            <a:ext cx="1241500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Мировая система НИОКР: наука и инновации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5440204"/>
            <a:ext cx="1295495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НИОКР (научно-исследовательские и опытно-конструкторские работы) — ключевой сектор науки и технологий, определяющий уровень развития стран. </a:t>
            </a:r>
            <a:endParaRPr lang="ru-RU" sz="2400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ts val="3000"/>
              </a:lnSpc>
              <a:buNone/>
            </a:pPr>
            <a:endParaRPr lang="ru-RU" sz="2400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ts val="3000"/>
              </a:lnSpc>
              <a:buNone/>
            </a:pPr>
            <a:r>
              <a:rPr lang="en-US" sz="2400" dirty="0" err="1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</a:t>
            </a:r>
            <a:r>
              <a:rPr lang="en-US" sz="2400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ЮНЕСКО, НИОКР — это творческая деятельность, направленная на расширение знаний и создание новых продуктов или улучшение существующих. Это не включает образование и стандартизацию, а именно инновационные исследования и разработки.</a:t>
            </a:r>
            <a:endParaRPr lang="en-US" sz="2400" dirty="0"/>
          </a:p>
        </p:txBody>
      </p:sp>
      <p:pic>
        <p:nvPicPr>
          <p:cNvPr id="1026" name="Picture 2" descr="F:\Гео 10\32 Мировая система НИОКР Всероссийская проверочная работа\360_F_133199896_dNmUkcFl1viqeGBe13Y9jTip4fGncGw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7724" y="198866"/>
            <a:ext cx="12714990" cy="4307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86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9981" y="3213735"/>
            <a:ext cx="740152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Три стадии НИОКР и их примеры</a:t>
            </a:r>
            <a:endParaRPr lang="en-US" sz="3550" b="1" dirty="0"/>
          </a:p>
        </p:txBody>
      </p:sp>
      <p:sp>
        <p:nvSpPr>
          <p:cNvPr id="4" name="Text 1"/>
          <p:cNvSpPr/>
          <p:nvPr/>
        </p:nvSpPr>
        <p:spPr>
          <a:xfrm>
            <a:off x="799981" y="4076581"/>
            <a:ext cx="13030438" cy="932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НИОКР включают три последовательных этапа, которые ведут к технологическим прорывам. Например, изобретение парового двигателя дало толчок к развитию ткацкого станка, текстильной промышленности и железнодорожного транспорта. Это создало цепочку взаимосвязанных отраслей и новых технологий.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799981" y="5227677"/>
            <a:ext cx="13030438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Подобные технологические цепочки наблюдаются и у двигателя внутреннего сгорания, и у электронной микросхемы, которые кардинально изменили производство и повседневную жизнь.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799981" y="6067901"/>
            <a:ext cx="437078" cy="437078"/>
          </a:xfrm>
          <a:prstGeom prst="roundRect">
            <a:avLst>
              <a:gd name="adj" fmla="val 1867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81360" y="6114990"/>
            <a:ext cx="274201" cy="342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1431250" y="6134576"/>
            <a:ext cx="2285762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Паровой двигатель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431250" y="6536888"/>
            <a:ext cx="3550325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Запуск промышленной революции и новых отраслей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5224343" y="6067901"/>
            <a:ext cx="437078" cy="437078"/>
          </a:xfrm>
          <a:prstGeom prst="roundRect">
            <a:avLst>
              <a:gd name="adj" fmla="val 1867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305723" y="6114990"/>
            <a:ext cx="274201" cy="342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5855613" y="6134576"/>
            <a:ext cx="35503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Двигатель внутреннего сгорания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855613" y="6822638"/>
            <a:ext cx="3550325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Рост автомобильной промышленности и смежных производств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9648706" y="6067901"/>
            <a:ext cx="437078" cy="437078"/>
          </a:xfrm>
          <a:prstGeom prst="roundRect">
            <a:avLst>
              <a:gd name="adj" fmla="val 1867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730085" y="6114990"/>
            <a:ext cx="274201" cy="342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150" dirty="0"/>
          </a:p>
        </p:txBody>
      </p:sp>
      <p:sp>
        <p:nvSpPr>
          <p:cNvPr id="16" name="Text 13"/>
          <p:cNvSpPr/>
          <p:nvPr/>
        </p:nvSpPr>
        <p:spPr>
          <a:xfrm>
            <a:off x="10279975" y="6134576"/>
            <a:ext cx="2831425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Электронная микросхема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10279975" y="6536888"/>
            <a:ext cx="3550325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Революция в IT и коммуникациях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0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8766" y="654010"/>
            <a:ext cx="7479268" cy="1119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Влияние микросхем на мировую экономику</a:t>
            </a:r>
            <a:endParaRPr lang="en-US" sz="3500" b="1" dirty="0"/>
          </a:p>
        </p:txBody>
      </p:sp>
      <p:sp>
        <p:nvSpPr>
          <p:cNvPr id="4" name="Text 1"/>
          <p:cNvSpPr/>
          <p:nvPr/>
        </p:nvSpPr>
        <p:spPr>
          <a:xfrm>
            <a:off x="6318766" y="2058591"/>
            <a:ext cx="7479268" cy="1217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Появление микросхем привело к развитию персональных компьютеров, информационно-коммуникационных технологий и интернет-торговли. Это вызвало коренную перестройку производительных сил и трансформацию мировой экономики на основе компьютерных технологий.</a:t>
            </a:r>
            <a:endParaRPr lang="en-US" sz="1450" dirty="0"/>
          </a:p>
        </p:txBody>
      </p:sp>
      <p:sp>
        <p:nvSpPr>
          <p:cNvPr id="5" name="Text 2"/>
          <p:cNvSpPr/>
          <p:nvPr/>
        </p:nvSpPr>
        <p:spPr>
          <a:xfrm>
            <a:off x="6318766" y="3489841"/>
            <a:ext cx="7479268" cy="912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Современные НИОКР требуют больших финансовых вложений и слаженной работы научного персонала, исследовательских организаций, промышленной базы и системы подготовки кадров.</a:t>
            </a:r>
            <a:endParaRPr lang="en-US" sz="1450" dirty="0"/>
          </a:p>
        </p:txBody>
      </p:sp>
      <p:sp>
        <p:nvSpPr>
          <p:cNvPr id="6" name="Shape 3"/>
          <p:cNvSpPr/>
          <p:nvPr/>
        </p:nvSpPr>
        <p:spPr>
          <a:xfrm>
            <a:off x="6318766" y="4616768"/>
            <a:ext cx="3644503" cy="1678067"/>
          </a:xfrm>
          <a:prstGeom prst="roundRect">
            <a:avLst>
              <a:gd name="adj" fmla="val 4762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16648" y="4814649"/>
            <a:ext cx="2275523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Финансовые затраты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516648" y="5208508"/>
            <a:ext cx="3248739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Огромные инвестиции в исследования и разработки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10153531" y="4616768"/>
            <a:ext cx="3644503" cy="1678067"/>
          </a:xfrm>
          <a:prstGeom prst="roundRect">
            <a:avLst>
              <a:gd name="adj" fmla="val 4762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51413" y="4814649"/>
            <a:ext cx="3248739" cy="559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Квалифицированный персонал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351413" y="5488305"/>
            <a:ext cx="3248739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Необходимость высококлассных ученых и инженеров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6318766" y="6485096"/>
            <a:ext cx="7479268" cy="1093946"/>
          </a:xfrm>
          <a:prstGeom prst="roundRect">
            <a:avLst>
              <a:gd name="adj" fmla="val 7305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516648" y="6682978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Инфраструктура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516648" y="7076837"/>
            <a:ext cx="7083504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Современные лаборатории и производственные базы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96816"/>
            <a:ext cx="1293768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Численность и финансирование НИОКР в мире</a:t>
            </a:r>
            <a:endParaRPr lang="en-US" sz="4400" b="1" dirty="0"/>
          </a:p>
        </p:txBody>
      </p:sp>
      <p:sp>
        <p:nvSpPr>
          <p:cNvPr id="3" name="Text 1"/>
          <p:cNvSpPr/>
          <p:nvPr/>
        </p:nvSpPr>
        <p:spPr>
          <a:xfrm>
            <a:off x="837724" y="2379583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мире около 8 миллионов человек заняты в НИОКР, а совокупные расходы достигают примерно 1,5 триллиона долларов. Финансирование поступает из государственных, частных и университетских источников.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724" y="3414832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развитых странах преобладает частное финансирование, а в развивающихся — государственное. Это отражает различия в экономических моделях и приоритетах стран.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68939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Занятость в НИОКР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37724" y="528066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8 млн человек по всему миру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5357813" y="4689396"/>
            <a:ext cx="331029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Объем финансирования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57813" y="528066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1,5 трлн долларов ежегодно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877901" y="4689396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Источники финансирования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7901" y="5632609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Государственные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6099334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Частные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9877901" y="6566059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Университетские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4032" y="812363"/>
            <a:ext cx="7495937" cy="12465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00" b="1" dirty="0"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Инновационные комплексы и их роль</a:t>
            </a:r>
            <a:endParaRPr lang="en-US" sz="3900" b="1" dirty="0"/>
          </a:p>
        </p:txBody>
      </p:sp>
      <p:sp>
        <p:nvSpPr>
          <p:cNvPr id="4" name="Text 1"/>
          <p:cNvSpPr/>
          <p:nvPr/>
        </p:nvSpPr>
        <p:spPr>
          <a:xfrm>
            <a:off x="824032" y="2376726"/>
            <a:ext cx="7495937" cy="1017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Экономика знаний формирует инновационные комплексы — территориальные образования, объединяющие научные исследования и производство. Они часто связаны с вузами и промышленными предприятиями.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824032" y="3632359"/>
            <a:ext cx="7495937" cy="1017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Основные виды инновационных комплексов включают бизнес-инкубаторы, научно-технологические парки и технополисы, которые служат центрами развития новых технологий и стартапов.</a:t>
            </a:r>
            <a:endParaRPr lang="en-US" sz="16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32" y="4887992"/>
            <a:ext cx="522446" cy="52244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24032" y="5622250"/>
            <a:ext cx="2322076" cy="623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Бизнес-инкубаторы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824032" y="6372463"/>
            <a:ext cx="2322076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Поддержка молодых малых фирм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903" y="4887992"/>
            <a:ext cx="522446" cy="52244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410903" y="5622250"/>
            <a:ext cx="2322076" cy="934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Научно-технологические парки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3410903" y="6684050"/>
            <a:ext cx="2322076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Связь науки и производства</a:t>
            </a:r>
            <a:endParaRPr lang="en-US" sz="16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773" y="4887992"/>
            <a:ext cx="522446" cy="52244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97773" y="5622250"/>
            <a:ext cx="2322076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Технополисы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5997773" y="6060877"/>
            <a:ext cx="2322076" cy="135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Научно-производственные города с развитой инфраструктурой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26519"/>
            <a:ext cx="12726352" cy="598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Силиконовая долина — пример инновационного парка</a:t>
            </a:r>
            <a:endParaRPr lang="en-US" sz="3750" b="1" dirty="0"/>
          </a:p>
        </p:txBody>
      </p:sp>
      <p:sp>
        <p:nvSpPr>
          <p:cNvPr id="3" name="Text 1"/>
          <p:cNvSpPr/>
          <p:nvPr/>
        </p:nvSpPr>
        <p:spPr>
          <a:xfrm>
            <a:off x="837724" y="1731764"/>
            <a:ext cx="12954952" cy="651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Самым известным научно-промышленным парком является Силиконовая долина в США, возникшая на базе Стэнфордского университета. Она стала центром развития IT-индустрии и высоких технологий.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37724" y="2611636"/>
            <a:ext cx="12954952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Силиконовая долина объединяет университеты, стартапы и крупные корпорации, создавая экосистему инноваций и предпринимательства.</a:t>
            </a:r>
            <a:endParaRPr lang="en-US" sz="1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165991"/>
            <a:ext cx="5397698" cy="333601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7724" y="6756321"/>
            <a:ext cx="342054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Технологический центр мира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837724" y="7177564"/>
            <a:ext cx="6350318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Место рождения многих IT-гигантов и стартапов</a:t>
            </a:r>
            <a:endParaRPr lang="en-US" sz="16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359" y="3165991"/>
            <a:ext cx="5397698" cy="333601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42359" y="6756321"/>
            <a:ext cx="2393752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Основа инноваций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7442359" y="7177564"/>
            <a:ext cx="6350318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Связь науки и бизнеса через университет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8210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Технополисы в Азии</a:t>
            </a:r>
            <a:endParaRPr lang="en-US" sz="4400" b="1" dirty="0"/>
          </a:p>
        </p:txBody>
      </p:sp>
      <p:sp>
        <p:nvSpPr>
          <p:cNvPr id="3" name="Text 1"/>
          <p:cNvSpPr/>
          <p:nvPr/>
        </p:nvSpPr>
        <p:spPr>
          <a:xfrm>
            <a:off x="837724" y="2764869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Азии развиваются крупные технополисы, охватывающие целые города с развитой инфраструктурой. Примеры — Сайберджайя в Малайзии и Синьчжу на Тайване.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724" y="3800118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Эти технополисы способствуют развитию науки, производства и инноваций, создавая благоприятные условия для технологического прогресса.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074682"/>
            <a:ext cx="333541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Сайберджайя, Малайзия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37724" y="5665946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Научно-производственный комплекс с развитой инфраструктурой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14761" y="50746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Синьчжу, Тайвань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14761" y="5665946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Технополис с акцентом на высокие технологии и исследования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8556" y="652105"/>
            <a:ext cx="7486888" cy="1392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НИОКР в России: регионы и проекты</a:t>
            </a:r>
            <a:endParaRPr lang="en-US" sz="4350" b="1" dirty="0"/>
          </a:p>
        </p:txBody>
      </p:sp>
      <p:sp>
        <p:nvSpPr>
          <p:cNvPr id="4" name="Text 1"/>
          <p:cNvSpPr/>
          <p:nvPr/>
        </p:nvSpPr>
        <p:spPr>
          <a:xfrm>
            <a:off x="828556" y="2399705"/>
            <a:ext cx="7486888" cy="1514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Большая часть научно-технического потенциала России сосредоточена в Москве, Санкт-Петербурге, Новосибирской области и на Урале. Здесь находятся главные научные центры, вузы и лаборатории, обеспечивающие до 70% исследований страны.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28556" y="4180523"/>
            <a:ext cx="7486888" cy="757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Крупнейшим инновационным проектом стал комплекс «Сколково», направленный на развитие высоких технологий и инноваций.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828556" y="5204103"/>
            <a:ext cx="532686" cy="532686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597938" y="5285423"/>
            <a:ext cx="2785229" cy="348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Основные регионы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1597938" y="5775484"/>
            <a:ext cx="6717506" cy="378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Москва, Санкт-Петербург, Новосибирск, Урал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828556" y="6627495"/>
            <a:ext cx="532686" cy="532686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597938" y="6708815"/>
            <a:ext cx="2785229" cy="348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Проект «Сколково»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1597938" y="7198876"/>
            <a:ext cx="6717506" cy="378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Инновационный центр и технологический кластер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726</Words>
  <Application>Microsoft Office PowerPoint</Application>
  <PresentationFormat>Произвольный</PresentationFormat>
  <Paragraphs>96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Olga</cp:lastModifiedBy>
  <cp:revision>3</cp:revision>
  <dcterms:created xsi:type="dcterms:W3CDTF">2025-05-03T10:25:34Z</dcterms:created>
  <dcterms:modified xsi:type="dcterms:W3CDTF">2025-05-03T10:46:22Z</dcterms:modified>
</cp:coreProperties>
</file>