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337" r:id="rId10"/>
    <p:sldId id="258" r:id="rId11"/>
    <p:sldId id="288" r:id="rId12"/>
    <p:sldId id="318" r:id="rId13"/>
    <p:sldId id="317" r:id="rId14"/>
    <p:sldId id="333" r:id="rId15"/>
    <p:sldId id="297" r:id="rId16"/>
    <p:sldId id="314" r:id="rId17"/>
    <p:sldId id="320" r:id="rId18"/>
    <p:sldId id="321" r:id="rId19"/>
    <p:sldId id="338" r:id="rId20"/>
    <p:sldId id="334" r:id="rId21"/>
    <p:sldId id="322" r:id="rId22"/>
    <p:sldId id="335" r:id="rId23"/>
    <p:sldId id="323" r:id="rId24"/>
    <p:sldId id="336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289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1C0E0-754E-49DF-9DB4-504583C7FC30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A445A-C001-499F-ADF7-27CB46902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54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A445A-C001-499F-ADF7-27CB46902B3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77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637EC-38BE-A1CD-8438-D2A4195F0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C7DB2C-279C-3362-B147-84C5A1C24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E3D1CC-8A87-735F-A61E-7FD1CA4AF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3B9C-F2E1-4D80-A334-896B8C0B7860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20BF5D-760C-6A1E-C369-42F0F93D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464A2-7FB1-D57C-5669-6A01410F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495D-2C9D-4912-9D09-53FF422E3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21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F2F26-EF5C-EA2F-7929-6759008CB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991842-E882-4015-E37D-7ED9283A5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CA5A79-182B-F719-EA74-7643D527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3B9C-F2E1-4D80-A334-896B8C0B7860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98AD40-7E7D-26C9-3D50-C01741D1B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EF2268-22A1-4E8D-B775-BB4B88CA6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495D-2C9D-4912-9D09-53FF422E3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10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01F7E7-9151-E923-0492-C953B1756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C1B877-7FCF-D67C-E18E-C0AE96D55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BF07F3-C6ED-464C-B396-29D3E311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3B9C-F2E1-4D80-A334-896B8C0B7860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A041AB-40A2-01D0-46D3-C88C9274E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EA3394-0BC2-FFDC-3FEB-995DC3082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495D-2C9D-4912-9D09-53FF422E3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94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FBAD9-53D7-D8D8-D000-541ACCD7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1D95B5-2A80-C113-844B-D6A01548C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13B141-5FC8-65EB-1D09-8FA89AA8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3B9C-F2E1-4D80-A334-896B8C0B7860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BF9CBE-A138-FDBF-3C13-B1288985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783E6-B083-45C9-005B-AB9DCD3B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495D-2C9D-4912-9D09-53FF422E3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58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40BD1-0149-089B-7E51-3C6BE9A92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AA259A-468A-51CE-2BA5-04838B9CC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83B314-3665-774A-5FD2-C4CBC5E72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3B9C-F2E1-4D80-A334-896B8C0B7860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B38742-D170-22F1-BEA2-A9F1909B7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BF7039-A15D-6D71-6C77-107BAD01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495D-2C9D-4912-9D09-53FF422E3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3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C9D6C-6EF5-56C9-B46B-65C7917F6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A28169-E37F-5A7D-F206-7CC87FA42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DD661E-2486-5CD6-132B-3DDC7833A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79E55C-19EA-2FB7-666B-159FD6748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3B9C-F2E1-4D80-A334-896B8C0B7860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895BED-4D4D-0137-9685-95075932F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10C333-87E3-41A6-E06A-621B0C66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495D-2C9D-4912-9D09-53FF422E3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74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F42AB-0338-2961-E66E-AECF730C7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C1500C-D14A-0E3B-7441-ECD021C17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3A2367-6544-B86A-98DE-00C362638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BE2820-12CE-32D7-8CBD-3871E766D7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FD7C0F-12EE-57F6-DE1D-1D54772C7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0930EB-7323-2F04-356A-4C482DCFC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3B9C-F2E1-4D80-A334-896B8C0B7860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624191-05CF-CAE4-83CC-A9704697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478A77-CAE3-FEAD-C5E7-3EA99A397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495D-2C9D-4912-9D09-53FF422E3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31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A6DBB-7337-7971-4B8E-C9FA5C075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D6290-3F50-7E0F-ED41-29339151E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3B9C-F2E1-4D80-A334-896B8C0B7860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A9A8FFA-D401-5D48-27CE-1B07D39B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119E23-96C3-9712-3C8D-7D9B033F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495D-2C9D-4912-9D09-53FF422E3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1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92D5D8-E3D7-E80F-AAEF-EF9492371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3B9C-F2E1-4D80-A334-896B8C0B7860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9D63E1-2809-403E-B5DE-28A9C2607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E0DE65-33E6-CCBA-DB0D-3B1A2D36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495D-2C9D-4912-9D09-53FF422E3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76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F4D79-12D5-274A-04E5-010E9B70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D3407F-3A96-9A40-D924-3762987E9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C70DF8-6937-9F80-612C-285BCBCBD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1C0453-3907-9CF2-F7A5-02BE07D63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3B9C-F2E1-4D80-A334-896B8C0B7860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EB6AC-0E28-56E6-4A90-2C1928DBE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1F66CF-C287-BB61-016B-D2861EF3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495D-2C9D-4912-9D09-53FF422E3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75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174E4-8393-5FED-1D80-4890D69C8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FD4236-FED0-D45F-CC6A-010B7F9D3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37E2D9-4BAB-7845-6495-11A3703B5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42BDA9-26E8-CB85-76F6-6A1499468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3B9C-F2E1-4D80-A334-896B8C0B7860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DDB8FC-187C-FCD3-CF7F-AE34EE3D3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9EDDBF-E72B-DF14-82C3-58235B150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495D-2C9D-4912-9D09-53FF422E3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78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475A3-6DC5-725C-A7F4-28C331D1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DE59C6-D87E-8C69-7D64-F5B625F47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8FC573-8A92-50A3-FDFB-C62B0A7DE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D3B9C-F2E1-4D80-A334-896B8C0B7860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1D492C-714A-ADCA-9FF2-DB51FF168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41B0D9-6D8F-A81A-1652-C62A7AF2C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7495D-2C9D-4912-9D09-53FF422E3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4B3FF3B-1C84-30E0-48E3-769B4E82520A}"/>
              </a:ext>
            </a:extLst>
          </p:cNvPr>
          <p:cNvSpPr/>
          <p:nvPr/>
        </p:nvSpPr>
        <p:spPr>
          <a:xfrm>
            <a:off x="2267339" y="2453951"/>
            <a:ext cx="7979904" cy="111951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B0C09-9944-9C81-55BC-0104EA9D6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368" y="2156791"/>
            <a:ext cx="8145624" cy="141667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</a:rPr>
              <a:t>4. Эпоха Великих географических открытий (ВГО)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ED763F8-265B-69D5-E1B3-8A031C212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7243" y="6355178"/>
            <a:ext cx="1944757" cy="33385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b="1" i="1" dirty="0"/>
              <a:t>5 класс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Содержимое 2">
            <a:extLst>
              <a:ext uri="{FF2B5EF4-FFF2-40B4-BE49-F238E27FC236}">
                <a16:creationId xmlns:a16="http://schemas.microsoft.com/office/drawing/2014/main" id="{D377D5BC-71BD-4905-DC07-0E5F6C628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730" y="2484107"/>
            <a:ext cx="11399520" cy="333470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ru-RU" altLang="ru-RU" dirty="0"/>
              <a:t>Как начиналась эпоха Великих географических открытий. </a:t>
            </a:r>
          </a:p>
          <a:p>
            <a:pPr eaLnBrk="1" hangingPunct="1"/>
            <a:r>
              <a:rPr lang="ru-RU" altLang="ru-RU" dirty="0"/>
              <a:t>Чем знамениты экспедиции Христофора Колумба и Фернана Магеллана. </a:t>
            </a:r>
          </a:p>
          <a:p>
            <a:pPr eaLnBrk="1" hangingPunct="1"/>
            <a:r>
              <a:rPr lang="ru-RU" altLang="ru-RU" dirty="0"/>
              <a:t>Какое значение имело открытие Америки.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3E9E8B0-75E9-6EEF-D55F-7D53A216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90583" cy="1325563"/>
          </a:xfrm>
        </p:spPr>
        <p:txBody>
          <a:bodyPr>
            <a:normAutofit/>
          </a:bodyPr>
          <a:lstStyle/>
          <a:p>
            <a:r>
              <a:rPr lang="ru-RU" sz="4000" b="1" dirty="0"/>
              <a:t>Сегодня на уроке мы узнаем следующее: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4D5FC4E-D227-C61F-6F86-AF767A0FAEAD}"/>
              </a:ext>
            </a:extLst>
          </p:cNvPr>
          <p:cNvSpPr/>
          <p:nvPr/>
        </p:nvSpPr>
        <p:spPr>
          <a:xfrm>
            <a:off x="502755" y="5059018"/>
            <a:ext cx="11497916" cy="16300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+mn-lt"/>
              </a:rPr>
              <a:t>ИЗ ДАЛЬНИХ СТРАН КУПЦЫ ВЕЗЛИ КАРАВАНАМИ ДИКОВИННЫЕ ТОВАРЫ- ЗОЛОТО, РАБОВ, ДРАГОЦЕННЫЕ КАМНИ И ШЁЛК.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E68DF-BFE3-54EB-517F-E3F75D9298E1}"/>
              </a:ext>
            </a:extLst>
          </p:cNvPr>
          <p:cNvSpPr txBox="1"/>
          <p:nvPr/>
        </p:nvSpPr>
        <p:spPr>
          <a:xfrm>
            <a:off x="1451113" y="322878"/>
            <a:ext cx="9601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/>
              <a:t>Как начиналась эпоха Великих географических открытий?</a:t>
            </a:r>
            <a:endParaRPr lang="ru-RU" altLang="ru-RU" sz="2000" dirty="0"/>
          </a:p>
        </p:txBody>
      </p:sp>
      <p:pic>
        <p:nvPicPr>
          <p:cNvPr id="1026" name="Picture 2" descr="Что везли по Шелковому пути: восемь топовых товаров | Вестник Кавказа">
            <a:extLst>
              <a:ext uri="{FF2B5EF4-FFF2-40B4-BE49-F238E27FC236}">
                <a16:creationId xmlns:a16="http://schemas.microsoft.com/office/drawing/2014/main" id="{5FC671C2-3E82-3083-5542-5592610B3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209" y="1519920"/>
            <a:ext cx="4285836" cy="3217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анза и Русь: им лес, нам пиво да селёдка | МИР ИСТОРИИ - WOH | Дзен">
            <a:extLst>
              <a:ext uri="{FF2B5EF4-FFF2-40B4-BE49-F238E27FC236}">
                <a16:creationId xmlns:a16="http://schemas.microsoft.com/office/drawing/2014/main" id="{936046BD-6415-7BD4-7754-5F33F28FD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678" y="1509106"/>
            <a:ext cx="3172239" cy="3228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580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4D5FC4E-D227-C61F-6F86-AF767A0FAEAD}"/>
              </a:ext>
            </a:extLst>
          </p:cNvPr>
          <p:cNvSpPr/>
          <p:nvPr/>
        </p:nvSpPr>
        <p:spPr>
          <a:xfrm>
            <a:off x="502755" y="5059018"/>
            <a:ext cx="11497916" cy="16300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+mn-lt"/>
              </a:rPr>
              <a:t>ТАКЖЕ ВЕЗЛИ ДОРОГИЕ ПРЯНОСТИ : ПЕРЕЦ, ГВОЗДИКУ, КОРИЦУ, ВАНИЛЬ, МУСКАТНЫЙ ОРЕХ И ДР.</a:t>
            </a:r>
          </a:p>
        </p:txBody>
      </p:sp>
      <p:pic>
        <p:nvPicPr>
          <p:cNvPr id="2050" name="Picture 2" descr="Дороже золота и выгоднее наркоторговли. История специй в приключениях и  цифрах | Пикабу">
            <a:extLst>
              <a:ext uri="{FF2B5EF4-FFF2-40B4-BE49-F238E27FC236}">
                <a16:creationId xmlns:a16="http://schemas.microsoft.com/office/drawing/2014/main" id="{19CC6770-AEA0-05C2-256B-6719F0CEA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87" y="664265"/>
            <a:ext cx="8054007" cy="4027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3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стория специй | Пикабу">
            <a:extLst>
              <a:ext uri="{FF2B5EF4-FFF2-40B4-BE49-F238E27FC236}">
                <a16:creationId xmlns:a16="http://schemas.microsoft.com/office/drawing/2014/main" id="{628C146F-E548-D9CA-EC26-1D5937200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570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2B2DA-F0B1-4054-7AC3-8DC3AA83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8227"/>
            <a:ext cx="10515600" cy="1325563"/>
          </a:xfrm>
        </p:spPr>
        <p:txBody>
          <a:bodyPr/>
          <a:lstStyle/>
          <a:p>
            <a:r>
              <a:rPr lang="ru-RU" b="1" dirty="0"/>
              <a:t>Португальцы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97A51B6-5FEA-C1AE-D741-178600BDD399}"/>
              </a:ext>
            </a:extLst>
          </p:cNvPr>
          <p:cNvSpPr/>
          <p:nvPr/>
        </p:nvSpPr>
        <p:spPr>
          <a:xfrm>
            <a:off x="502755" y="3685592"/>
            <a:ext cx="11497916" cy="30034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Морской путь в земли несметных богатств одними из первых решили проложить португальцы. К середине ХѴ в. они уже активно высаживались на западном берегу Африки, где забирали в рабство местных жителей и откуда вывозили золото. Тогда же возникло европейское название нынешней африканской страны Ганы - «Золотой берег». </a:t>
            </a:r>
          </a:p>
        </p:txBody>
      </p:sp>
      <p:pic>
        <p:nvPicPr>
          <p:cNvPr id="1026" name="Picture 2" descr="Флот Португалии. Список статей и справочные данные. | Морская коллекция |  Дзен">
            <a:extLst>
              <a:ext uri="{FF2B5EF4-FFF2-40B4-BE49-F238E27FC236}">
                <a16:creationId xmlns:a16="http://schemas.microsoft.com/office/drawing/2014/main" id="{CD646E08-3D48-6AB0-B121-FFC48886C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31" y="365124"/>
            <a:ext cx="5858069" cy="3065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36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456E9E2-1904-695B-1321-CD511FD26E20}"/>
              </a:ext>
            </a:extLst>
          </p:cNvPr>
          <p:cNvSpPr/>
          <p:nvPr/>
        </p:nvSpPr>
        <p:spPr>
          <a:xfrm>
            <a:off x="302563" y="5617914"/>
            <a:ext cx="6639413" cy="11307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3E9E8B0-75E9-6EEF-D55F-7D53A216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0928" y="-99325"/>
            <a:ext cx="4890144" cy="1325563"/>
          </a:xfrm>
        </p:spPr>
        <p:txBody>
          <a:bodyPr>
            <a:normAutofit/>
          </a:bodyPr>
          <a:lstStyle/>
          <a:p>
            <a:r>
              <a:rPr lang="ru-RU" sz="3200" b="1" dirty="0" err="1"/>
              <a:t>Бартоломеу</a:t>
            </a:r>
            <a:r>
              <a:rPr lang="ru-RU" sz="3200" b="1" dirty="0"/>
              <a:t> </a:t>
            </a:r>
            <a:r>
              <a:rPr lang="ru-RU" sz="3200" b="1" dirty="0" err="1"/>
              <a:t>Диаш</a:t>
            </a:r>
            <a:endParaRPr lang="ru-RU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447731-B742-88F3-D31B-1E6D38C41623}"/>
              </a:ext>
            </a:extLst>
          </p:cNvPr>
          <p:cNvSpPr txBox="1"/>
          <p:nvPr/>
        </p:nvSpPr>
        <p:spPr>
          <a:xfrm>
            <a:off x="302563" y="5617914"/>
            <a:ext cx="66394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Наконец, в 1487 г. </a:t>
            </a:r>
            <a:r>
              <a:rPr lang="ru-RU" dirty="0" err="1"/>
              <a:t>Бартоломеу</a:t>
            </a:r>
            <a:r>
              <a:rPr lang="ru-RU" dirty="0"/>
              <a:t> </a:t>
            </a:r>
            <a:r>
              <a:rPr lang="ru-RU" dirty="0" err="1"/>
              <a:t>Диашу</a:t>
            </a:r>
            <a:r>
              <a:rPr lang="ru-RU" dirty="0"/>
              <a:t> удалось обогнуть Африку с юга, но до Индии он не добрался. Корабли попали в жестокий шторм в месте, которое Б. </a:t>
            </a:r>
            <a:r>
              <a:rPr lang="ru-RU" dirty="0" err="1"/>
              <a:t>Диаш</a:t>
            </a:r>
            <a:r>
              <a:rPr lang="ru-RU" dirty="0"/>
              <a:t> назвал мысом Бурь, позднее переименованным в мыс Доброй Надежды.</a:t>
            </a:r>
          </a:p>
        </p:txBody>
      </p:sp>
      <p:pic>
        <p:nvPicPr>
          <p:cNvPr id="4098" name="Picture 2" descr="Бартоломео Диаш великий португальский мореплаватель - открыл Мыс Доброй  Надежды в 1488 г.">
            <a:extLst>
              <a:ext uri="{FF2B5EF4-FFF2-40B4-BE49-F238E27FC236}">
                <a16:creationId xmlns:a16="http://schemas.microsoft.com/office/drawing/2014/main" id="{73E1D305-DF8B-E128-58CA-71985F5DE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37" y="1003639"/>
            <a:ext cx="3254363" cy="4375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Экспедиция Бартоломеу Диаша. Маршрут, открытия, карта.">
            <a:extLst>
              <a:ext uri="{FF2B5EF4-FFF2-40B4-BE49-F238E27FC236}">
                <a16:creationId xmlns:a16="http://schemas.microsoft.com/office/drawing/2014/main" id="{204805A3-4E20-8E29-6A47-B1B3718F6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76" y="873010"/>
            <a:ext cx="4966252" cy="5789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247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06578-3D4B-3DC3-E555-F02DCA5BF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Генрих Мореплаватель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DD2DDC-414E-8884-327D-6431B25C5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314" y="1915078"/>
            <a:ext cx="7014746" cy="4351338"/>
          </a:xfrm>
        </p:spPr>
        <p:txBody>
          <a:bodyPr>
            <a:normAutofit/>
          </a:bodyPr>
          <a:lstStyle/>
          <a:p>
            <a:r>
              <a:rPr lang="ru-RU" sz="1800" dirty="0"/>
              <a:t>Вдохновителем и организатором морских путешествий был </a:t>
            </a:r>
            <a:r>
              <a:rPr lang="ru-RU" sz="1800" b="1" i="1" dirty="0">
                <a:solidFill>
                  <a:schemeClr val="accent2"/>
                </a:solidFill>
              </a:rPr>
              <a:t>принц Португалии Энрике</a:t>
            </a:r>
            <a:r>
              <a:rPr lang="ru-RU" sz="1800" dirty="0"/>
              <a:t>. Он получил прозвище Мореплаватель, хотя сам редко выходил в море. Энрике задумал грандиозное географическое предприятие достичь морским путём Индии. </a:t>
            </a:r>
          </a:p>
          <a:p>
            <a:r>
              <a:rPr lang="ru-RU" sz="1800" dirty="0"/>
              <a:t>В </a:t>
            </a:r>
            <a:r>
              <a:rPr lang="ru-RU" sz="1800" b="1" i="1" dirty="0">
                <a:solidFill>
                  <a:schemeClr val="accent2"/>
                </a:solidFill>
              </a:rPr>
              <a:t>1434- 1460 </a:t>
            </a:r>
            <a:r>
              <a:rPr lang="ru-RU" sz="1800" dirty="0"/>
              <a:t>годах в поисках такого пути многочисленные экспедиции отправлялись к островам центральной части Атлантического океана. Продолжалось освоение португальцами Африки. </a:t>
            </a:r>
          </a:p>
          <a:p>
            <a:r>
              <a:rPr lang="ru-RU" sz="1800" dirty="0"/>
              <a:t>В стране была создана обсерватория, Открыта мореходная школа. Португалия, а затем и Испания долго были главными центрами мореплавания мореходной науки в Европе.</a:t>
            </a:r>
          </a:p>
        </p:txBody>
      </p:sp>
      <p:pic>
        <p:nvPicPr>
          <p:cNvPr id="13314" name="Picture 2" descr="Энрике Мореплаватель | это... Что такое Энрике Мореплаватель?">
            <a:extLst>
              <a:ext uri="{FF2B5EF4-FFF2-40B4-BE49-F238E27FC236}">
                <a16:creationId xmlns:a16="http://schemas.microsoft.com/office/drawing/2014/main" id="{BF159BA9-9619-174C-1444-0E174B607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25563"/>
            <a:ext cx="3324225" cy="4752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C2ADB1-5927-A6C1-F595-F17F77BA8E6C}"/>
              </a:ext>
            </a:extLst>
          </p:cNvPr>
          <p:cNvSpPr txBox="1"/>
          <p:nvPr/>
        </p:nvSpPr>
        <p:spPr>
          <a:xfrm>
            <a:off x="653290" y="6078538"/>
            <a:ext cx="36940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Принц Энрике (1394- 1460), известный в истории как Генрих Мореплаватель</a:t>
            </a:r>
          </a:p>
        </p:txBody>
      </p:sp>
    </p:spTree>
    <p:extLst>
      <p:ext uri="{BB962C8B-B14F-4D97-AF65-F5344CB8AC3E}">
        <p14:creationId xmlns:p14="http://schemas.microsoft.com/office/powerpoint/2010/main" val="361548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4B3833B-8B09-D233-006F-2CACDDB695BC}"/>
              </a:ext>
            </a:extLst>
          </p:cNvPr>
          <p:cNvSpPr/>
          <p:nvPr/>
        </p:nvSpPr>
        <p:spPr>
          <a:xfrm>
            <a:off x="5579705" y="5765058"/>
            <a:ext cx="5955433" cy="6463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ru-RU" alt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910A5D5-914A-76FD-E6FA-590F27CCC52F}"/>
              </a:ext>
            </a:extLst>
          </p:cNvPr>
          <p:cNvSpPr/>
          <p:nvPr/>
        </p:nvSpPr>
        <p:spPr>
          <a:xfrm>
            <a:off x="1182757" y="2504661"/>
            <a:ext cx="9780104" cy="20108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ru-RU" alt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091769-51FF-3DF1-E96B-C3B48B92D36B}"/>
              </a:ext>
            </a:extLst>
          </p:cNvPr>
          <p:cNvSpPr txBox="1"/>
          <p:nvPr/>
        </p:nvSpPr>
        <p:spPr>
          <a:xfrm>
            <a:off x="1434547" y="2699627"/>
            <a:ext cx="93229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ЭПОХА ВЕЛИКИХ ГЕОГРАФИЧЕСКИХ ОТКРЫТИЙ НАЧИНАЛАСЬ С ПОИСКА НОВЫХ МОРСКИХ ПУТЕЙ В ИНДИЮ И РАСШИРЕНИЯ ЗНАНИЙ О МАТЕРИКАХ И ОКЕАНАХ.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6A6976-7983-9C62-B7C4-582AEB146CA0}"/>
              </a:ext>
            </a:extLst>
          </p:cNvPr>
          <p:cNvSpPr txBox="1"/>
          <p:nvPr/>
        </p:nvSpPr>
        <p:spPr>
          <a:xfrm>
            <a:off x="5512109" y="5765059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/>
              <a:t>Эпохой Великих географических открытий называют период с середины ХѴ до середины ХѴІІ в.</a:t>
            </a:r>
          </a:p>
        </p:txBody>
      </p:sp>
    </p:spTree>
    <p:extLst>
      <p:ext uri="{BB962C8B-B14F-4D97-AF65-F5344CB8AC3E}">
        <p14:creationId xmlns:p14="http://schemas.microsoft.com/office/powerpoint/2010/main" val="534399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D36212C-00BB-DADB-C61E-BA0E3C55E4B0}"/>
              </a:ext>
            </a:extLst>
          </p:cNvPr>
          <p:cNvSpPr/>
          <p:nvPr/>
        </p:nvSpPr>
        <p:spPr>
          <a:xfrm>
            <a:off x="5464037" y="3133240"/>
            <a:ext cx="6179958" cy="175432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ru-RU" alt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E78E3-BF9E-F877-BD5A-7CED7D317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16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Чем знамениты экспедиции Христофора Колумба и Фернана Магеллана?</a:t>
            </a: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0980C6AD-00D8-DE73-4CCB-AA3DCAAF18F6}"/>
              </a:ext>
            </a:extLst>
          </p:cNvPr>
          <p:cNvSpPr txBox="1">
            <a:spLocks/>
          </p:cNvSpPr>
          <p:nvPr/>
        </p:nvSpPr>
        <p:spPr>
          <a:xfrm>
            <a:off x="1653242" y="6217201"/>
            <a:ext cx="5890591" cy="640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/>
              <a:t>Христофор Колумб</a:t>
            </a:r>
          </a:p>
        </p:txBody>
      </p:sp>
      <p:pic>
        <p:nvPicPr>
          <p:cNvPr id="5122" name="Picture 2" descr="Христофор Колумб">
            <a:extLst>
              <a:ext uri="{FF2B5EF4-FFF2-40B4-BE49-F238E27FC236}">
                <a16:creationId xmlns:a16="http://schemas.microsoft.com/office/drawing/2014/main" id="{7C92655A-2B7C-0F85-B5C0-ACC0A02BA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6" y="1433028"/>
            <a:ext cx="3601616" cy="4889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E14D3C-1BA0-833D-0E66-2153FB272471}"/>
              </a:ext>
            </a:extLst>
          </p:cNvPr>
          <p:cNvSpPr txBox="1"/>
          <p:nvPr/>
        </p:nvSpPr>
        <p:spPr>
          <a:xfrm>
            <a:off x="5464037" y="3133241"/>
            <a:ext cx="60976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Уроженец </a:t>
            </a:r>
            <a:r>
              <a:rPr lang="ru-RU" b="1" dirty="0"/>
              <a:t>Генуи</a:t>
            </a:r>
            <a:r>
              <a:rPr lang="ru-RU" dirty="0"/>
              <a:t> Христофор Колумб предложил испанскому королю искать путь в Индию, </a:t>
            </a:r>
            <a:r>
              <a:rPr lang="ru-RU" b="1" i="1" dirty="0"/>
              <a:t>идя на запад от Испании, а не вокруг Африки</a:t>
            </a:r>
            <a:r>
              <a:rPr lang="ru-RU" dirty="0"/>
              <a:t>, как это делали соперники-португальцы. Колумб верил, что Земля шарообразная, значит, направляясь на запад, в итоге придёшь на восток - </a:t>
            </a:r>
            <a:r>
              <a:rPr lang="ru-RU" b="1" i="1" dirty="0"/>
              <a:t>в Индию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8737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1597295-93D4-65B6-626F-4005700D124E}"/>
              </a:ext>
            </a:extLst>
          </p:cNvPr>
          <p:cNvSpPr/>
          <p:nvPr/>
        </p:nvSpPr>
        <p:spPr>
          <a:xfrm>
            <a:off x="1294725" y="3014041"/>
            <a:ext cx="9780104" cy="8299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В 1492 г. Х. Колумб открыл Америку </a:t>
            </a:r>
          </a:p>
        </p:txBody>
      </p:sp>
    </p:spTree>
    <p:extLst>
      <p:ext uri="{BB962C8B-B14F-4D97-AF65-F5344CB8AC3E}">
        <p14:creationId xmlns:p14="http://schemas.microsoft.com/office/powerpoint/2010/main" val="168768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3E9E8B0-75E9-6EEF-D55F-7D53A216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90583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Проверим домашнее задание: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F20974-933F-A1A5-B318-6846402BB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9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66DCDE6-2872-5BAC-A611-6501024DDF8C}"/>
              </a:ext>
            </a:extLst>
          </p:cNvPr>
          <p:cNvSpPr/>
          <p:nvPr/>
        </p:nvSpPr>
        <p:spPr>
          <a:xfrm>
            <a:off x="6606073" y="2546809"/>
            <a:ext cx="5402880" cy="312620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ru-RU" alt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8B889-2493-9D43-C37D-3C568FA28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Плавания Колумба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2C94A2-175C-C49E-9133-D20FA4C229DC}"/>
              </a:ext>
            </a:extLst>
          </p:cNvPr>
          <p:cNvSpPr txBox="1"/>
          <p:nvPr/>
        </p:nvSpPr>
        <p:spPr>
          <a:xfrm>
            <a:off x="6679095" y="2728366"/>
            <a:ext cx="542270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1492 г. на трёх небольших кораблях экспедиция Колумба вышла из испанского города </a:t>
            </a:r>
            <a:r>
              <a:rPr lang="ru-RU" dirty="0" err="1"/>
              <a:t>Палоса</a:t>
            </a:r>
            <a:r>
              <a:rPr lang="ru-RU" dirty="0"/>
              <a:t> и через </a:t>
            </a:r>
            <a:r>
              <a:rPr lang="ru-RU" b="1" i="1" dirty="0"/>
              <a:t>три месяца </a:t>
            </a:r>
            <a:r>
              <a:rPr lang="ru-RU" dirty="0"/>
              <a:t>достигла берегов неизвестной суши, которую Колумб принял за Индию. Но открытые им земли были вовсе не Индией, а новой частью света, впоследствии названной </a:t>
            </a:r>
            <a:r>
              <a:rPr lang="ru-RU" b="1" i="1" dirty="0"/>
              <a:t>Америкой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b="1" i="1" dirty="0"/>
              <a:t>Для европейцев мир разделился на Старый Свет и Новый Свет.</a:t>
            </a:r>
          </a:p>
        </p:txBody>
      </p:sp>
      <p:pic>
        <p:nvPicPr>
          <p:cNvPr id="7170" name="Picture 2" descr="Все экспедиции Христофора Колумба. Что же он открыл? | Андрей Ковалев | Дзен">
            <a:extLst>
              <a:ext uri="{FF2B5EF4-FFF2-40B4-BE49-F238E27FC236}">
                <a16:creationId xmlns:a16="http://schemas.microsoft.com/office/drawing/2014/main" id="{2746B7BD-3D1E-9254-69CF-6EEC7B251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7" y="2141884"/>
            <a:ext cx="6249087" cy="4035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938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510B1CC-712E-1323-F610-172103F97618}"/>
              </a:ext>
            </a:extLst>
          </p:cNvPr>
          <p:cNvSpPr/>
          <p:nvPr/>
        </p:nvSpPr>
        <p:spPr>
          <a:xfrm>
            <a:off x="5573365" y="5299171"/>
            <a:ext cx="6509775" cy="64241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ru-RU" alt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03C6F52-E284-A1CE-BB81-7E988D27B1DE}"/>
              </a:ext>
            </a:extLst>
          </p:cNvPr>
          <p:cNvSpPr/>
          <p:nvPr/>
        </p:nvSpPr>
        <p:spPr>
          <a:xfrm>
            <a:off x="5573366" y="4180114"/>
            <a:ext cx="6509775" cy="91378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ru-RU" alt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2671E47-86D6-C18B-AD45-8C5C1BD0D8DA}"/>
              </a:ext>
            </a:extLst>
          </p:cNvPr>
          <p:cNvSpPr/>
          <p:nvPr/>
        </p:nvSpPr>
        <p:spPr>
          <a:xfrm>
            <a:off x="5573366" y="2444620"/>
            <a:ext cx="6509775" cy="153022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ru-RU" alt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081E2-3C4C-4EC9-DA61-5A03F6093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Америго Веспуччи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5F1DC1-BF4A-589B-AC07-C53FAF38CBC4}"/>
              </a:ext>
            </a:extLst>
          </p:cNvPr>
          <p:cNvSpPr txBox="1"/>
          <p:nvPr/>
        </p:nvSpPr>
        <p:spPr>
          <a:xfrm>
            <a:off x="5573367" y="2525262"/>
            <a:ext cx="650977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Названием «Америка» Новый Свет обязан </a:t>
            </a:r>
            <a:r>
              <a:rPr lang="ru-RU" b="1" i="1" dirty="0"/>
              <a:t>флорентинцу Америго Веспуччи</a:t>
            </a:r>
            <a:r>
              <a:rPr lang="ru-RU" dirty="0"/>
              <a:t>, оставившему в своих письмах яркие описания о плаваниях у берегов новых земель. </a:t>
            </a:r>
          </a:p>
          <a:p>
            <a:r>
              <a:rPr lang="ru-RU" dirty="0"/>
              <a:t>Он впервые предположил, что Колумб открыл новую часть света. </a:t>
            </a:r>
          </a:p>
          <a:p>
            <a:endParaRPr lang="ru-RU" dirty="0"/>
          </a:p>
          <a:p>
            <a:r>
              <a:rPr lang="ru-RU" dirty="0"/>
              <a:t>В память о заблуждениях Колумба до наших дней сохранилось название островов между Северной и Южной Америкой </a:t>
            </a:r>
            <a:r>
              <a:rPr lang="ru-RU" b="1" i="1" dirty="0"/>
              <a:t>Вест-Индия, т. е. Западная Индия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Испанцы не нашли индийских сокровищ на берегах Нового Света, но своих поисков не прекратили.</a:t>
            </a:r>
          </a:p>
        </p:txBody>
      </p:sp>
      <p:pic>
        <p:nvPicPr>
          <p:cNvPr id="9218" name="Picture 2" descr="Америго Веспуччи (итал. Amerigo …» — картинка создана в Шедевруме">
            <a:extLst>
              <a:ext uri="{FF2B5EF4-FFF2-40B4-BE49-F238E27FC236}">
                <a16:creationId xmlns:a16="http://schemas.microsoft.com/office/drawing/2014/main" id="{D745B7BC-8D53-EDCE-2022-97BA695BA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7" y="1418790"/>
            <a:ext cx="4818822" cy="4818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673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Алонсо де Охеда и его открытия">
            <a:extLst>
              <a:ext uri="{FF2B5EF4-FFF2-40B4-BE49-F238E27FC236}">
                <a16:creationId xmlns:a16="http://schemas.microsoft.com/office/drawing/2014/main" id="{C8958F49-CA98-2B6A-27A7-C884D4888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09" y="0"/>
            <a:ext cx="6957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1A821A6-4DC0-FEB9-E377-23DB9446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60" y="2766218"/>
            <a:ext cx="41462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Плавания Америго Веспуччи</a:t>
            </a:r>
          </a:p>
        </p:txBody>
      </p:sp>
    </p:spTree>
    <p:extLst>
      <p:ext uri="{BB962C8B-B14F-4D97-AF65-F5344CB8AC3E}">
        <p14:creationId xmlns:p14="http://schemas.microsoft.com/office/powerpoint/2010/main" val="1705004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8A97A22-0647-8E5D-0196-8A2744442E92}"/>
              </a:ext>
            </a:extLst>
          </p:cNvPr>
          <p:cNvSpPr/>
          <p:nvPr/>
        </p:nvSpPr>
        <p:spPr>
          <a:xfrm>
            <a:off x="5622587" y="2415208"/>
            <a:ext cx="5807413" cy="230832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ru-RU" alt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07765-5CC5-228B-DD95-B3E312CA6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948" y="-44618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Фернан Магеллан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6D244B-4BA1-A4E1-1CFE-004D1939E54F}"/>
              </a:ext>
            </a:extLst>
          </p:cNvPr>
          <p:cNvSpPr txBox="1"/>
          <p:nvPr/>
        </p:nvSpPr>
        <p:spPr>
          <a:xfrm>
            <a:off x="5724940" y="2415208"/>
            <a:ext cx="57050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/>
              <a:t>1519 г. </a:t>
            </a:r>
            <a:r>
              <a:rPr lang="ru-RU" dirty="0"/>
              <a:t>экспедиция из пяти кораблей под началом португальца </a:t>
            </a:r>
            <a:r>
              <a:rPr lang="ru-RU" b="1" i="1" dirty="0"/>
              <a:t>Фернана Магеллана</a:t>
            </a:r>
            <a:r>
              <a:rPr lang="ru-RU" dirty="0"/>
              <a:t>, перешедшего на службу к испанскому королю, отплыла из Испании. Пройдя вдоль восточного берега Южной Америки, корабли обогнули её через пролив и вышли в океан. Пролив назвали </a:t>
            </a:r>
            <a:r>
              <a:rPr lang="ru-RU" b="1" i="1" dirty="0"/>
              <a:t>Магеллановым</a:t>
            </a:r>
            <a:r>
              <a:rPr lang="ru-RU" dirty="0"/>
              <a:t>, а океан, который во время плавания был спокоен, - </a:t>
            </a:r>
            <a:r>
              <a:rPr lang="ru-RU" b="1" i="1" dirty="0"/>
              <a:t>Тихим.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2366BE05-5B55-BD71-698F-090386702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04" y="994495"/>
            <a:ext cx="4800600" cy="57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995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Хуан Себастьян дель Кано / Эпоха Bеликих геогафических открытий">
            <a:extLst>
              <a:ext uri="{FF2B5EF4-FFF2-40B4-BE49-F238E27FC236}">
                <a16:creationId xmlns:a16="http://schemas.microsoft.com/office/drawing/2014/main" id="{42A7626E-3706-89BF-C786-727581070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" y="4295209"/>
            <a:ext cx="3293706" cy="2503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9E204E7-4C60-FA3A-640C-536648FB8BC1}"/>
              </a:ext>
            </a:extLst>
          </p:cNvPr>
          <p:cNvSpPr/>
          <p:nvPr/>
        </p:nvSpPr>
        <p:spPr>
          <a:xfrm>
            <a:off x="417214" y="1188648"/>
            <a:ext cx="5478624" cy="303814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ru-RU" alt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469E6-F7EB-9F0F-8A21-BE70F080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861" y="0"/>
            <a:ext cx="4928118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Ход экспедиции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DF2953C-09A3-3975-B2A2-CDB6C90B489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4614" y="1311183"/>
            <a:ext cx="5478624" cy="3219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/>
              <a:t>В 1522 г. экспедиция вернулась в Испанию, обогнув земной шар. Это стало одним из доказательств </a:t>
            </a:r>
            <a:r>
              <a:rPr lang="ru-RU" sz="1800" b="1" i="1" dirty="0"/>
              <a:t>шарообразности Земли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Магеллан погиб в стычке с туземцами на Филиппинских островах, а из пяти кораблей осталась одна «Виктория», возглавляемая капитаном </a:t>
            </a:r>
            <a:r>
              <a:rPr lang="ru-RU" sz="1800" b="1" i="1" dirty="0"/>
              <a:t>Хуаном Себастьяном Эль-Кано</a:t>
            </a:r>
            <a:r>
              <a:rPr lang="ru-RU" sz="1800" dirty="0"/>
              <a:t>. Но груз пряностей стоил так дорого, что все расходы на экспедицию с лихвой окупились.</a:t>
            </a:r>
          </a:p>
          <a:p>
            <a:endParaRPr lang="ru-RU" sz="1800" dirty="0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63C2EDB8-1577-D59F-7039-450F1859F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795" y="127986"/>
            <a:ext cx="5953237" cy="4226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63D21C-D6D6-D648-D670-3A033B5C8519}"/>
              </a:ext>
            </a:extLst>
          </p:cNvPr>
          <p:cNvSpPr txBox="1"/>
          <p:nvPr/>
        </p:nvSpPr>
        <p:spPr>
          <a:xfrm>
            <a:off x="4581638" y="5432364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/>
              <a:t>Однако все не так радужно. Из 5 судов и 265 человек, вернулось 1 судно и всего 18 человек…</a:t>
            </a:r>
          </a:p>
        </p:txBody>
      </p:sp>
    </p:spTree>
    <p:extLst>
      <p:ext uri="{BB962C8B-B14F-4D97-AF65-F5344CB8AC3E}">
        <p14:creationId xmlns:p14="http://schemas.microsoft.com/office/powerpoint/2010/main" val="2797284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E1D1A-89FB-990D-4EDA-0C6AA1AC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37EB37-0FC5-43EF-7126-AAD0539DA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11268" name="Picture 4" descr="undefined">
            <a:extLst>
              <a:ext uri="{FF2B5EF4-FFF2-40B4-BE49-F238E27FC236}">
                <a16:creationId xmlns:a16="http://schemas.microsoft.com/office/drawing/2014/main" id="{FA6193E3-BCF8-BD90-8B10-9F1326544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36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D1B386-3DAE-7303-5A94-1FE765682C34}"/>
              </a:ext>
            </a:extLst>
          </p:cNvPr>
          <p:cNvSpPr txBox="1"/>
          <p:nvPr/>
        </p:nvSpPr>
        <p:spPr>
          <a:xfrm>
            <a:off x="1808922" y="6361043"/>
            <a:ext cx="10734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1519-1521 гг. экспедиция Ф. Магеллана со вершила первое кругосветное плавание.</a:t>
            </a:r>
          </a:p>
        </p:txBody>
      </p:sp>
    </p:spTree>
    <p:extLst>
      <p:ext uri="{BB962C8B-B14F-4D97-AF65-F5344CB8AC3E}">
        <p14:creationId xmlns:p14="http://schemas.microsoft.com/office/powerpoint/2010/main" val="456437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53065E8-1547-A906-D983-476C89FAEC2E}"/>
              </a:ext>
            </a:extLst>
          </p:cNvPr>
          <p:cNvSpPr/>
          <p:nvPr/>
        </p:nvSpPr>
        <p:spPr>
          <a:xfrm>
            <a:off x="1033670" y="2733261"/>
            <a:ext cx="10200859" cy="16838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ru-RU" alt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43FFCB-1D93-FCBC-7B1F-7C5FD5AD8F2A}"/>
              </a:ext>
            </a:extLst>
          </p:cNvPr>
          <p:cNvSpPr txBox="1"/>
          <p:nvPr/>
        </p:nvSpPr>
        <p:spPr>
          <a:xfrm>
            <a:off x="957468" y="2847429"/>
            <a:ext cx="102770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ХРИСТОФОР КОЛУМБ ОТКРЫЛ НОВУЮ ЧАСТЬ СВЕТА — АМЕРИКУ И РЕЗКО РАСШИРИЛ РАМКИ ИЗВЕСТНОГО МИРА. </a:t>
            </a:r>
          </a:p>
          <a:p>
            <a:pPr algn="ctr"/>
            <a:r>
              <a:rPr lang="ru-RU" sz="2400" b="1" dirty="0"/>
              <a:t>В ПЕРВОМ КРУГОСВЕТНОМ ПЛАВАНИИ НА ПРАКТИКЕ ДОКАЗАНА ШАРООБРАЗНОСТЬ ЗЕМЛИ.</a:t>
            </a:r>
          </a:p>
        </p:txBody>
      </p:sp>
    </p:spTree>
    <p:extLst>
      <p:ext uri="{BB962C8B-B14F-4D97-AF65-F5344CB8AC3E}">
        <p14:creationId xmlns:p14="http://schemas.microsoft.com/office/powerpoint/2010/main" val="2250937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0C2D36F-C02F-6B3F-2923-BA9040392691}"/>
              </a:ext>
            </a:extLst>
          </p:cNvPr>
          <p:cNvSpPr/>
          <p:nvPr/>
        </p:nvSpPr>
        <p:spPr>
          <a:xfrm>
            <a:off x="4641574" y="5015609"/>
            <a:ext cx="6835079" cy="7787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ru-RU" alt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95C33F7-EB65-D0D5-0100-E6BC635DA94D}"/>
              </a:ext>
            </a:extLst>
          </p:cNvPr>
          <p:cNvSpPr/>
          <p:nvPr/>
        </p:nvSpPr>
        <p:spPr>
          <a:xfrm>
            <a:off x="4641574" y="3060441"/>
            <a:ext cx="6835079" cy="17168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ru-RU" alt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F238D-2742-E9B8-5F0E-3405AC9F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Какое значение имело открытие Америки?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F579DA-9EFF-0000-DBDD-96BAE3F2A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574" y="3153746"/>
            <a:ext cx="6712226" cy="2720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Испанский конкистадор с титулом </a:t>
            </a:r>
            <a:r>
              <a:rPr lang="ru-RU" sz="1800" b="1" i="1" dirty="0" err="1"/>
              <a:t>аделантадо</a:t>
            </a:r>
            <a:r>
              <a:rPr lang="ru-RU" sz="1800" dirty="0"/>
              <a:t>, то есть первопроходец.  Бальбоа основал первый европейский город в Америке и первым из европейцев во главе отряда из 190 испанцев и 600 индейцев-носильщиков пересёк 25 сентября 1513 года Панамский перешеек и </a:t>
            </a:r>
            <a:r>
              <a:rPr lang="ru-RU" sz="1800" b="1" i="1" dirty="0"/>
              <a:t>вышел на берег Тихого океана. </a:t>
            </a:r>
          </a:p>
          <a:p>
            <a:pPr marL="0" indent="0">
              <a:buNone/>
            </a:pPr>
            <a:endParaRPr lang="ru-RU" sz="1800" b="1" i="1" dirty="0"/>
          </a:p>
          <a:p>
            <a:pPr marL="0" indent="0">
              <a:buNone/>
            </a:pPr>
            <a:r>
              <a:rPr lang="ru-RU" sz="1800" b="1" dirty="0"/>
              <a:t>В его честь названа денежная единица Панамы, бальбоа и популярный танец 1930-х годов.</a:t>
            </a:r>
          </a:p>
        </p:txBody>
      </p:sp>
      <p:pic>
        <p:nvPicPr>
          <p:cNvPr id="13314" name="Picture 2" descr="Васко Нуньес де Бальбоа">
            <a:extLst>
              <a:ext uri="{FF2B5EF4-FFF2-40B4-BE49-F238E27FC236}">
                <a16:creationId xmlns:a16="http://schemas.microsoft.com/office/drawing/2014/main" id="{A2733D43-2114-7141-A4AF-C7FDA06A7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28607"/>
            <a:ext cx="3607905" cy="4832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E9F368-A0F8-0C6E-99AD-83D067FC8C2E}"/>
              </a:ext>
            </a:extLst>
          </p:cNvPr>
          <p:cNvSpPr txBox="1"/>
          <p:nvPr/>
        </p:nvSpPr>
        <p:spPr>
          <a:xfrm>
            <a:off x="1126672" y="6460623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1" dirty="0"/>
              <a:t>Васко </a:t>
            </a:r>
            <a:r>
              <a:rPr lang="ru-RU" b="1" i="1" dirty="0">
                <a:effectLst/>
              </a:rPr>
              <a:t>Нуньес де Бальбоа</a:t>
            </a:r>
          </a:p>
        </p:txBody>
      </p:sp>
    </p:spTree>
    <p:extLst>
      <p:ext uri="{BB962C8B-B14F-4D97-AF65-F5344CB8AC3E}">
        <p14:creationId xmlns:p14="http://schemas.microsoft.com/office/powerpoint/2010/main" val="948270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B962BBE-6352-5127-73B9-4C6CC1AB61B1}"/>
              </a:ext>
            </a:extLst>
          </p:cNvPr>
          <p:cNvSpPr/>
          <p:nvPr/>
        </p:nvSpPr>
        <p:spPr>
          <a:xfrm>
            <a:off x="4175044" y="5153166"/>
            <a:ext cx="7481899" cy="102369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ru-RU" alt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C7A0C-B549-ECB5-66BD-7942518B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326" y="183636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Франсиско Писарро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969397-F1E6-015D-9701-9353D4DD8B87}"/>
              </a:ext>
            </a:extLst>
          </p:cNvPr>
          <p:cNvSpPr txBox="1"/>
          <p:nvPr/>
        </p:nvSpPr>
        <p:spPr>
          <a:xfrm>
            <a:off x="4274070" y="5303696"/>
            <a:ext cx="7593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Испанский конкистадор с титулом </a:t>
            </a:r>
            <a:r>
              <a:rPr lang="ru-RU" sz="2000" b="1" i="1" dirty="0" err="1"/>
              <a:t>аделантадо</a:t>
            </a:r>
            <a:r>
              <a:rPr lang="ru-RU" sz="2000" dirty="0"/>
              <a:t>, завоеватель империи инков, </a:t>
            </a:r>
            <a:r>
              <a:rPr lang="ru-RU" sz="2000" b="1" i="1" dirty="0"/>
              <a:t>основатель города Лима (Перу).</a:t>
            </a:r>
          </a:p>
        </p:txBody>
      </p:sp>
      <p:pic>
        <p:nvPicPr>
          <p:cNvPr id="15362" name="Picture 2" descr="Франсиско Писарро (испанский конкистадор) - краткая биография">
            <a:extLst>
              <a:ext uri="{FF2B5EF4-FFF2-40B4-BE49-F238E27FC236}">
                <a16:creationId xmlns:a16="http://schemas.microsoft.com/office/drawing/2014/main" id="{539294E6-CAD8-E1D8-922B-B5F413EE7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1" y="1725331"/>
            <a:ext cx="3639986" cy="4549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ходы Франсиско Писарро, 1526—1533">
            <a:extLst>
              <a:ext uri="{FF2B5EF4-FFF2-40B4-BE49-F238E27FC236}">
                <a16:creationId xmlns:a16="http://schemas.microsoft.com/office/drawing/2014/main" id="{D5F50A17-E311-381D-6EC1-103E93597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0"/>
            <a:ext cx="48672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499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D3C0F6C-7F6C-88A0-3913-154BAD4ACCE1}"/>
              </a:ext>
            </a:extLst>
          </p:cNvPr>
          <p:cNvSpPr/>
          <p:nvPr/>
        </p:nvSpPr>
        <p:spPr>
          <a:xfrm>
            <a:off x="4749174" y="4376383"/>
            <a:ext cx="5753579" cy="15696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ru-RU" alt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85892-DC6D-0110-B6B5-580A0481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04" y="-155887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Педру Кабрал </a:t>
            </a:r>
            <a:endParaRPr lang="ru-RU" sz="3600" dirty="0"/>
          </a:p>
        </p:txBody>
      </p:sp>
      <p:pic>
        <p:nvPicPr>
          <p:cNvPr id="16388" name="Picture 4" descr="Педру Алваріш Кабрал — Вікіпедія">
            <a:extLst>
              <a:ext uri="{FF2B5EF4-FFF2-40B4-BE49-F238E27FC236}">
                <a16:creationId xmlns:a16="http://schemas.microsoft.com/office/drawing/2014/main" id="{DE0E6C69-8413-E937-5A8D-EC84F0276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8" y="1036859"/>
            <a:ext cx="3872204" cy="5720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E61CAD-1861-78E2-850A-2AC104643ED8}"/>
              </a:ext>
            </a:extLst>
          </p:cNvPr>
          <p:cNvSpPr txBox="1"/>
          <p:nvPr/>
        </p:nvSpPr>
        <p:spPr>
          <a:xfrm>
            <a:off x="4749174" y="4379827"/>
            <a:ext cx="57535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Португальский дворянин, военачальник, капитан и исследователь</a:t>
            </a:r>
            <a:r>
              <a:rPr lang="ru-RU" sz="2400" b="1" dirty="0"/>
              <a:t>. </a:t>
            </a:r>
          </a:p>
          <a:p>
            <a:pPr algn="ctr"/>
            <a:r>
              <a:rPr lang="ru-RU" sz="2400" b="1" dirty="0"/>
              <a:t>Первооткрыватель Бразилии.</a:t>
            </a:r>
          </a:p>
        </p:txBody>
      </p:sp>
      <p:pic>
        <p:nvPicPr>
          <p:cNvPr id="4098" name="Picture 2" descr="Кабрал, Педру — Википедия">
            <a:extLst>
              <a:ext uri="{FF2B5EF4-FFF2-40B4-BE49-F238E27FC236}">
                <a16:creationId xmlns:a16="http://schemas.microsoft.com/office/drawing/2014/main" id="{F7C33D0C-D211-7DF8-6340-CB446001B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506" y="-1"/>
            <a:ext cx="4783494" cy="358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86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3E9E8B0-75E9-6EEF-D55F-7D53A216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5254" cy="1325563"/>
          </a:xfrm>
        </p:spPr>
        <p:txBody>
          <a:bodyPr>
            <a:normAutofit/>
          </a:bodyPr>
          <a:lstStyle/>
          <a:p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 Найдите на картах в атласе остров Гренландию, пустыню Сахару, Чёрное море.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42062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C5410EF-F61E-0F4E-5B66-E203CB825FA6}"/>
              </a:ext>
            </a:extLst>
          </p:cNvPr>
          <p:cNvSpPr/>
          <p:nvPr/>
        </p:nvSpPr>
        <p:spPr>
          <a:xfrm>
            <a:off x="6440557" y="4834572"/>
            <a:ext cx="5670578" cy="157555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ru-RU" alt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7389C-8ED6-256E-255C-EAC5AECF9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1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Конкистадоры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1C5381-2ED0-723B-1165-0B0CFBA46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22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 новых землях эти первооткрыватели прославились как </a:t>
            </a:r>
            <a:r>
              <a:rPr lang="ru-RU" b="1" i="1" dirty="0"/>
              <a:t>конкистадоры - жестокие завоеватели.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DB2322-A988-C23E-C145-5F5D7A7842BF}"/>
              </a:ext>
            </a:extLst>
          </p:cNvPr>
          <p:cNvSpPr txBox="1"/>
          <p:nvPr/>
        </p:nvSpPr>
        <p:spPr>
          <a:xfrm>
            <a:off x="6440557" y="4834572"/>
            <a:ext cx="56705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«Они шли с крестом в руке и с ненасытной жаждой золота в сердце» - так писали о них впоследствии. </a:t>
            </a:r>
            <a:r>
              <a:rPr lang="ru-RU" b="1" i="1" dirty="0"/>
              <a:t>Были разграблены и уничтожены государства ацтеков, инков, покорён народ майя и многие другие.</a:t>
            </a:r>
          </a:p>
        </p:txBody>
      </p:sp>
      <p:pic>
        <p:nvPicPr>
          <p:cNvPr id="17410" name="Picture 2" descr="undefined">
            <a:extLst>
              <a:ext uri="{FF2B5EF4-FFF2-40B4-BE49-F238E27FC236}">
                <a16:creationId xmlns:a16="http://schemas.microsoft.com/office/drawing/2014/main" id="{18D1E42B-C943-58A8-F53D-530D73A2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33" y="2653747"/>
            <a:ext cx="5957457" cy="3867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446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2D88158-4B29-CD40-2E90-7C51B92338F9}"/>
              </a:ext>
            </a:extLst>
          </p:cNvPr>
          <p:cNvSpPr/>
          <p:nvPr/>
        </p:nvSpPr>
        <p:spPr>
          <a:xfrm>
            <a:off x="4627982" y="2940458"/>
            <a:ext cx="7015065" cy="231267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ru-RU" alt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6953B-AB18-EB37-AC9F-BED6010FD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418" y="0"/>
            <a:ext cx="3631163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Васко да Гама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474C45-0E29-DF1B-FD08-709EEC2E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983" y="3079101"/>
            <a:ext cx="7015065" cy="20994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/>
              <a:t>Так, в 1498 г. экспедиция под руководством португальца Васко да Гамы, обойдя мыс </a:t>
            </a:r>
            <a:r>
              <a:rPr lang="ru-RU" sz="2000" b="1" i="1" dirty="0"/>
              <a:t>Доброй Надежды</a:t>
            </a:r>
            <a:r>
              <a:rPr lang="ru-RU" sz="2000" dirty="0"/>
              <a:t>, добралась, наконец, до </a:t>
            </a:r>
            <a:r>
              <a:rPr lang="ru-RU" sz="2000" b="1" i="1" dirty="0"/>
              <a:t>настоящей Индии </a:t>
            </a:r>
            <a:r>
              <a:rPr lang="ru-RU" sz="2000" dirty="0"/>
              <a:t>и вернулась с богатым грузом. </a:t>
            </a:r>
          </a:p>
          <a:p>
            <a:pPr marL="0" indent="0">
              <a:buNone/>
            </a:pPr>
            <a:r>
              <a:rPr lang="ru-RU" sz="2000" dirty="0"/>
              <a:t>Впоследствии португальцы добрались до островов </a:t>
            </a:r>
            <a:r>
              <a:rPr lang="ru-RU" sz="2000" b="1" i="1" dirty="0"/>
              <a:t>Пряностей </a:t>
            </a:r>
            <a:r>
              <a:rPr lang="ru-RU" sz="2000" dirty="0"/>
              <a:t>(сейчас это Молуккские острова в составе Индонезии) и до Китая, где в 1520 г. основали в Макао (Аомынь) торговую факторию.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7D1AA5AD-7ED8-82E9-2062-49FB4DFA9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0" y="1325563"/>
            <a:ext cx="4234123" cy="5300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17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3705EC9-0E25-4FE9-22AC-025084159669}"/>
              </a:ext>
            </a:extLst>
          </p:cNvPr>
          <p:cNvSpPr/>
          <p:nvPr/>
        </p:nvSpPr>
        <p:spPr>
          <a:xfrm>
            <a:off x="922682" y="1431543"/>
            <a:ext cx="10200859" cy="181588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ru-RU" alt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940CA-CFF3-5362-CD70-A5F9FE78E184}"/>
              </a:ext>
            </a:extLst>
          </p:cNvPr>
          <p:cNvSpPr txBox="1"/>
          <p:nvPr/>
        </p:nvSpPr>
        <p:spPr>
          <a:xfrm>
            <a:off x="922682" y="1431543"/>
            <a:ext cx="103466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ОТКРЫТИЕ АМЕРИКИ ДАЛО НЕБЫВАЛЫЕ ВОЗМОЖНОСТИ ДЛЯ УМНОЖЕНИЯ ГЕОГРАФИЧЕСКИХ ЗНАНИЙ, РАЗВИТИЯ НАУК О ЗЕМЛЕ И ОСВОЕНИЯ НОВЫХ ТЕРРИТОРИЙ И ТОРГОВЫХ ПУТЕЙ.</a:t>
            </a:r>
          </a:p>
        </p:txBody>
      </p:sp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254DD7B8-4D19-83A2-5B4F-1DF790B9B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83" y="3388184"/>
            <a:ext cx="4427198" cy="346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0444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A3ECF687-F3D2-F195-194F-1D252A30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55" y="2996647"/>
            <a:ext cx="7054890" cy="86470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/>
              <a:t>Спасибо за сотрудничество!</a:t>
            </a:r>
          </a:p>
        </p:txBody>
      </p:sp>
    </p:spTree>
    <p:extLst>
      <p:ext uri="{BB962C8B-B14F-4D97-AF65-F5344CB8AC3E}">
        <p14:creationId xmlns:p14="http://schemas.microsoft.com/office/powerpoint/2010/main" val="141494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3E9E8B0-75E9-6EEF-D55F-7D53A216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5254" cy="1325563"/>
          </a:xfrm>
        </p:spPr>
        <p:txBody>
          <a:bodyPr>
            <a:normAutofit/>
          </a:bodyPr>
          <a:lstStyle/>
          <a:p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Что изменилось в географической науке в Европе в начале Средних веков?</a:t>
            </a:r>
            <a:endParaRPr lang="ru-RU" sz="2800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F20974-933F-A1A5-B318-6846402BB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эпоху Средневековья, главной целью географических открытий было установление торговых связей с другими нациями и поиск новых маршрутов торговли.</a:t>
            </a:r>
          </a:p>
        </p:txBody>
      </p:sp>
    </p:spTree>
    <p:extLst>
      <p:ext uri="{BB962C8B-B14F-4D97-AF65-F5344CB8AC3E}">
        <p14:creationId xmlns:p14="http://schemas.microsoft.com/office/powerpoint/2010/main" val="215561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3E9E8B0-75E9-6EEF-D55F-7D53A216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5254" cy="1325563"/>
          </a:xfrm>
        </p:spPr>
        <p:txBody>
          <a:bodyPr>
            <a:normAutofit/>
          </a:bodyPr>
          <a:lstStyle/>
          <a:p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 Кто такие викинги? Какие открытия они совершили</a:t>
            </a:r>
            <a:r>
              <a:rPr lang="ru-RU" sz="11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</a:t>
            </a:r>
            <a:endParaRPr lang="ru-RU" sz="2800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F20974-933F-A1A5-B318-6846402BB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Викинги, являющиеся предками современных норвежцев, шведов и датчан, были жителями Скандинавского полуострова. Они совершили открытия островов Исландия и Гренландия, а также стали первыми, кто достиг Северной Америки.</a:t>
            </a:r>
          </a:p>
        </p:txBody>
      </p:sp>
    </p:spTree>
    <p:extLst>
      <p:ext uri="{BB962C8B-B14F-4D97-AF65-F5344CB8AC3E}">
        <p14:creationId xmlns:p14="http://schemas.microsoft.com/office/powerpoint/2010/main" val="55392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3E9E8B0-75E9-6EEF-D55F-7D53A216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5254" cy="1325563"/>
          </a:xfrm>
        </p:spPr>
        <p:txBody>
          <a:bodyPr>
            <a:normAutofit/>
          </a:bodyPr>
          <a:lstStyle/>
          <a:p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 Какой вклад в географию внесли арабские учёные и путешественники</a:t>
            </a:r>
            <a:r>
              <a:rPr lang="ru-RU" sz="11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</a:t>
            </a:r>
            <a:endParaRPr lang="ru-RU" sz="2800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F20974-933F-A1A5-B318-6846402BB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Будучи великолепными мореходами, арабы совершали плавания по Индийскому океану, побывали в Индии и Китае. Арабские ученые составили подробные карты изученных ими стран и оставили описания этих стран.</a:t>
            </a:r>
          </a:p>
        </p:txBody>
      </p:sp>
    </p:spTree>
    <p:extLst>
      <p:ext uri="{BB962C8B-B14F-4D97-AF65-F5344CB8AC3E}">
        <p14:creationId xmlns:p14="http://schemas.microsoft.com/office/powerpoint/2010/main" val="201084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3E9E8B0-75E9-6EEF-D55F-7D53A216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21" y="99218"/>
            <a:ext cx="11145254" cy="1325563"/>
          </a:xfrm>
        </p:spPr>
        <p:txBody>
          <a:bodyPr>
            <a:normAutofit/>
          </a:bodyPr>
          <a:lstStyle/>
          <a:p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5. Что вам известно о Марко Поло; об Афанасии Никитине?</a:t>
            </a:r>
            <a:endParaRPr lang="ru-RU" sz="2800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F20974-933F-A1A5-B318-6846402BB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21" y="1876926"/>
            <a:ext cx="10515600" cy="4219074"/>
          </a:xfrm>
        </p:spPr>
        <p:txBody>
          <a:bodyPr>
            <a:normAutofit/>
          </a:bodyPr>
          <a:lstStyle/>
          <a:p>
            <a:r>
              <a:rPr lang="ru-RU" dirty="0"/>
              <a:t>Марко Поло в конце XIII века совершил длительный и полный опасности поход на Восток. Он побывал в Персии, Монголии, Китае, Японии и Юго-Восточной Азии. В своей «Книге чудес света » Марко Поло дал описание природы увиденных им стран и людей, населяющих их.</a:t>
            </a:r>
          </a:p>
          <a:p>
            <a:endParaRPr lang="ru-RU" dirty="0"/>
          </a:p>
          <a:p>
            <a:r>
              <a:rPr lang="ru-RU" dirty="0"/>
              <a:t>Афанасий Никитин – тверской купец, был одним из первых европейцев, достигших Индии. В своей книге «Хождение за три моря» он подробно описал политическую структуру Индии, обычаи и традиции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385153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3E9E8B0-75E9-6EEF-D55F-7D53A216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58" y="509504"/>
            <a:ext cx="11405937" cy="1325563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6. С помощью дополнительных источников информации — энциклопедий, справочников, поисковых запросов в сети Интернет — составьте перечень географических названий тех мест, которые посетил один из двух знаменитых путешественников (на выбор) — Ибн-Батута или Марко Поло. Сравните с результатами товарища. Чей перечень оказался длиннее?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F20974-933F-A1A5-B318-6846402BB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12168"/>
            <a:ext cx="10515600" cy="224664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Ибн-Батута посетил страны Северной и Восточной Африки, Малой Азии, Средней Азии, Аравийского полуострова, Палестины и Сирии, Индии и Китая.</a:t>
            </a:r>
          </a:p>
          <a:p>
            <a:endParaRPr lang="ru-RU" dirty="0"/>
          </a:p>
          <a:p>
            <a:r>
              <a:rPr lang="ru-RU" dirty="0"/>
              <a:t>Марко Поло посетил Иерусалим, Малую Азию, Месопотамию, Персию, Монголию, Индию и Китай.</a:t>
            </a:r>
          </a:p>
        </p:txBody>
      </p:sp>
    </p:spTree>
    <p:extLst>
      <p:ext uri="{BB962C8B-B14F-4D97-AF65-F5344CB8AC3E}">
        <p14:creationId xmlns:p14="http://schemas.microsoft.com/office/powerpoint/2010/main" val="23231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4B3FF3B-1C84-30E0-48E3-769B4E82520A}"/>
              </a:ext>
            </a:extLst>
          </p:cNvPr>
          <p:cNvSpPr/>
          <p:nvPr/>
        </p:nvSpPr>
        <p:spPr>
          <a:xfrm>
            <a:off x="2267339" y="2453951"/>
            <a:ext cx="7979904" cy="111951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B0C09-9944-9C81-55BC-0104EA9D6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368" y="2156791"/>
            <a:ext cx="8145624" cy="141667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</a:rPr>
              <a:t>4. Эпоха Великих географических открытий (ВГО)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ED763F8-265B-69D5-E1B3-8A031C212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7243" y="6355178"/>
            <a:ext cx="1944757" cy="33385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b="1" i="1" dirty="0"/>
              <a:t>5 класс</a:t>
            </a:r>
          </a:p>
        </p:txBody>
      </p:sp>
    </p:spTree>
    <p:extLst>
      <p:ext uri="{BB962C8B-B14F-4D97-AF65-F5344CB8AC3E}">
        <p14:creationId xmlns:p14="http://schemas.microsoft.com/office/powerpoint/2010/main" val="28349907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</TotalTime>
  <Words>1301</Words>
  <Application>Microsoft Office PowerPoint</Application>
  <PresentationFormat>Широкоэкранный</PresentationFormat>
  <Paragraphs>83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Arial</vt:lpstr>
      <vt:lpstr>Calibri</vt:lpstr>
      <vt:lpstr>Тема Office</vt:lpstr>
      <vt:lpstr>4. Эпоха Великих географических открытий (ВГО)</vt:lpstr>
      <vt:lpstr>Проверим домашнее задание:</vt:lpstr>
      <vt:lpstr>1. Найдите на картах в атласе остров Гренландию, пустыню Сахару, Чёрное море.</vt:lpstr>
      <vt:lpstr>2. Что изменилось в географической науке в Европе в начале Средних веков?</vt:lpstr>
      <vt:lpstr>3. Кто такие викинги? Какие открытия они совершили?</vt:lpstr>
      <vt:lpstr>4. Какой вклад в географию внесли арабские учёные и путешественники?</vt:lpstr>
      <vt:lpstr>5. Что вам известно о Марко Поло; об Афанасии Никитине?</vt:lpstr>
      <vt:lpstr>6. С помощью дополнительных источников информации — энциклопедий, справочников, поисковых запросов в сети Интернет — составьте перечень географических названий тех мест, которые посетил один из двух знаменитых путешественников (на выбор) — Ибн-Батута или Марко Поло. Сравните с результатами товарища. Чей перечень оказался длиннее?</vt:lpstr>
      <vt:lpstr>4. Эпоха Великих географических открытий (ВГО)</vt:lpstr>
      <vt:lpstr>Сегодня на уроке мы узнаем следующее:</vt:lpstr>
      <vt:lpstr>Презентация PowerPoint</vt:lpstr>
      <vt:lpstr>Презентация PowerPoint</vt:lpstr>
      <vt:lpstr>Презентация PowerPoint</vt:lpstr>
      <vt:lpstr>Португальцы</vt:lpstr>
      <vt:lpstr>Бартоломеу Диаш</vt:lpstr>
      <vt:lpstr>Генрих Мореплаватель</vt:lpstr>
      <vt:lpstr>Презентация PowerPoint</vt:lpstr>
      <vt:lpstr>Чем знамениты экспедиции Христофора Колумба и Фернана Магеллана?</vt:lpstr>
      <vt:lpstr>Презентация PowerPoint</vt:lpstr>
      <vt:lpstr>Плавания Колумба</vt:lpstr>
      <vt:lpstr>Америго Веспуччи</vt:lpstr>
      <vt:lpstr>Плавания Америго Веспуччи</vt:lpstr>
      <vt:lpstr>Фернан Магеллан</vt:lpstr>
      <vt:lpstr>Ход экспедиции</vt:lpstr>
      <vt:lpstr>Презентация PowerPoint</vt:lpstr>
      <vt:lpstr>Презентация PowerPoint</vt:lpstr>
      <vt:lpstr>Какое значение имело открытие Америки?</vt:lpstr>
      <vt:lpstr>Франсиско Писарро </vt:lpstr>
      <vt:lpstr>Педру Кабрал </vt:lpstr>
      <vt:lpstr>Конкистадоры</vt:lpstr>
      <vt:lpstr>Васко да Гама</vt:lpstr>
      <vt:lpstr>Презентация PowerPoint</vt:lpstr>
      <vt:lpstr>Спасибо за сотрудничество!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reshvov@gmail.com</dc:creator>
  <cp:lastModifiedBy>reshvov@gmail.com</cp:lastModifiedBy>
  <cp:revision>15</cp:revision>
  <dcterms:created xsi:type="dcterms:W3CDTF">2024-07-09T09:42:08Z</dcterms:created>
  <dcterms:modified xsi:type="dcterms:W3CDTF">2024-09-29T08:57:25Z</dcterms:modified>
</cp:coreProperties>
</file>