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3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11" r:id="rId4"/>
    <p:sldId id="276" r:id="rId5"/>
    <p:sldId id="277" r:id="rId6"/>
    <p:sldId id="328" r:id="rId7"/>
    <p:sldId id="278" r:id="rId8"/>
    <p:sldId id="319" r:id="rId9"/>
    <p:sldId id="329" r:id="rId10"/>
    <p:sldId id="312" r:id="rId11"/>
    <p:sldId id="313" r:id="rId12"/>
    <p:sldId id="314" r:id="rId13"/>
    <p:sldId id="315" r:id="rId14"/>
    <p:sldId id="279" r:id="rId15"/>
    <p:sldId id="263" r:id="rId16"/>
    <p:sldId id="264" r:id="rId17"/>
    <p:sldId id="285" r:id="rId18"/>
    <p:sldId id="265" r:id="rId19"/>
    <p:sldId id="267" r:id="rId20"/>
    <p:sldId id="326" r:id="rId21"/>
    <p:sldId id="334" r:id="rId22"/>
    <p:sldId id="335" r:id="rId23"/>
    <p:sldId id="333" r:id="rId24"/>
    <p:sldId id="288" r:id="rId25"/>
    <p:sldId id="336" r:id="rId26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5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tags" Target="tags/tag1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slide" Target="slides/slide2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C3B8-17E6-4A29-B1B3-4CCEF7F0EFE1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FC1F-3CAE-4C6D-8C82-953FF8FE9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0359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C3B8-17E6-4A29-B1B3-4CCEF7F0EFE1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FC1F-3CAE-4C6D-8C82-953FF8FE9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57352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C3B8-17E6-4A29-B1B3-4CCEF7F0EFE1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FC1F-3CAE-4C6D-8C82-953FF8FE9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5701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C3B8-17E6-4A29-B1B3-4CCEF7F0EFE1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FC1F-3CAE-4C6D-8C82-953FF8FE9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3175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C3B8-17E6-4A29-B1B3-4CCEF7F0EFE1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FC1F-3CAE-4C6D-8C82-953FF8FE9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82428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C3B8-17E6-4A29-B1B3-4CCEF7F0EFE1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FC1F-3CAE-4C6D-8C82-953FF8FE9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40268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C3B8-17E6-4A29-B1B3-4CCEF7F0EFE1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FC1F-3CAE-4C6D-8C82-953FF8FE9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67401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C3B8-17E6-4A29-B1B3-4CCEF7F0EFE1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FC1F-3CAE-4C6D-8C82-953FF8FE9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27172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C3B8-17E6-4A29-B1B3-4CCEF7F0EFE1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FC1F-3CAE-4C6D-8C82-953FF8FE9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2155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C3B8-17E6-4A29-B1B3-4CCEF7F0EFE1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FC1F-3CAE-4C6D-8C82-953FF8FE9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99840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C3B8-17E6-4A29-B1B3-4CCEF7F0EFE1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FC1F-3CAE-4C6D-8C82-953FF8FE9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87949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AC3B8-17E6-4A29-B1B3-4CCEF7F0EFE1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1FC1F-3CAE-4C6D-8C82-953FF8FE9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80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Relationship Id="rId3" Type="http://schemas.microsoft.com/office/2007/relationships/hdphoto" Target="../media/image2.wdp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Relationship Id="rId3" Type="http://schemas.microsoft.com/office/2007/relationships/hdphoto" Target="../media/image16.wdp" /><Relationship Id="rId4" Type="http://schemas.openxmlformats.org/officeDocument/2006/relationships/image" Target="../media/image17.jpeg" /><Relationship Id="rId5" Type="http://schemas.microsoft.com/office/2007/relationships/hdphoto" Target="../media/image18.wdp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ic.academic.ru/dic.nsf/ruwiki/101191" TargetMode="Externa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9.jpeg" /><Relationship Id="rId3" Type="http://schemas.microsoft.com/office/2007/relationships/hdphoto" Target="../media/image20.wdp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1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2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3.png" /><Relationship Id="rId3" Type="http://schemas.microsoft.com/office/2007/relationships/hdphoto" Target="../media/image24.wdp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.png" /><Relationship Id="rId3" Type="http://schemas.microsoft.com/office/2007/relationships/hdphoto" Target="../media/image4.wdp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5.png" /><Relationship Id="rId3" Type="http://schemas.microsoft.com/office/2007/relationships/hdphoto" Target="../media/image26.wdp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7.png" /><Relationship Id="rId3" Type="http://schemas.microsoft.com/office/2007/relationships/hdphoto" Target="../media/image28.wdp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9.png" /><Relationship Id="rId3" Type="http://schemas.microsoft.com/office/2007/relationships/hdphoto" Target="../media/image30.wdp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Relationship Id="rId3" Type="http://schemas.microsoft.com/office/2007/relationships/hdphoto" Target="../media/image6.wdp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jpeg" /><Relationship Id="rId3" Type="http://schemas.microsoft.com/office/2007/relationships/hdphoto" Target="../media/image8.wdp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jpeg" /><Relationship Id="rId3" Type="http://schemas.microsoft.com/office/2007/relationships/hdphoto" Target="../media/image10.wdp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Relationship Id="rId3" Type="http://schemas.microsoft.com/office/2007/relationships/hdphoto" Target="../media/image12.wdp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3.png" /><Relationship Id="rId3" Type="http://schemas.microsoft.com/office/2007/relationships/hdphoto" Target="../media/image14.wdp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74" y="2060848"/>
            <a:ext cx="880891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44462"/>
            <a:ext cx="9144000" cy="2060401"/>
          </a:xfrm>
        </p:spPr>
        <p:txBody>
          <a:bodyPr>
            <a:noAutofit/>
          </a:bodyPr>
          <a:lstStyle/>
          <a:p>
            <a:r>
              <a:rPr lang="ru-RU" sz="4000" b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Естественное движение (воспроизводство) населения России</a:t>
            </a:r>
            <a:endParaRPr lang="ru-RU" sz="4000" b="1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AutoShape 2" descr="https://sdelanounas.ru/i/c/2/r/c2RlbGFub3VuYXMucnUvaS9kLzMvZC9kM2QzTG1oc2FTNXZjbWN1Y0d3dlpISjFjR0ZzTDJsdFlXZGxjeTlzYjJkdkxWSkVVQzVuYVdZX1gxOXBaRDAxTkRNMU53PT0uanBnP19faWQ9NTY5NTA=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49831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981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smtClean="0">
                <a:solidFill>
                  <a:srgbClr val="C00000"/>
                </a:solidFill>
                <a:latin typeface="Arial Black" panose="020b0a04020102020204" pitchFamily="34" charset="0"/>
              </a:rPr>
              <a:t>Исторические типы </a:t>
            </a:r>
            <a:r>
              <a:rPr lang="ru-RU" sz="3200" b="1">
                <a:solidFill>
                  <a:srgbClr val="C00000"/>
                </a:solidFill>
                <a:latin typeface="Arial Black" panose="020b0a04020102020204" pitchFamily="34" charset="0"/>
              </a:rPr>
              <a:t>воспроизводства </a:t>
            </a:r>
            <a:r>
              <a:rPr lang="ru-RU" sz="3200" b="1" smtClean="0">
                <a:solidFill>
                  <a:srgbClr val="C00000"/>
                </a:solidFill>
                <a:latin typeface="Arial Black" panose="020b0a04020102020204" pitchFamily="34" charset="0"/>
              </a:rPr>
              <a:t>населения</a:t>
            </a:r>
            <a:endParaRPr lang="ru-RU" sz="3200" b="1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94010"/>
            <a:ext cx="8229600" cy="45259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b="1" i="1" smtClean="0"/>
              <a:t>Архетип</a:t>
            </a:r>
          </a:p>
          <a:p>
            <a:pPr marL="0" indent="0">
              <a:buNone/>
            </a:pPr>
            <a:r>
              <a:rPr lang="ru-RU" b="1" i="1" smtClean="0"/>
              <a:t>2) Традиционный или «патриархальный»</a:t>
            </a:r>
          </a:p>
          <a:p>
            <a:pPr marL="0" indent="0">
              <a:buNone/>
            </a:pPr>
            <a:r>
              <a:rPr lang="ru-RU" b="1" i="1" smtClean="0"/>
              <a:t>3</a:t>
            </a:r>
            <a:r>
              <a:rPr lang="ru-RU" b="1" i="1"/>
              <a:t>) </a:t>
            </a:r>
            <a:r>
              <a:rPr lang="ru-RU" b="1" i="1" smtClean="0"/>
              <a:t>Современный </a:t>
            </a:r>
            <a:r>
              <a:rPr lang="ru-RU" b="1" i="1"/>
              <a:t>или «рациональный»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4071" y="2885526"/>
            <a:ext cx="5508104" cy="35659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 descr="http://s018.radikal.ru/i515/1403/90/8d6522d7091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077072"/>
            <a:ext cx="3995936" cy="278092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461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u="sng">
                <a:solidFill>
                  <a:srgbClr val="C00000"/>
                </a:solidFill>
                <a:latin typeface="Arial Black" panose="020b0a04020102020204" pitchFamily="34" charset="0"/>
              </a:rPr>
              <a:t>Архетип: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764704"/>
            <a:ext cx="9252520" cy="4752528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  <a:p>
            <a:pPr lvl="1">
              <a:buFont typeface="Arial" panose="020b0604020202020204" pitchFamily="34" charset="0"/>
              <a:buChar char="•"/>
            </a:pPr>
            <a:r>
              <a:rPr lang="ru-RU" sz="9600" b="1"/>
              <a:t>Е</a:t>
            </a:r>
            <a:r>
              <a:rPr lang="ru-RU" sz="9600" b="1" smtClean="0"/>
              <a:t>стественный</a:t>
            </a:r>
            <a:r>
              <a:rPr lang="ru-RU" sz="9600" b="1"/>
              <a:t>, практически не контролируемый социумом </a:t>
            </a:r>
            <a:r>
              <a:rPr lang="ru-RU" sz="9600" b="1" smtClean="0"/>
              <a:t>     уровень</a:t>
            </a:r>
            <a:r>
              <a:rPr lang="ru-RU" sz="9600" b="1"/>
              <a:t> рождаемости и </a:t>
            </a:r>
            <a:r>
              <a:rPr lang="ru-RU" sz="9600" b="1" smtClean="0"/>
              <a:t>смертности;</a:t>
            </a:r>
            <a:endParaRPr lang="ru-RU" sz="9600" b="1"/>
          </a:p>
          <a:p>
            <a:pPr lvl="1">
              <a:buFont typeface="Arial" panose="020b0604020202020204" pitchFamily="34" charset="0"/>
              <a:buChar char="•"/>
            </a:pPr>
            <a:r>
              <a:rPr lang="ru-RU" sz="9600" b="1"/>
              <a:t>Р</a:t>
            </a:r>
            <a:r>
              <a:rPr lang="ru-RU" sz="9600" b="1" smtClean="0"/>
              <a:t>ождаемость</a:t>
            </a:r>
            <a:r>
              <a:rPr lang="ru-RU" sz="9600" b="1"/>
              <a:t> и смертность близки по уровню, </a:t>
            </a:r>
            <a:r>
              <a:rPr lang="ru-RU" sz="9600" b="1" smtClean="0"/>
              <a:t>естествен -ный  </a:t>
            </a:r>
            <a:r>
              <a:rPr lang="ru-RU" sz="9600" b="1"/>
              <a:t> прирост подвержен </a:t>
            </a:r>
            <a:r>
              <a:rPr lang="ru-RU" sz="9600" b="1" smtClean="0"/>
              <a:t>резким; колебаниям</a:t>
            </a:r>
            <a:r>
              <a:rPr lang="ru-RU" sz="9600" b="1"/>
              <a:t> в зависимости </a:t>
            </a:r>
            <a:r>
              <a:rPr lang="ru-RU" sz="9600" b="1" smtClean="0"/>
              <a:t> от состояния</a:t>
            </a:r>
            <a:r>
              <a:rPr lang="ru-RU" sz="9600" b="1"/>
              <a:t> природной </a:t>
            </a:r>
            <a:r>
              <a:rPr lang="ru-RU" sz="9600" b="1" smtClean="0"/>
              <a:t>среды;</a:t>
            </a:r>
            <a:endParaRPr lang="ru-RU" sz="9600" b="1"/>
          </a:p>
          <a:p>
            <a:pPr lvl="1">
              <a:buFont typeface="Arial" panose="020b0604020202020204" pitchFamily="34" charset="0"/>
              <a:buChar char="•"/>
            </a:pPr>
            <a:r>
              <a:rPr lang="ru-RU" sz="9600" b="1"/>
              <a:t>Ч</a:t>
            </a:r>
            <a:r>
              <a:rPr lang="ru-RU" sz="9600" b="1" smtClean="0"/>
              <a:t>резвычайно</a:t>
            </a:r>
            <a:r>
              <a:rPr lang="ru-RU" sz="9600" b="1"/>
              <a:t> </a:t>
            </a:r>
            <a:r>
              <a:rPr lang="ru-RU" sz="9600" b="1" smtClean="0"/>
              <a:t>низкая</a:t>
            </a:r>
            <a:r>
              <a:rPr lang="ru-RU" sz="9600" b="1"/>
              <a:t> </a:t>
            </a:r>
            <a:r>
              <a:rPr lang="ru-RU" sz="9600" b="1" smtClean="0"/>
              <a:t>продолжительность</a:t>
            </a:r>
            <a:r>
              <a:rPr lang="ru-RU" sz="9600" b="1"/>
              <a:t> </a:t>
            </a:r>
            <a:r>
              <a:rPr lang="ru-RU" sz="9600" b="1" smtClean="0"/>
              <a:t> жизни</a:t>
            </a:r>
            <a:r>
              <a:rPr lang="ru-RU" sz="9600" b="1"/>
              <a:t> </a:t>
            </a:r>
            <a:r>
              <a:rPr lang="ru-RU" sz="9600" b="1" smtClean="0"/>
              <a:t> (18 - 25</a:t>
            </a:r>
            <a:r>
              <a:rPr lang="ru-RU" sz="9600" b="1"/>
              <a:t> лет</a:t>
            </a:r>
            <a:r>
              <a:rPr lang="ru-RU" sz="9600" b="1" smtClean="0"/>
              <a:t>);</a:t>
            </a:r>
            <a:endParaRPr lang="ru-RU" sz="9600" b="1"/>
          </a:p>
          <a:p>
            <a:pPr lvl="1">
              <a:buFont typeface="Arial" panose="020b0604020202020204" pitchFamily="34" charset="0"/>
              <a:buChar char="•"/>
            </a:pPr>
            <a:r>
              <a:rPr lang="ru-RU" sz="9600" b="1"/>
              <a:t>В</a:t>
            </a:r>
            <a:r>
              <a:rPr lang="ru-RU" sz="9600" b="1" smtClean="0"/>
              <a:t>ероятность</a:t>
            </a:r>
            <a:r>
              <a:rPr lang="ru-RU" sz="9600" b="1"/>
              <a:t> для девочки дожить до среднего возраста </a:t>
            </a:r>
            <a:r>
              <a:rPr lang="ru-RU" sz="9600" b="1" smtClean="0"/>
              <a:t>           материнства</a:t>
            </a:r>
            <a:r>
              <a:rPr lang="ru-RU" sz="9600" b="1"/>
              <a:t> </a:t>
            </a:r>
            <a:r>
              <a:rPr lang="ru-RU" sz="9600" b="1" smtClean="0"/>
              <a:t> 15 - 40</a:t>
            </a:r>
            <a:r>
              <a:rPr lang="ru-RU" sz="9600" b="1"/>
              <a:t> </a:t>
            </a:r>
            <a:r>
              <a:rPr lang="ru-RU" sz="9600" b="1" smtClean="0"/>
              <a:t>%;</a:t>
            </a:r>
            <a:endParaRPr lang="ru-RU" sz="9600" b="1"/>
          </a:p>
          <a:p>
            <a:pPr lvl="1">
              <a:buFont typeface="Arial" panose="020b0604020202020204" pitchFamily="34" charset="0"/>
              <a:buChar char="•"/>
            </a:pPr>
            <a:r>
              <a:rPr lang="ru-RU" sz="9600" b="1"/>
              <a:t>С</a:t>
            </a:r>
            <a:r>
              <a:rPr lang="ru-RU" sz="9600" b="1" smtClean="0"/>
              <a:t>мертность</a:t>
            </a:r>
            <a:r>
              <a:rPr lang="ru-RU" sz="9600" b="1"/>
              <a:t> настолько высока, что численность народов </a:t>
            </a:r>
            <a:r>
              <a:rPr lang="ru-RU" sz="9600" b="1" smtClean="0"/>
              <a:t>          увеличивается</a:t>
            </a:r>
            <a:r>
              <a:rPr lang="ru-RU" sz="9600" b="1"/>
              <a:t> чрезвычайно медленно, а периодически </a:t>
            </a:r>
            <a:r>
              <a:rPr lang="ru-RU" sz="9600" b="1" smtClean="0"/>
              <a:t>         даже</a:t>
            </a:r>
            <a:r>
              <a:rPr lang="ru-RU" sz="9600" b="1"/>
              <a:t> может </a:t>
            </a:r>
            <a:r>
              <a:rPr lang="ru-RU" sz="9600" b="1" smtClean="0"/>
              <a:t>уменьшаться;</a:t>
            </a:r>
            <a:endParaRPr lang="ru-RU" sz="9600" b="1"/>
          </a:p>
          <a:p>
            <a:pPr lvl="1">
              <a:buFont typeface="Arial" panose="020b0604020202020204" pitchFamily="34" charset="0"/>
              <a:buChar char="•"/>
            </a:pPr>
            <a:r>
              <a:rPr lang="ru-RU" sz="9600" b="1"/>
              <a:t>П</a:t>
            </a:r>
            <a:r>
              <a:rPr lang="ru-RU" sz="9600" b="1" smtClean="0"/>
              <a:t>ериод</a:t>
            </a:r>
            <a:r>
              <a:rPr lang="ru-RU" sz="9600" b="1"/>
              <a:t> удвоения численности может достигать 250 и более </a:t>
            </a:r>
            <a:r>
              <a:rPr lang="ru-RU" sz="9600" b="1" smtClean="0"/>
              <a:t>  лет.</a:t>
            </a:r>
            <a:endParaRPr lang="ru-RU" sz="9600" b="1"/>
          </a:p>
          <a:p>
            <a:pPr marL="0" indent="0">
              <a:buNone/>
            </a:pPr>
            <a:r>
              <a:rPr lang="ru-RU" sz="9600" b="1" smtClean="0"/>
              <a:t>	</a:t>
            </a:r>
          </a:p>
          <a:p>
            <a:pPr marL="0" indent="0">
              <a:buNone/>
            </a:pPr>
            <a:r>
              <a:rPr lang="ru-RU" sz="9600" b="1" i="1" smtClean="0">
                <a:solidFill>
                  <a:srgbClr val="002060"/>
                </a:solidFill>
              </a:rPr>
              <a:t>        </a:t>
            </a:r>
            <a:r>
              <a:rPr lang="ru-RU" sz="9600" b="1" i="1" smtClean="0">
                <a:solidFill>
                  <a:srgbClr val="0000FF"/>
                </a:solidFill>
              </a:rPr>
              <a:t>Характерен</a:t>
            </a:r>
            <a:r>
              <a:rPr lang="ru-RU" sz="9600" b="1" i="1">
                <a:solidFill>
                  <a:srgbClr val="0000FF"/>
                </a:solidFill>
              </a:rPr>
              <a:t> </a:t>
            </a:r>
            <a:r>
              <a:rPr lang="ru-RU" sz="9600" b="1" i="1" smtClean="0">
                <a:solidFill>
                  <a:srgbClr val="0000FF"/>
                </a:solidFill>
              </a:rPr>
              <a:t>для </a:t>
            </a:r>
            <a:r>
              <a:rPr lang="ru-RU" sz="9600" b="1" i="1">
                <a:solidFill>
                  <a:srgbClr val="0000FF"/>
                </a:solidFill>
              </a:rPr>
              <a:t> </a:t>
            </a:r>
            <a:r>
              <a:rPr lang="ru-RU" sz="9600" b="1" i="1" u="sng">
                <a:solidFill>
                  <a:srgbClr val="0000FF"/>
                </a:solidFill>
                <a:hlinkClick r:id="rId2"/>
              </a:rPr>
              <a:t>первобытного общества</a:t>
            </a:r>
            <a:r>
              <a:rPr lang="ru-RU" sz="9600" b="1" i="1">
                <a:solidFill>
                  <a:srgbClr val="0000FF"/>
                </a:solidFill>
              </a:rPr>
              <a:t>. Примером </a:t>
            </a:r>
            <a:r>
              <a:rPr lang="ru-RU" sz="9600" b="1" i="1" err="1" smtClean="0">
                <a:solidFill>
                  <a:srgbClr val="0000FF"/>
                </a:solidFill>
              </a:rPr>
              <a:t>слу- 	жат</a:t>
            </a:r>
            <a:r>
              <a:rPr lang="ru-RU" sz="9600" b="1" i="1">
                <a:solidFill>
                  <a:srgbClr val="0000FF"/>
                </a:solidFill>
              </a:rPr>
              <a:t> племена </a:t>
            </a:r>
            <a:r>
              <a:rPr lang="ru-RU" sz="9600" b="1" i="1" smtClean="0">
                <a:solidFill>
                  <a:srgbClr val="0000FF"/>
                </a:solidFill>
              </a:rPr>
              <a:t>индейцев  Амазонии.</a:t>
            </a:r>
            <a:endParaRPr lang="ru-RU" sz="9600" b="1" i="1">
              <a:solidFill>
                <a:srgbClr val="0000FF"/>
              </a:solidFill>
            </a:endParaRPr>
          </a:p>
          <a:p>
            <a:endParaRPr lang="ru-RU" i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89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u="sng" smtClean="0">
                <a:solidFill>
                  <a:srgbClr val="CC0000"/>
                </a:solidFill>
                <a:latin typeface="Arial Black" panose="020b0a04020102020204" pitchFamily="34" charset="0"/>
              </a:rPr>
              <a:t>Традиционный тип:</a:t>
            </a:r>
            <a:endParaRPr lang="ru-RU" sz="3200" b="1" u="sng">
              <a:solidFill>
                <a:srgbClr val="CC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129118"/>
          </a:xfrm>
        </p:spPr>
        <p:txBody>
          <a:bodyPr>
            <a:normAutofit fontScale="77500" lnSpcReduction="20000"/>
          </a:bodyPr>
          <a:lstStyle/>
          <a:p>
            <a:r>
              <a:rPr lang="ru-RU" sz="3400" b="1"/>
              <a:t>В</a:t>
            </a:r>
            <a:r>
              <a:rPr lang="ru-RU" sz="3400" b="1" smtClean="0"/>
              <a:t>ысокая</a:t>
            </a:r>
            <a:r>
              <a:rPr lang="ru-RU" sz="3400" b="1"/>
              <a:t>, неконтролируемая </a:t>
            </a:r>
            <a:r>
              <a:rPr lang="ru-RU" sz="3400" b="1" smtClean="0"/>
              <a:t>рождаемость </a:t>
            </a:r>
            <a:r>
              <a:rPr lang="ru-RU" sz="3400" b="1"/>
              <a:t>(</a:t>
            </a:r>
            <a:r>
              <a:rPr lang="ru-RU" sz="3400" b="1" smtClean="0"/>
              <a:t>4 - 8 </a:t>
            </a:r>
            <a:r>
              <a:rPr lang="ru-RU" sz="3400" b="1"/>
              <a:t>живорождений на одну </a:t>
            </a:r>
            <a:r>
              <a:rPr lang="ru-RU" sz="3400" b="1" smtClean="0"/>
              <a:t>женщину), </a:t>
            </a:r>
            <a:r>
              <a:rPr lang="ru-RU" sz="3400" b="1"/>
              <a:t>обеспечивающая умеренный положительный естественный </a:t>
            </a:r>
            <a:r>
              <a:rPr lang="ru-RU" sz="3400" b="1" smtClean="0"/>
              <a:t>прирост.</a:t>
            </a:r>
            <a:endParaRPr lang="ru-RU" sz="3400" b="1"/>
          </a:p>
          <a:p>
            <a:r>
              <a:rPr lang="ru-RU" sz="3400" b="1" smtClean="0"/>
              <a:t> Низкая </a:t>
            </a:r>
            <a:r>
              <a:rPr lang="ru-RU" sz="3400" b="1"/>
              <a:t>средняя </a:t>
            </a:r>
            <a:r>
              <a:rPr lang="ru-RU" sz="3400" b="1" smtClean="0"/>
              <a:t>продолжительность </a:t>
            </a:r>
            <a:r>
              <a:rPr lang="ru-RU" sz="3400" b="1"/>
              <a:t>жизни (</a:t>
            </a:r>
            <a:r>
              <a:rPr lang="ru-RU" sz="3400" b="1" smtClean="0"/>
              <a:t>25-45 </a:t>
            </a:r>
            <a:r>
              <a:rPr lang="ru-RU" sz="3400" b="1"/>
              <a:t>лет), </a:t>
            </a:r>
            <a:r>
              <a:rPr lang="ru-RU" sz="3400" b="1" smtClean="0"/>
              <a:t>определяемая очень </a:t>
            </a:r>
            <a:r>
              <a:rPr lang="ru-RU" sz="3400" b="1"/>
              <a:t>высокой младенческой </a:t>
            </a:r>
            <a:r>
              <a:rPr lang="ru-RU" sz="3400" b="1" smtClean="0"/>
              <a:t>смертностью </a:t>
            </a:r>
            <a:r>
              <a:rPr lang="ru-RU" sz="3400" b="1"/>
              <a:t>(до одного года умирает </a:t>
            </a:r>
            <a:r>
              <a:rPr lang="ru-RU" sz="3400" b="1" smtClean="0"/>
              <a:t>150-350 </a:t>
            </a:r>
            <a:r>
              <a:rPr lang="ru-RU" sz="3400" b="1"/>
              <a:t>из 1000 новорожденных</a:t>
            </a:r>
            <a:r>
              <a:rPr lang="ru-RU" sz="3400" b="1" smtClean="0"/>
              <a:t>).</a:t>
            </a:r>
            <a:endParaRPr lang="ru-RU" sz="3400" b="1"/>
          </a:p>
          <a:p>
            <a:r>
              <a:rPr lang="ru-RU" sz="3400" b="1" smtClean="0"/>
              <a:t> Вероятность </a:t>
            </a:r>
            <a:r>
              <a:rPr lang="ru-RU" sz="3400" b="1"/>
              <a:t>для девочки дожить до среднего возраста материнства </a:t>
            </a:r>
            <a:r>
              <a:rPr lang="ru-RU" sz="3400" b="1" smtClean="0"/>
              <a:t>30 - 70 %.</a:t>
            </a:r>
            <a:endParaRPr lang="ru-RU" sz="3400" b="1"/>
          </a:p>
          <a:p>
            <a:r>
              <a:rPr lang="ru-RU" sz="3400" b="1" smtClean="0"/>
              <a:t> Высокая </a:t>
            </a:r>
            <a:r>
              <a:rPr lang="ru-RU" sz="3400" b="1"/>
              <a:t>смертность — следствие низкого уровня жизни людей, </a:t>
            </a:r>
            <a:r>
              <a:rPr lang="ru-RU" sz="3400" b="1" smtClean="0"/>
              <a:t>тяжёлого </a:t>
            </a:r>
            <a:r>
              <a:rPr lang="ru-RU" sz="3400" b="1"/>
              <a:t>труда, низкого качества воды, плохого питания, </a:t>
            </a:r>
            <a:r>
              <a:rPr lang="ru-RU" sz="3400" b="1" smtClean="0"/>
              <a:t>зачаточного состояния </a:t>
            </a:r>
            <a:r>
              <a:rPr lang="ru-RU" sz="3400" b="1"/>
              <a:t>профилактической и клинической </a:t>
            </a:r>
            <a:r>
              <a:rPr lang="ru-RU" sz="3400" b="1" smtClean="0"/>
              <a:t>медицины.</a:t>
            </a:r>
          </a:p>
          <a:p>
            <a:pPr lvl="0"/>
            <a:r>
              <a:rPr lang="ru-RU" sz="3400" b="1">
                <a:solidFill>
                  <a:prstClr val="black"/>
                </a:solidFill>
              </a:rPr>
              <a:t>П</a:t>
            </a:r>
            <a:r>
              <a:rPr lang="ru-RU" sz="3400" b="1" smtClean="0">
                <a:solidFill>
                  <a:prstClr val="black"/>
                </a:solidFill>
              </a:rPr>
              <a:t>ериод </a:t>
            </a:r>
            <a:r>
              <a:rPr lang="ru-RU" sz="3400" b="1">
                <a:solidFill>
                  <a:prstClr val="black"/>
                </a:solidFill>
              </a:rPr>
              <a:t>удвоения численности населения в среднем около 50 </a:t>
            </a:r>
            <a:r>
              <a:rPr lang="ru-RU" sz="3400" b="1" smtClean="0">
                <a:solidFill>
                  <a:prstClr val="black"/>
                </a:solidFill>
              </a:rPr>
              <a:t>лет.</a:t>
            </a:r>
            <a:endParaRPr lang="ru-RU" sz="3400" b="1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76" y="5661248"/>
            <a:ext cx="9252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smtClean="0">
                <a:solidFill>
                  <a:srgbClr val="0000FF"/>
                </a:solidFill>
              </a:rPr>
              <a:t>   Распространён </a:t>
            </a:r>
            <a:r>
              <a:rPr lang="ru-RU" sz="2400" b="1" i="1">
                <a:solidFill>
                  <a:srgbClr val="0000FF"/>
                </a:solidFill>
              </a:rPr>
              <a:t>в </a:t>
            </a:r>
            <a:r>
              <a:rPr lang="ru-RU" sz="2400" b="1" i="1" smtClean="0">
                <a:solidFill>
                  <a:srgbClr val="0000FF"/>
                </a:solidFill>
              </a:rPr>
              <a:t> </a:t>
            </a:r>
            <a:r>
              <a:rPr lang="ru-RU" sz="2400" b="1" i="1" u="sng" smtClean="0">
                <a:solidFill>
                  <a:srgbClr val="0000FF"/>
                </a:solidFill>
              </a:rPr>
              <a:t>аграрном </a:t>
            </a:r>
            <a:r>
              <a:rPr lang="ru-RU" sz="2400" b="1" i="1" u="sng">
                <a:solidFill>
                  <a:srgbClr val="0000FF"/>
                </a:solidFill>
              </a:rPr>
              <a:t>обществе</a:t>
            </a:r>
            <a:r>
              <a:rPr lang="ru-RU" sz="2400" b="1" i="1">
                <a:solidFill>
                  <a:srgbClr val="0000FF"/>
                </a:solidFill>
              </a:rPr>
              <a:t>, характерен для слаборазвитых стран </a:t>
            </a:r>
            <a:r>
              <a:rPr lang="ru-RU" sz="2400" b="1" i="1" smtClean="0">
                <a:solidFill>
                  <a:srgbClr val="0000FF"/>
                </a:solidFill>
              </a:rPr>
              <a:t>- Нигерия</a:t>
            </a:r>
            <a:r>
              <a:rPr lang="ru-RU" sz="2400" b="1" i="1">
                <a:solidFill>
                  <a:srgbClr val="0000FF"/>
                </a:solidFill>
              </a:rPr>
              <a:t>, Бангладеш, </a:t>
            </a:r>
            <a:r>
              <a:rPr lang="ru-RU" sz="2400" b="1" i="1" smtClean="0">
                <a:solidFill>
                  <a:srgbClr val="0000FF"/>
                </a:solidFill>
              </a:rPr>
              <a:t>Эфиопия, Нигер, Чад.</a:t>
            </a:r>
            <a:endParaRPr lang="ru-RU" sz="2400" b="1" i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96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15" y="116632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u="sng">
                <a:solidFill>
                  <a:srgbClr val="C00000"/>
                </a:solidFill>
                <a:latin typeface="Arial Black" panose="020b0a04020102020204" pitchFamily="34" charset="0"/>
              </a:rPr>
              <a:t>Современный </a:t>
            </a:r>
            <a:r>
              <a:rPr lang="ru-RU" sz="3200" b="1" u="sng" smtClean="0">
                <a:solidFill>
                  <a:srgbClr val="C00000"/>
                </a:solidFill>
                <a:latin typeface="Arial Black" panose="020b0a04020102020204" pitchFamily="34" charset="0"/>
              </a:rPr>
              <a:t>тип </a:t>
            </a:r>
            <a:r>
              <a:rPr lang="ru-RU" sz="3200" b="1" i="1" smtClean="0">
                <a:solidFill>
                  <a:srgbClr val="C00000"/>
                </a:solidFill>
              </a:rPr>
              <a:t>(фактически</a:t>
            </a:r>
            <a:r>
              <a:rPr lang="ru-RU" sz="3200" b="1" i="1">
                <a:solidFill>
                  <a:srgbClr val="C00000"/>
                </a:solidFill>
              </a:rPr>
              <a:t> приводит к вымиранию):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761" y="1196752"/>
            <a:ext cx="9144000" cy="3960440"/>
          </a:xfrm>
        </p:spPr>
        <p:txBody>
          <a:bodyPr>
            <a:normAutofit/>
          </a:bodyPr>
          <a:lstStyle/>
          <a:p>
            <a:r>
              <a:rPr lang="ru-RU" sz="2800" b="1" smtClean="0"/>
              <a:t>Низкая </a:t>
            </a:r>
            <a:r>
              <a:rPr lang="ru-RU" sz="2800" b="1"/>
              <a:t>рождаемость, связанная с сознательным регулированием размера семьи. Выживает большая часть </a:t>
            </a:r>
            <a:r>
              <a:rPr lang="ru-RU" sz="2800" b="1" smtClean="0"/>
              <a:t>детей.</a:t>
            </a:r>
            <a:endParaRPr lang="ru-RU" sz="2800" b="1"/>
          </a:p>
          <a:p>
            <a:r>
              <a:rPr lang="ru-RU" sz="2800" b="1" smtClean="0"/>
              <a:t>Улучшение </a:t>
            </a:r>
            <a:r>
              <a:rPr lang="ru-RU" sz="2800" b="1"/>
              <a:t>уровня </a:t>
            </a:r>
            <a:r>
              <a:rPr lang="ru-RU" sz="2800" b="1" smtClean="0"/>
              <a:t>жизни.</a:t>
            </a:r>
          </a:p>
          <a:p>
            <a:r>
              <a:rPr lang="ru-RU" sz="2800" b="1" smtClean="0"/>
              <a:t>На уровень </a:t>
            </a:r>
            <a:r>
              <a:rPr lang="ru-RU" sz="2800" b="1"/>
              <a:t>смертности прежде всего сказывается </a:t>
            </a:r>
            <a:r>
              <a:rPr lang="ru-RU" sz="2800" b="1" smtClean="0"/>
              <a:t>высокий </a:t>
            </a:r>
            <a:r>
              <a:rPr lang="ru-RU" sz="2800" b="1"/>
              <a:t>процент пожилых лиц</a:t>
            </a:r>
            <a:r>
              <a:rPr lang="ru-RU" sz="2800" b="1" smtClean="0"/>
              <a:t>.</a:t>
            </a:r>
          </a:p>
          <a:p>
            <a:r>
              <a:rPr lang="ru-RU" sz="2800" b="1" smtClean="0"/>
              <a:t>Низкий (иногда отрицательный) естественный прирост </a:t>
            </a:r>
            <a:r>
              <a:rPr lang="ru-RU" sz="2800" b="1"/>
              <a:t>и </a:t>
            </a:r>
            <a:r>
              <a:rPr lang="ru-RU" sz="2800" b="1" smtClean="0"/>
              <a:t>высокая средняя продолжительность </a:t>
            </a:r>
            <a:r>
              <a:rPr lang="ru-RU" sz="2800" b="1"/>
              <a:t>жизни.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157192"/>
            <a:ext cx="9251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smtClean="0">
                <a:solidFill>
                  <a:srgbClr val="0000FF"/>
                </a:solidFill>
              </a:rPr>
              <a:t>  Тип воспроизводства </a:t>
            </a:r>
            <a:r>
              <a:rPr lang="ru-RU" sz="2400" b="1" i="1" u="sng">
                <a:solidFill>
                  <a:srgbClr val="0000FF"/>
                </a:solidFill>
              </a:rPr>
              <a:t>индустриального общества</a:t>
            </a:r>
            <a:r>
              <a:rPr lang="ru-RU" sz="2400" b="1" i="1">
                <a:solidFill>
                  <a:srgbClr val="0000FF"/>
                </a:solidFill>
              </a:rPr>
              <a:t>. Характерен для экономически развитых стран с высоким уровнем жизни и культуры </a:t>
            </a:r>
            <a:r>
              <a:rPr lang="ru-RU" sz="2400" b="1" i="1" smtClean="0">
                <a:solidFill>
                  <a:srgbClr val="0000FF"/>
                </a:solidFill>
              </a:rPr>
              <a:t>населения (страны Европы, США, Япония, </a:t>
            </a:r>
            <a:r>
              <a:rPr lang="ru-RU" sz="2400" b="1" i="1" u="sng" smtClean="0">
                <a:solidFill>
                  <a:srgbClr val="FF0000"/>
                </a:solidFill>
              </a:rPr>
              <a:t>Россия </a:t>
            </a:r>
            <a:r>
              <a:rPr lang="ru-RU" sz="2400" b="1" i="1" smtClean="0">
                <a:solidFill>
                  <a:srgbClr val="0000FF"/>
                </a:solidFill>
              </a:rPr>
              <a:t> и др.).</a:t>
            </a:r>
            <a:endParaRPr lang="ru-RU" sz="2400" b="1" i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19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823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smtClean="0">
                <a:solidFill>
                  <a:srgbClr val="C00000"/>
                </a:solidFill>
              </a:rPr>
              <a:t>Демографическая  революция</a:t>
            </a:r>
            <a:endParaRPr lang="ru-RU" sz="400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866" y="1124744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smtClean="0">
                <a:effectLst/>
                <a:latin typeface="+mj-lt"/>
              </a:rPr>
              <a:t>  Переход от одного типа воспроизводства к другому называется </a:t>
            </a:r>
            <a:r>
              <a:rPr lang="ru-RU" sz="3200" b="1" i="1" u="sng" smtClean="0">
                <a:solidFill>
                  <a:srgbClr val="0000FF"/>
                </a:solidFill>
                <a:effectLst/>
                <a:latin typeface="+mj-lt"/>
              </a:rPr>
              <a:t>демографической революцией</a:t>
            </a:r>
            <a:r>
              <a:rPr lang="ru-RU" sz="3200" b="1" i="1" smtClean="0">
                <a:solidFill>
                  <a:srgbClr val="0000FF"/>
                </a:solidFill>
                <a:effectLst/>
                <a:latin typeface="+mj-lt"/>
              </a:rPr>
              <a:t>  </a:t>
            </a:r>
            <a:r>
              <a:rPr lang="ru-RU" sz="3200" b="1" i="1" smtClean="0">
                <a:effectLst/>
                <a:latin typeface="+mj-lt"/>
              </a:rPr>
              <a:t>или </a:t>
            </a:r>
            <a:r>
              <a:rPr lang="ru-RU" sz="3200" b="1" i="1" u="sng" smtClean="0">
                <a:solidFill>
                  <a:srgbClr val="0000FF"/>
                </a:solidFill>
                <a:effectLst/>
                <a:latin typeface="+mj-lt"/>
              </a:rPr>
              <a:t>демографическим переходом</a:t>
            </a:r>
            <a:r>
              <a:rPr lang="ru-RU" sz="3200" b="1" i="1" smtClean="0">
                <a:effectLst/>
                <a:latin typeface="+mj-lt"/>
              </a:rPr>
              <a:t>.</a:t>
            </a:r>
            <a:endParaRPr lang="ru-RU" sz="3200" b="1" i="1">
              <a:latin typeface="+mj-lt"/>
            </a:endParaRPr>
          </a:p>
        </p:txBody>
      </p:sp>
      <p:pic>
        <p:nvPicPr>
          <p:cNvPr id="5124" name="Picture 4" descr="http://jdlstrategies.com.au/wp-content/uploads/2014/07/populati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3501008"/>
            <a:ext cx="5268755" cy="30963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943551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413872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562"/>
            <a:ext cx="9144000" cy="6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973916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AutoShape 2" descr="https://upload.wikimedia.org/wikipedia/commons/thumb/0/03/%D0%95%D1%81%D1%82%D0%B5%D1%81%D1%82%D0%B2%D0%B5%D0%BD%D0%BD%D1%8B%D0%B9_%D0%BF%D1%80%D0%B8%D1%80%D0%BE%D1%81%D1%82_%D0%BD%D0%B0%D1%81%D0%B5%D0%BB%D0%B5%D0%BD%D0%B8%D1%8F_%D0%A0%D0%BE%D1%81%D1%81%D0%B8%D0%B8.jpg/390px-%D0%95%D1%81%D1%82%D0%B5%D1%81%D1%82%D0%B2%D0%B5%D0%BD%D0%BD%D1%8B%D0%B9_%D0%BF%D1%80%D0%B8%D1%80%D0%BE%D1%81%D1%82_%D0%BD%D0%B0%D1%81%D0%B5%D0%BB%D0%B5%D0%BD%D0%B8%D1%8F_%D0%A0%D0%BE%D1%81%D1%81%D0%B8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pload.wikimedia.org/wikipedia/commons/thumb/0/03/%D0%95%D1%81%D1%82%D0%B5%D1%81%D1%82%D0%B2%D0%B5%D0%BD%D0%BD%D1%8B%D0%B9_%D0%BF%D1%80%D0%B8%D1%80%D0%BE%D1%81%D1%82_%D0%BD%D0%B0%D1%81%D0%B5%D0%BB%D0%B5%D0%BD%D0%B8%D1%8F_%D0%A0%D0%BE%D1%81%D1%81%D0%B8%D0%B8.jpg/390px-%D0%95%D1%81%D1%82%D0%B5%D1%81%D1%82%D0%B2%D0%B5%D0%BD%D0%BD%D1%8B%D0%B9_%D0%BF%D1%80%D0%B8%D1%80%D0%BE%D1%81%D1%82_%D0%BD%D0%B0%D1%81%D0%B5%D0%BB%D0%B5%D0%BD%D0%B8%D1%8F_%D0%A0%D0%BE%D1%81%D1%81%D0%B8%D0%B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42923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599036"/>
              </p:ext>
            </p:extLst>
          </p:nvPr>
        </p:nvGraphicFramePr>
        <p:xfrm>
          <a:off x="251520" y="635222"/>
          <a:ext cx="8357322" cy="5889746"/>
        </p:xfrm>
        <a:graphic>
          <a:graphicData uri="http://schemas.openxmlformats.org/drawingml/2006/table">
            <a:tbl>
              <a:tblPr/>
              <a:tblGrid>
                <a:gridCol w="1084514"/>
                <a:gridCol w="1944216"/>
                <a:gridCol w="1800200"/>
                <a:gridCol w="3528392"/>
              </a:tblGrid>
              <a:tr h="231046">
                <a:tc rowSpan="2"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2000" b="1" i="1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Годы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На 1000 человек населения </a:t>
                      </a:r>
                    </a:p>
                  </a:txBody>
                  <a:tcPr marL="7039" marR="7039" marT="70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489034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2000" b="1" i="1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родившихся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ru-RU" sz="2000" b="1" i="1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умерших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t"/>
                      <a:r>
                        <a:rPr lang="ru-RU" sz="2000" b="1" i="1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естественный </a:t>
                      </a:r>
                      <a:r>
                        <a:rPr lang="ru-RU" sz="2000" b="1" i="1" u="none" strike="noStrike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прирост (убыль)</a:t>
                      </a:r>
                      <a:r>
                        <a:rPr lang="ru-RU" sz="2000" b="1" i="1" u="none" strike="noStrike" baseline="3000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ru-RU" sz="2000" b="1" i="1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7039" marR="7039" marT="70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492"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10,2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16,1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- 5,9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16"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10,3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15,1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- 4,8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92"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11,3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14,6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- 3,3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92"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12,0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14,5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- 2,5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92"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12,3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14,1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- 1,8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92"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12,5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14,2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- 1,7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492"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12,6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13,5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- 0,9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92"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13,3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13,3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5492"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13,2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13,0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5492"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13,3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13,1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5492"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13,3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13,0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5492"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12,9</a:t>
                      </a: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12,9</a:t>
                      </a:r>
                      <a:endParaRPr lang="ru-RU" sz="20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- 0,01</a:t>
                      </a:r>
                      <a:endParaRPr lang="ru-RU" sz="20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039" marR="7039" marT="70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5492"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- 0,9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492"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- 1,6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492"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- 2,2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492"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9,8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14,6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- 4,8</a:t>
                      </a:r>
                      <a:endParaRPr lang="ru-RU" sz="20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52746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solidFill>
                  <a:srgbClr val="C00000"/>
                </a:solidFill>
                <a:latin typeface="Arial Black" panose="020b0a04020102020204" pitchFamily="34" charset="0"/>
              </a:rPr>
              <a:t>Динамика  ЕП  в России</a:t>
            </a:r>
            <a:endParaRPr lang="ru-RU" sz="2800" b="1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94285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628930"/>
              </p:ext>
            </p:extLst>
          </p:nvPr>
        </p:nvGraphicFramePr>
        <p:xfrm>
          <a:off x="611560" y="1196752"/>
          <a:ext cx="8176590" cy="3833320"/>
        </p:xfrm>
        <a:graphic>
          <a:graphicData uri="http://schemas.openxmlformats.org/drawingml/2006/table">
            <a:tbl>
              <a:tblPr firstRow="1" firstCol="1" bandRow="1"/>
              <a:tblGrid>
                <a:gridCol w="3093325"/>
                <a:gridCol w="5083265"/>
              </a:tblGrid>
              <a:tr h="576064">
                <a:tc rowSpan="2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i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2400" i="0">
                        <a:solidFill>
                          <a:srgbClr val="0000F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Январь-июль </a:t>
                      </a:r>
                      <a:r>
                        <a:rPr lang="ru-RU" sz="2400" b="1" i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2020г</a:t>
                      </a:r>
                      <a:r>
                        <a:rPr lang="ru-RU" sz="2400" b="1" i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2400" i="0">
                        <a:solidFill>
                          <a:srgbClr val="0000F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 vMerge="1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 1000 человек населения</a:t>
                      </a:r>
                      <a:endParaRPr lang="ru-RU" sz="2400" i="0">
                        <a:solidFill>
                          <a:srgbClr val="0000F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7450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1000"/>
                        </a:spcAft>
                      </a:pPr>
                      <a:r>
                        <a:rPr lang="ru-RU" sz="2400" b="1" i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Родившихся</a:t>
                      </a:r>
                      <a:endParaRPr lang="ru-RU" sz="2400" i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R="2159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9,8</a:t>
                      </a:r>
                      <a:endParaRPr lang="ru-RU" sz="28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1000"/>
                        </a:spcAft>
                      </a:pPr>
                      <a:r>
                        <a:rPr lang="ru-RU" sz="2400" b="1" i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Умерших</a:t>
                      </a:r>
                      <a:endParaRPr lang="ru-RU" sz="2400" i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R="2159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14,6</a:t>
                      </a:r>
                      <a:endParaRPr lang="ru-RU" sz="28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85" marR="4508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6960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1000"/>
                        </a:spcAft>
                      </a:pPr>
                      <a:r>
                        <a:rPr lang="ru-RU" sz="2400" b="1" i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Естественный </a:t>
                      </a:r>
                      <a:br>
                        <a:rPr lang="ru-RU" sz="2400" b="1" i="1">
                          <a:effectLst/>
                          <a:latin typeface="+mj-lt"/>
                          <a:ea typeface="Calibri"/>
                          <a:cs typeface="Times New Roman"/>
                        </a:rPr>
                      </a:br>
                      <a:r>
                        <a:rPr lang="ru-RU" sz="2400" b="1" i="1">
                          <a:effectLst/>
                          <a:latin typeface="+mj-lt"/>
                          <a:ea typeface="Calibri"/>
                          <a:cs typeface="Times New Roman"/>
                        </a:rPr>
                        <a:t> прирост </a:t>
                      </a:r>
                      <a:r>
                        <a:rPr lang="ru-RU" sz="2400" b="1" i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(убыль)</a:t>
                      </a:r>
                      <a:endParaRPr lang="ru-RU" sz="2400" i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R="21590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800" b="1" baseline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4,8</a:t>
                      </a:r>
                      <a:endParaRPr lang="ru-RU" sz="28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441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1000"/>
                        </a:spcAft>
                      </a:pPr>
                      <a:r>
                        <a:rPr lang="ru-RU" sz="2400" b="1" i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Браков</a:t>
                      </a:r>
                      <a:endParaRPr lang="ru-RU" sz="2400" i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R="2159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5,3</a:t>
                      </a:r>
                      <a:endParaRPr lang="ru-RU" sz="2800" b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85" marR="4508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502">
                <a:tc>
                  <a:txBody>
                    <a:bodyPr vert="horz" wrap="square"/>
                    <a:lstStyle/>
                    <a:p>
                      <a:pPr algn="l">
                        <a:lnSpc>
                          <a:spcPts val="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400" b="1" i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Разводов</a:t>
                      </a:r>
                      <a:endParaRPr lang="ru-RU" sz="2400" i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R="2159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3,9</a:t>
                      </a:r>
                      <a:endParaRPr lang="ru-RU" sz="2800" b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456" y="46892"/>
            <a:ext cx="9144000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spcAft>
                <a:spcPct val="0"/>
              </a:spcAft>
            </a:pPr>
            <a:r>
              <a:rPr lang="ru-RU" sz="2800" b="1" u="sng" cap="all" smtClean="0">
                <a:solidFill>
                  <a:srgbClr val="C00000"/>
                </a:solidFill>
                <a:effectLst/>
                <a:latin typeface="+mj-lt"/>
                <a:ea typeface="Times New Roman"/>
              </a:rPr>
              <a:t>показатели  естественного  движения  </a:t>
            </a:r>
          </a:p>
          <a:p>
            <a:pPr algn="ctr">
              <a:spcBef>
                <a:spcPts val="800"/>
              </a:spcBef>
              <a:spcAft>
                <a:spcPct val="0"/>
              </a:spcAft>
            </a:pPr>
            <a:r>
              <a:rPr lang="ru-RU" sz="2800" b="1" u="sng" cap="all" smtClean="0">
                <a:solidFill>
                  <a:srgbClr val="C00000"/>
                </a:solidFill>
                <a:effectLst/>
                <a:latin typeface="+mj-lt"/>
                <a:ea typeface="Times New Roman"/>
              </a:rPr>
              <a:t>населения  РФ</a:t>
            </a:r>
            <a:r>
              <a:rPr lang="ru-RU" sz="2800" b="1" u="sng" cap="all" baseline="30000" smtClean="0">
                <a:solidFill>
                  <a:srgbClr val="C00000"/>
                </a:solidFill>
                <a:latin typeface="+mj-lt"/>
                <a:ea typeface="Times New Roman"/>
              </a:rPr>
              <a:t> </a:t>
            </a:r>
            <a:r>
              <a:rPr lang="ru-RU" sz="2800" b="1" u="sng" cap="all" smtClean="0">
                <a:solidFill>
                  <a:srgbClr val="C00000"/>
                </a:solidFill>
                <a:latin typeface="+mj-lt"/>
                <a:ea typeface="Times New Roman"/>
              </a:rPr>
              <a:t>    2020 г.</a:t>
            </a:r>
            <a:endParaRPr lang="ru-RU" sz="2800" b="1" u="sng" smtClean="0">
              <a:solidFill>
                <a:srgbClr val="C00000"/>
              </a:solidFill>
              <a:effectLst/>
              <a:latin typeface="+mj-lt"/>
              <a:ea typeface="Times New Roman"/>
            </a:endParaRPr>
          </a:p>
          <a:p>
            <a:pPr algn="ctr">
              <a:spcAft>
                <a:spcPct val="0"/>
              </a:spcAft>
            </a:pPr>
            <a:r>
              <a:rPr lang="ru-RU" b="1" cap="all" smtClean="0">
                <a:effectLst/>
                <a:latin typeface="Arial Black" panose="020b0a04020102020204" pitchFamily="34" charset="0"/>
                <a:ea typeface="Times New Roman"/>
              </a:rPr>
              <a:t> </a:t>
            </a:r>
            <a:endParaRPr lang="ru-RU" b="1">
              <a:effectLst/>
              <a:latin typeface="Arial Black" panose="020b0a04020102020204" pitchFamily="34" charset="0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74" y="5157192"/>
            <a:ext cx="91043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>
                <a:solidFill>
                  <a:srgbClr val="FF0000"/>
                </a:solidFill>
              </a:rPr>
              <a:t>  В </a:t>
            </a:r>
            <a:r>
              <a:rPr lang="ru-RU" sz="2400" b="1">
                <a:solidFill>
                  <a:srgbClr val="FF0000"/>
                </a:solidFill>
              </a:rPr>
              <a:t>2020 г. по сравнению с 2019 г. в России отмечалось снижение числа родившихся (в 71 </a:t>
            </a:r>
            <a:r>
              <a:rPr lang="ru-RU" sz="2400" b="1" smtClean="0">
                <a:solidFill>
                  <a:srgbClr val="FF0000"/>
                </a:solidFill>
              </a:rPr>
              <a:t>субъекте РФ) </a:t>
            </a:r>
            <a:r>
              <a:rPr lang="ru-RU" sz="2400" b="1">
                <a:solidFill>
                  <a:srgbClr val="FF0000"/>
                </a:solidFill>
              </a:rPr>
              <a:t>и увеличение числа умерших (в 85 субъектах</a:t>
            </a:r>
            <a:r>
              <a:rPr lang="ru-RU" sz="2400" b="1" smtClean="0">
                <a:solidFill>
                  <a:srgbClr val="FF0000"/>
                </a:solidFill>
              </a:rPr>
              <a:t>). В </a:t>
            </a:r>
            <a:r>
              <a:rPr lang="ru-RU" sz="2400" b="1">
                <a:solidFill>
                  <a:srgbClr val="FF0000"/>
                </a:solidFill>
              </a:rPr>
              <a:t>целом по стране в 2020 г. число умерших превысило число родившихся в 1,5 </a:t>
            </a:r>
            <a:r>
              <a:rPr lang="ru-RU" sz="2400" b="1" smtClean="0">
                <a:solidFill>
                  <a:srgbClr val="FF0000"/>
                </a:solidFill>
              </a:rPr>
              <a:t>раза.</a:t>
            </a:r>
            <a:r>
              <a:rPr lang="ru-RU" sz="2400" b="1">
                <a:solidFill>
                  <a:srgbClr val="FF0000"/>
                </a:solidFill>
              </a:rPr>
              <a:t> </a:t>
            </a:r>
            <a:endParaRPr lang="ru-RU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95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7274" y="3573016"/>
            <a:ext cx="4343198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56" y="116632"/>
            <a:ext cx="9036496" cy="1143000"/>
          </a:xfrm>
        </p:spPr>
        <p:txBody>
          <a:bodyPr>
            <a:noAutofit/>
          </a:bodyPr>
          <a:lstStyle/>
          <a:p>
            <a:r>
              <a:rPr lang="ru-RU" sz="3600" b="1" u="sng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Воспроизводство </a:t>
            </a:r>
            <a:br>
              <a:rPr lang="ru-RU" sz="3600" b="1" u="sng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u="sng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(естественное движение) населения</a:t>
            </a:r>
            <a:endParaRPr lang="ru-RU" sz="3600" b="1" u="sng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600" y="1412776"/>
            <a:ext cx="8677472" cy="20621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3200" b="1" i="1" smtClean="0">
                <a:solidFill>
                  <a:srgbClr val="CC0000"/>
                </a:solidFill>
                <a:latin typeface="Arial Black" panose="020b0a04020102020204" pitchFamily="34" charset="0"/>
              </a:rPr>
              <a:t>   </a:t>
            </a:r>
            <a:r>
              <a:rPr lang="ru-RU" sz="2800" b="1" i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Воспроизводство </a:t>
            </a:r>
            <a:r>
              <a:rPr lang="ru-RU" sz="2800" b="1" i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  <a:r>
              <a:rPr lang="ru-RU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smtClean="0"/>
              <a:t>-  </a:t>
            </a:r>
            <a:r>
              <a:rPr lang="ru-RU" sz="3200" b="1"/>
              <a:t>совокупность процессов рождаемости, смертности и естественного </a:t>
            </a:r>
            <a:r>
              <a:rPr lang="ru-RU" sz="3200" b="1" smtClean="0"/>
              <a:t>прироста, обеспечивающие беспрерывную смену </a:t>
            </a:r>
            <a:r>
              <a:rPr lang="ru-RU" sz="3200" b="1"/>
              <a:t>людских поколений. </a:t>
            </a:r>
          </a:p>
        </p:txBody>
      </p:sp>
    </p:spTree>
    <p:extLst>
      <p:ext uri="{BB962C8B-B14F-4D97-AF65-F5344CB8AC3E}">
        <p14:creationId xmlns:p14="http://schemas.microsoft.com/office/powerpoint/2010/main" val="1763808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2204864"/>
            <a:ext cx="5904656" cy="100811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smtClean="0">
                <a:solidFill>
                  <a:srgbClr val="CC0000"/>
                </a:solidFill>
              </a:rPr>
              <a:t>Формула ЕП (средние показатели) России на  2020 г.</a:t>
            </a:r>
            <a:endParaRPr lang="ru-RU" b="1" i="1" u="sng">
              <a:solidFill>
                <a:srgbClr val="CC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3079" y="2318061"/>
            <a:ext cx="5525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smtClean="0">
                <a:solidFill>
                  <a:srgbClr val="FF0000"/>
                </a:solidFill>
              </a:rPr>
              <a:t>9,8 – 14,6 = - 4,8 (‰)</a:t>
            </a:r>
            <a:endParaRPr lang="ru-RU" sz="48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375" y="4365104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smtClean="0">
                <a:solidFill>
                  <a:srgbClr val="0000FF"/>
                </a:solidFill>
                <a:latin typeface="+mj-lt"/>
              </a:rPr>
              <a:t>Сделайте выводы о естественном движении населения РФ в настоящее время!</a:t>
            </a:r>
            <a:endParaRPr lang="ru-RU" sz="3200" b="1" i="1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825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343319"/>
              </p:ext>
            </p:extLst>
          </p:nvPr>
        </p:nvGraphicFramePr>
        <p:xfrm>
          <a:off x="107504" y="620688"/>
          <a:ext cx="8928992" cy="5935528"/>
        </p:xfrm>
        <a:graphic>
          <a:graphicData uri="http://schemas.openxmlformats.org/drawingml/2006/table">
            <a:tbl>
              <a:tblPr/>
              <a:tblGrid>
                <a:gridCol w="504056"/>
                <a:gridCol w="3312368"/>
                <a:gridCol w="1656184"/>
                <a:gridCol w="1584176"/>
                <a:gridCol w="1872208"/>
              </a:tblGrid>
              <a:tr h="63942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 smtClean="0"/>
                        <a:t>№</a:t>
                      </a:r>
                      <a:endParaRPr lang="ru-RU" sz="2400" b="1"/>
                    </a:p>
                  </a:txBody>
                  <a:tcPr marL="25285" marR="25285" marT="12642" marB="12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 smtClean="0"/>
                        <a:t>Регион</a:t>
                      </a:r>
                      <a:endParaRPr lang="ru-RU" sz="2400" b="1"/>
                    </a:p>
                  </a:txBody>
                  <a:tcPr marL="25285" marR="25285" marT="12642" marB="12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ЕП (убыль), ‰</a:t>
                      </a:r>
                      <a:endParaRPr kumimoji="0" lang="ru-RU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285" marR="25285" marT="12642" marB="12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 smtClean="0"/>
                        <a:t>Рождаемость, ‰</a:t>
                      </a:r>
                      <a:endParaRPr lang="ru-RU" sz="2400" b="1"/>
                    </a:p>
                  </a:txBody>
                  <a:tcPr marL="25285" marR="25285" marT="12642" marB="12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 smtClean="0"/>
                        <a:t>Смертность, ‰</a:t>
                      </a:r>
                      <a:endParaRPr lang="ru-RU" sz="2400" b="1"/>
                    </a:p>
                  </a:txBody>
                  <a:tcPr marL="25285" marR="25285" marT="12642" marB="12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7332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2400" b="1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 Чеченская Республика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</a:rPr>
                        <a:t>14,73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</a:rPr>
                        <a:t>19,03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 smtClean="0">
                          <a:solidFill>
                            <a:srgbClr val="FF0000"/>
                          </a:solidFill>
                          <a:effectLst/>
                        </a:rPr>
                        <a:t>4,30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2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2400" b="1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Республика </a:t>
                      </a:r>
                      <a:r>
                        <a:rPr lang="ru-RU" sz="2400" b="1" u="none" strike="noStrike">
                          <a:solidFill>
                            <a:srgbClr val="0000FF"/>
                          </a:solidFill>
                          <a:effectLst/>
                        </a:rPr>
                        <a:t>Ингушетия</a:t>
                      </a:r>
                      <a:endParaRPr lang="ru-RU" sz="2400" b="1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12,84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15,73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2,89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3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2400" b="1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Республика </a:t>
                      </a:r>
                      <a:r>
                        <a:rPr lang="ru-RU" sz="2400" b="1" u="none" strike="noStrike">
                          <a:solidFill>
                            <a:srgbClr val="0000FF"/>
                          </a:solidFill>
                          <a:effectLst/>
                        </a:rPr>
                        <a:t>Тыва</a:t>
                      </a:r>
                      <a:endParaRPr lang="ru-RU" sz="2400" b="1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10,51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18,81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8,30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4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2400" b="1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Республика </a:t>
                      </a:r>
                      <a:r>
                        <a:rPr lang="ru-RU" sz="2400" b="1" u="none" strike="noStrike">
                          <a:solidFill>
                            <a:srgbClr val="0000FF"/>
                          </a:solidFill>
                          <a:effectLst/>
                        </a:rPr>
                        <a:t>Дагестан</a:t>
                      </a:r>
                      <a:endParaRPr lang="ru-RU" sz="2400" b="1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9,98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14,63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4,66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5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2400" b="1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Ямало-Ненецкий АО</a:t>
                      </a:r>
                      <a:endParaRPr lang="ru-RU" sz="2400" b="1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7,87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12,55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4,68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6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2400" b="1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Ханты-Мансийский АО</a:t>
                      </a:r>
                      <a:endParaRPr lang="ru-RU" sz="2400" b="1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6,39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12,43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6,04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008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7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2400" b="1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Республика </a:t>
                      </a:r>
                      <a:r>
                        <a:rPr lang="ru-RU" sz="2400" b="1" u="none" strike="noStrike">
                          <a:solidFill>
                            <a:srgbClr val="0000FF"/>
                          </a:solidFill>
                          <a:effectLst/>
                        </a:rPr>
                        <a:t>Саха (Якутия)</a:t>
                      </a:r>
                      <a:endParaRPr lang="ru-RU" sz="2400" b="1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5,36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13,19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7,83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0409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8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2400" b="1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Ненецкий АО</a:t>
                      </a:r>
                      <a:endParaRPr lang="ru-RU" sz="2400" b="1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4,94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13,40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8,46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8971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 smtClean="0">
                          <a:effectLst/>
                        </a:rPr>
                        <a:t>9</a:t>
                      </a:r>
                      <a:endParaRPr lang="ru-RU" sz="2400" b="1">
                        <a:effectLst/>
                      </a:endParaRP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2400" b="1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Республика </a:t>
                      </a:r>
                      <a:r>
                        <a:rPr lang="ru-RU" sz="2400" b="1" u="none" strike="noStrike">
                          <a:solidFill>
                            <a:srgbClr val="0000FF"/>
                          </a:solidFill>
                          <a:effectLst/>
                        </a:rPr>
                        <a:t>Алтай</a:t>
                      </a:r>
                      <a:endParaRPr lang="ru-RU" sz="2400" b="1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3,52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13,62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10,10</a:t>
                      </a:r>
                    </a:p>
                  </a:txBody>
                  <a:tcPr marL="25285" marR="25285" marT="12642" marB="126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847">
                <a:tc>
                  <a:txBody>
                    <a:bodyPr vert="horz" wrap="square"/>
                    <a:lstStyle/>
                    <a:p>
                      <a:pPr algn="r"/>
                      <a:r>
                        <a:rPr lang="ru-RU" sz="2400" b="1" smtClean="0">
                          <a:effectLst/>
                        </a:rPr>
                        <a:t>10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2400" b="1" u="none" strike="noStrike">
                          <a:solidFill>
                            <a:srgbClr val="0000FF"/>
                          </a:solidFill>
                          <a:effectLst/>
                        </a:rPr>
                        <a:t>Кабардино-Балкарская Республика</a:t>
                      </a:r>
                      <a:endParaRPr lang="ru-RU" sz="2400" b="1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3,26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11,49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8,22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33763" y="159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3529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ea typeface="+mj-ea"/>
                <a:cs typeface="+mj-cs"/>
              </a:rPr>
              <a:t>Регионы РФ с максимальным ЕП</a:t>
            </a:r>
            <a:br>
              <a:rPr lang="ru-RU" sz="3200" b="1">
                <a:solidFill>
                  <a:srgbClr val="C00000"/>
                </a:solidFill>
                <a:ea typeface="+mj-ea"/>
                <a:cs typeface="+mj-cs"/>
              </a:rPr>
            </a:br>
            <a:endParaRPr lang="ru-RU" sz="3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82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02359"/>
              </p:ext>
            </p:extLst>
          </p:nvPr>
        </p:nvGraphicFramePr>
        <p:xfrm>
          <a:off x="161510" y="667577"/>
          <a:ext cx="8676964" cy="5756338"/>
        </p:xfrm>
        <a:graphic>
          <a:graphicData uri="http://schemas.openxmlformats.org/drawingml/2006/table">
            <a:tbl>
              <a:tblPr/>
              <a:tblGrid>
                <a:gridCol w="504058"/>
                <a:gridCol w="3096342"/>
                <a:gridCol w="2254763"/>
                <a:gridCol w="1453649"/>
                <a:gridCol w="1368152"/>
              </a:tblGrid>
              <a:tr h="39488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 smtClean="0">
                          <a:effectLst/>
                        </a:rPr>
                        <a:t>№</a:t>
                      </a:r>
                      <a:endParaRPr lang="ru-RU" sz="2400" b="1">
                        <a:effectLst/>
                      </a:endParaRP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 smtClean="0">
                          <a:solidFill>
                            <a:schemeClr val="tx1"/>
                          </a:solidFill>
                          <a:effectLst/>
                        </a:rPr>
                        <a:t>Регион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 smtClean="0">
                          <a:solidFill>
                            <a:schemeClr val="tx1"/>
                          </a:solidFill>
                          <a:effectLst/>
                        </a:rPr>
                        <a:t>ЕП (убыль), ‰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 smtClean="0">
                          <a:solidFill>
                            <a:schemeClr val="tx1"/>
                          </a:solidFill>
                          <a:effectLst/>
                        </a:rPr>
                        <a:t>Р, ‰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 smtClean="0">
                          <a:solidFill>
                            <a:schemeClr val="tx1"/>
                          </a:solidFill>
                          <a:effectLst/>
                        </a:rPr>
                        <a:t>С, ‰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4883">
                <a:tc>
                  <a:txBody>
                    <a:bodyPr vert="horz" wrap="square"/>
                    <a:lstStyle/>
                    <a:p>
                      <a:pPr algn="r"/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2400" b="1" u="none" strike="noStrike">
                          <a:solidFill>
                            <a:srgbClr val="0000FF"/>
                          </a:solidFill>
                          <a:effectLst/>
                        </a:rPr>
                        <a:t>Калининградская область</a:t>
                      </a:r>
                      <a:endParaRPr lang="ru-RU" sz="2400" b="1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 smtClean="0">
                          <a:effectLst/>
                        </a:rPr>
                        <a:t>− 5,68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8,97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14,65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488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75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2400" b="1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Курская </a:t>
                      </a:r>
                      <a:r>
                        <a:rPr lang="ru-RU" sz="2400" b="1" u="none" strike="noStrike">
                          <a:solidFill>
                            <a:srgbClr val="0000FF"/>
                          </a:solidFill>
                          <a:effectLst/>
                        </a:rPr>
                        <a:t>область</a:t>
                      </a:r>
                      <a:endParaRPr lang="ru-RU" sz="2400" b="1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 smtClean="0">
                          <a:effectLst/>
                        </a:rPr>
                        <a:t>− 6,57</a:t>
                      </a:r>
                      <a:endParaRPr lang="ru-RU" sz="2400" b="1">
                        <a:effectLst/>
                      </a:endParaRP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8,45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15,01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88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76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2400" b="1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Рязанская </a:t>
                      </a:r>
                      <a:r>
                        <a:rPr lang="ru-RU" sz="2400" b="1" u="none" strike="noStrike">
                          <a:solidFill>
                            <a:srgbClr val="0000FF"/>
                          </a:solidFill>
                          <a:effectLst/>
                        </a:rPr>
                        <a:t>область</a:t>
                      </a:r>
                      <a:endParaRPr lang="ru-RU" sz="2400" b="1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 smtClean="0">
                          <a:effectLst/>
                        </a:rPr>
                        <a:t>− 6,88</a:t>
                      </a:r>
                      <a:endParaRPr lang="ru-RU" sz="2400" b="1">
                        <a:effectLst/>
                      </a:endParaRP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8,33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15,21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88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77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2400" b="1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Орловская </a:t>
                      </a:r>
                      <a:r>
                        <a:rPr lang="ru-RU" sz="2400" b="1" u="none" strike="noStrike">
                          <a:solidFill>
                            <a:srgbClr val="0000FF"/>
                          </a:solidFill>
                          <a:effectLst/>
                        </a:rPr>
                        <a:t>область</a:t>
                      </a:r>
                      <a:endParaRPr lang="ru-RU" sz="2400" b="1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 smtClean="0">
                          <a:effectLst/>
                        </a:rPr>
                        <a:t>− 7,32</a:t>
                      </a:r>
                      <a:endParaRPr lang="ru-RU" sz="2400" b="1">
                        <a:effectLst/>
                      </a:endParaRP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8,16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15,47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88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78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2400" b="1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Тамбовская </a:t>
                      </a:r>
                      <a:r>
                        <a:rPr lang="ru-RU" sz="2400" b="1" u="none" strike="noStrike">
                          <a:solidFill>
                            <a:srgbClr val="0000FF"/>
                          </a:solidFill>
                          <a:effectLst/>
                        </a:rPr>
                        <a:t>область</a:t>
                      </a:r>
                      <a:endParaRPr lang="ru-RU" sz="2400" b="1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 smtClean="0">
                          <a:effectLst/>
                        </a:rPr>
                        <a:t>− 7,45</a:t>
                      </a:r>
                      <a:endParaRPr lang="ru-RU" sz="2400" b="1">
                        <a:effectLst/>
                      </a:endParaRP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7,67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15,12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009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79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2400" b="1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Владимирская обл.</a:t>
                      </a:r>
                      <a:endParaRPr lang="ru-RU" sz="2400" b="1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 smtClean="0">
                          <a:effectLst/>
                        </a:rPr>
                        <a:t>− 7,47</a:t>
                      </a:r>
                      <a:endParaRPr lang="ru-RU" sz="2400" b="1">
                        <a:effectLst/>
                      </a:endParaRP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8,21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15,68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88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80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2400" b="1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Смоленская </a:t>
                      </a:r>
                      <a:r>
                        <a:rPr lang="ru-RU" sz="2400" b="1" u="none" strike="noStrike">
                          <a:solidFill>
                            <a:srgbClr val="0000FF"/>
                          </a:solidFill>
                          <a:effectLst/>
                        </a:rPr>
                        <a:t>область</a:t>
                      </a:r>
                      <a:endParaRPr lang="ru-RU" sz="2400" b="1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 smtClean="0">
                          <a:effectLst/>
                        </a:rPr>
                        <a:t>− 7,57</a:t>
                      </a:r>
                      <a:endParaRPr lang="ru-RU" sz="2400" b="1">
                        <a:effectLst/>
                      </a:endParaRP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7,58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15,15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88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81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2400" b="1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Тверская </a:t>
                      </a:r>
                      <a:r>
                        <a:rPr lang="ru-RU" sz="2400" b="1" u="none" strike="noStrike">
                          <a:solidFill>
                            <a:srgbClr val="0000FF"/>
                          </a:solidFill>
                          <a:effectLst/>
                        </a:rPr>
                        <a:t>область</a:t>
                      </a:r>
                      <a:endParaRPr lang="ru-RU" sz="2400" b="1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 smtClean="0">
                          <a:effectLst/>
                        </a:rPr>
                        <a:t>− 7,74</a:t>
                      </a:r>
                      <a:endParaRPr lang="ru-RU" sz="2400" b="1">
                        <a:effectLst/>
                      </a:endParaRP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8,58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16,33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009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82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2400" b="1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Новгородская </a:t>
                      </a:r>
                      <a:r>
                        <a:rPr lang="ru-RU" sz="2400" b="1" u="none" strike="noStrike">
                          <a:solidFill>
                            <a:srgbClr val="0000FF"/>
                          </a:solidFill>
                          <a:effectLst/>
                        </a:rPr>
                        <a:t>область</a:t>
                      </a:r>
                      <a:endParaRPr lang="ru-RU" sz="2400" b="1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 smtClean="0">
                          <a:effectLst/>
                        </a:rPr>
                        <a:t>− 7,77</a:t>
                      </a:r>
                      <a:endParaRPr lang="ru-RU" sz="2400" b="1">
                        <a:effectLst/>
                      </a:endParaRP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8,69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16,46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88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83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2400" b="1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Ивановская </a:t>
                      </a:r>
                      <a:r>
                        <a:rPr lang="ru-RU" sz="2400" b="1" u="none" strike="noStrike">
                          <a:solidFill>
                            <a:srgbClr val="0000FF"/>
                          </a:solidFill>
                          <a:effectLst/>
                        </a:rPr>
                        <a:t>область</a:t>
                      </a:r>
                      <a:endParaRPr lang="ru-RU" sz="2400" b="1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 smtClean="0">
                          <a:effectLst/>
                        </a:rPr>
                        <a:t>− 7,88</a:t>
                      </a:r>
                      <a:endParaRPr lang="ru-RU" sz="2400" b="1">
                        <a:effectLst/>
                      </a:endParaRP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7,97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15,85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88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84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2400" b="1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Тульская </a:t>
                      </a:r>
                      <a:r>
                        <a:rPr lang="ru-RU" sz="2400" b="1" u="none" strike="noStrike">
                          <a:solidFill>
                            <a:srgbClr val="0000FF"/>
                          </a:solidFill>
                          <a:effectLst/>
                        </a:rPr>
                        <a:t>область</a:t>
                      </a:r>
                      <a:endParaRPr lang="ru-RU" sz="2400" b="1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 smtClean="0">
                          <a:effectLst/>
                        </a:rPr>
                        <a:t>− 8,30</a:t>
                      </a:r>
                      <a:endParaRPr lang="ru-RU" sz="2400" b="1">
                        <a:effectLst/>
                      </a:endParaRP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7,64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15,94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88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</a:rPr>
                        <a:t>85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 sz="2400" b="1" u="none" smtClean="0">
                          <a:solidFill>
                            <a:srgbClr val="FF0000"/>
                          </a:solidFill>
                          <a:effectLst/>
                        </a:rPr>
                        <a:t> Псковская </a:t>
                      </a:r>
                      <a:r>
                        <a:rPr lang="ru-RU" sz="2400" b="1" u="none">
                          <a:solidFill>
                            <a:srgbClr val="FF0000"/>
                          </a:solidFill>
                          <a:effectLst/>
                        </a:rPr>
                        <a:t>область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 smtClean="0">
                          <a:solidFill>
                            <a:srgbClr val="FF0000"/>
                          </a:solidFill>
                          <a:effectLst/>
                        </a:rPr>
                        <a:t>− 8,39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</a:rPr>
                        <a:t>8,51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</a:rPr>
                        <a:t>16,90</a:t>
                      </a:r>
                    </a:p>
                  </a:txBody>
                  <a:tcPr marL="30376" marR="30376" marT="15188" marB="15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96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>
                <a:solidFill>
                  <a:srgbClr val="C00000"/>
                </a:solidFill>
              </a:rPr>
              <a:t>Регионы РФ с минимальным ЕП</a:t>
            </a:r>
          </a:p>
        </p:txBody>
      </p:sp>
    </p:spTree>
    <p:extLst>
      <p:ext uri="{BB962C8B-B14F-4D97-AF65-F5344CB8AC3E}">
        <p14:creationId xmlns:p14="http://schemas.microsoft.com/office/powerpoint/2010/main" val="3945966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131" y="1193850"/>
            <a:ext cx="8856984" cy="55475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138" y="116632"/>
            <a:ext cx="89969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/>
              <a:t>Естественный прирост населения субъектов РФ на 1000 человек за 2018 </a:t>
            </a:r>
            <a:r>
              <a:rPr lang="ru-RU" sz="3200" b="1" smtClean="0"/>
              <a:t>г.</a:t>
            </a:r>
            <a:endParaRPr lang="ru-RU" sz="3200" b="1"/>
          </a:p>
        </p:txBody>
      </p:sp>
    </p:spTree>
    <p:extLst>
      <p:ext uri="{BB962C8B-B14F-4D97-AF65-F5344CB8AC3E}">
        <p14:creationId xmlns:p14="http://schemas.microsoft.com/office/powerpoint/2010/main" val="200840737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AutoShape 2" descr="https://upload.wikimedia.org/wikipedia/commons/thumb/b/be/%D0%9A%D0%BE%D1%8D%D1%84%D1%84%D0%B8%D1%86%D0%B8%D0%B5%D0%BD%D1%82_%D1%80%D0%BE%D0%B6%D0%B4%D0%B0%D0%B5%D0%BC%D0%BE%D1%81%D1%82%D0%B8_%D0%BF%D0%BE_%D1%80%D0%B5%D0%B3%D0%B8%D0%BE%D0%BD%D0%B0%D0%BC.jpg/590px-%D0%9A%D0%BE%D1%8D%D1%84%D1%84%D0%B8%D1%86%D0%B8%D0%B5%D0%BD%D1%82_%D1%80%D0%BE%D0%B6%D0%B4%D0%B0%D0%B5%D0%BC%D0%BE%D1%81%D1%82%D0%B8_%D0%BF%D0%BE_%D1%80%D0%B5%D0%B3%D0%B8%D0%BE%D0%BD%D0%B0%D0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87974" y="476672"/>
            <a:ext cx="103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mtClean="0"/>
              <a:t>2012 год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2612189323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94470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b="1" u="sng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Важнейшие характеристики воспроизводства </a:t>
            </a:r>
            <a:r>
              <a:rPr lang="ru-RU" sz="2800" b="1" u="sng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населения:</a:t>
            </a:r>
            <a:endParaRPr lang="ru-RU" sz="2800" b="1" u="sng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844824"/>
            <a:ext cx="4075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mtClean="0">
                <a:latin typeface="Arial Black" panose="020b0a04020102020204" pitchFamily="34" charset="0"/>
              </a:rPr>
              <a:t>1) Рождаемость (Р)</a:t>
            </a:r>
            <a:endParaRPr lang="ru-RU" sz="2800" b="1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70892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mtClean="0">
                <a:latin typeface="Arial Black" panose="020b0a04020102020204" pitchFamily="34" charset="0"/>
              </a:rPr>
              <a:t>2) Смертность (С)</a:t>
            </a:r>
            <a:endParaRPr lang="ru-RU" sz="2800" b="1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058" y="367144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mtClean="0">
                <a:latin typeface="Arial Black" panose="020b0a04020102020204" pitchFamily="34" charset="0"/>
              </a:rPr>
              <a:t>3) Естественный прирост (ЕП)</a:t>
            </a:r>
            <a:endParaRPr lang="ru-RU" sz="2800" b="1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725144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/>
              <a:t>    </a:t>
            </a:r>
            <a:r>
              <a:rPr lang="ru-RU" sz="2800" b="1" smtClean="0">
                <a:solidFill>
                  <a:srgbClr val="0000FF"/>
                </a:solidFill>
              </a:rPr>
              <a:t>В </a:t>
            </a:r>
            <a:r>
              <a:rPr lang="ru-RU" sz="2800" b="1">
                <a:solidFill>
                  <a:srgbClr val="0000FF"/>
                </a:solidFill>
              </a:rPr>
              <a:t>статистике принято </a:t>
            </a:r>
            <a:r>
              <a:rPr lang="ru-RU" sz="2800" b="1" smtClean="0">
                <a:solidFill>
                  <a:srgbClr val="0000FF"/>
                </a:solidFill>
              </a:rPr>
              <a:t>расчёт </a:t>
            </a:r>
            <a:r>
              <a:rPr lang="ru-RU" sz="2800" b="1">
                <a:solidFill>
                  <a:srgbClr val="0000FF"/>
                </a:solidFill>
              </a:rPr>
              <a:t>естественного </a:t>
            </a:r>
            <a:r>
              <a:rPr lang="ru-RU" sz="2800" b="1" smtClean="0">
                <a:solidFill>
                  <a:srgbClr val="0000FF"/>
                </a:solidFill>
              </a:rPr>
              <a:t>прироста, рождаемости и смертности вести  </a:t>
            </a:r>
            <a:r>
              <a:rPr lang="ru-RU" sz="2800" b="1">
                <a:solidFill>
                  <a:srgbClr val="0000FF"/>
                </a:solidFill>
              </a:rPr>
              <a:t>на показателях </a:t>
            </a:r>
            <a:r>
              <a:rPr lang="ru-RU" sz="2800" b="1" smtClean="0">
                <a:solidFill>
                  <a:srgbClr val="0000FF"/>
                </a:solidFill>
              </a:rPr>
              <a:t> </a:t>
            </a:r>
            <a:r>
              <a:rPr lang="ru-RU" sz="2800" b="1" u="sng" smtClean="0">
                <a:solidFill>
                  <a:srgbClr val="0000FF"/>
                </a:solidFill>
              </a:rPr>
              <a:t>на </a:t>
            </a:r>
            <a:r>
              <a:rPr lang="ru-RU" sz="2800" b="1" u="sng">
                <a:solidFill>
                  <a:srgbClr val="0000FF"/>
                </a:solidFill>
              </a:rPr>
              <a:t>1000 жителей в течение года</a:t>
            </a:r>
            <a:r>
              <a:rPr lang="ru-RU" sz="2800" b="1" smtClean="0">
                <a:solidFill>
                  <a:srgbClr val="0000FF"/>
                </a:solidFill>
              </a:rPr>
              <a:t>. Для </a:t>
            </a:r>
            <a:r>
              <a:rPr lang="ru-RU" sz="2800" b="1">
                <a:solidFill>
                  <a:srgbClr val="0000FF"/>
                </a:solidFill>
              </a:rPr>
              <a:t>этого </a:t>
            </a:r>
            <a:r>
              <a:rPr lang="ru-RU" sz="2800" b="1" smtClean="0">
                <a:solidFill>
                  <a:srgbClr val="0000FF"/>
                </a:solidFill>
              </a:rPr>
              <a:t>используют </a:t>
            </a:r>
            <a:r>
              <a:rPr lang="ru-RU" sz="2800" b="1" i="1" u="sng" smtClean="0">
                <a:solidFill>
                  <a:srgbClr val="FF0000"/>
                </a:solidFill>
              </a:rPr>
              <a:t>промилле (‰</a:t>
            </a:r>
            <a:r>
              <a:rPr lang="ru-RU" sz="2800" b="1" i="1" smtClean="0">
                <a:solidFill>
                  <a:srgbClr val="FF0000"/>
                </a:solidFill>
              </a:rPr>
              <a:t>).</a:t>
            </a:r>
            <a:endParaRPr lang="ru-RU" sz="28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28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2" name="Picture 2" descr="Рождаемость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2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8908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6" name="Picture 2" descr="Смертность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04465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Arial Black" panose="020b0a04020102020204" pitchFamily="34" charset="0"/>
              </a:rPr>
              <a:t>Естественный прирост населения</a:t>
            </a:r>
            <a:br>
              <a:rPr lang="ru-RU" sz="3200">
                <a:latin typeface="Arial Black" panose="020b0a04020102020204" pitchFamily="34" charset="0"/>
              </a:rPr>
            </a:br>
            <a:endParaRPr lang="ru-RU" sz="320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481" y="1124744"/>
            <a:ext cx="8856984" cy="1200329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smtClean="0"/>
              <a:t>     </a:t>
            </a:r>
            <a:r>
              <a:rPr lang="ru-RU" sz="24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Естественный </a:t>
            </a:r>
            <a:r>
              <a:rPr lang="ru-RU" sz="24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прирост населения (ЕП</a:t>
            </a:r>
            <a:r>
              <a:rPr lang="ru-RU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b="1" smtClean="0"/>
              <a:t>- разница </a:t>
            </a:r>
            <a:r>
              <a:rPr lang="ru-RU" sz="2400" b="1"/>
              <a:t>между количеством </a:t>
            </a:r>
            <a:r>
              <a:rPr lang="ru-RU" sz="2400" b="1" smtClean="0"/>
              <a:t> родившихся </a:t>
            </a:r>
            <a:r>
              <a:rPr lang="ru-RU" sz="2400" b="1"/>
              <a:t>и умерших за </a:t>
            </a:r>
            <a:r>
              <a:rPr lang="ru-RU" sz="2400" b="1" smtClean="0"/>
              <a:t>какой - то период времени.</a:t>
            </a:r>
            <a:endParaRPr lang="ru-RU" sz="2400" b="1"/>
          </a:p>
        </p:txBody>
      </p:sp>
      <p:sp>
        <p:nvSpPr>
          <p:cNvPr id="4" name="Прямоугольник 3"/>
          <p:cNvSpPr/>
          <p:nvPr/>
        </p:nvSpPr>
        <p:spPr>
          <a:xfrm>
            <a:off x="134481" y="2708920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/>
              <a:t>    Определение </a:t>
            </a:r>
            <a:r>
              <a:rPr lang="ru-RU" sz="2400" b="1"/>
              <a:t>естественного </a:t>
            </a:r>
            <a:r>
              <a:rPr lang="ru-RU" sz="2400" b="1" smtClean="0"/>
              <a:t>прироста служит </a:t>
            </a:r>
            <a:r>
              <a:rPr lang="ru-RU" sz="2400" b="1"/>
              <a:t>наиболее общей характеристикой интенсивности роста населения, измеряется обычно </a:t>
            </a:r>
            <a:r>
              <a:rPr lang="ru-RU" sz="2400" b="1">
                <a:solidFill>
                  <a:srgbClr val="0000FF"/>
                </a:solidFill>
              </a:rPr>
              <a:t>коэффициентом естественного прироста </a:t>
            </a:r>
            <a:r>
              <a:rPr lang="ru-RU" sz="2400" b="1"/>
              <a:t>населения на 1000 жителей в год.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4481" y="4365104"/>
            <a:ext cx="89020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/>
              <a:t>  Может </a:t>
            </a:r>
            <a:r>
              <a:rPr lang="ru-RU" sz="2400" b="1"/>
              <a:t>быть как положительным, так и отрицательным. Отрицательный естественный прирост населения означает, что в стране умирает больше человек, чем рождается (то есть </a:t>
            </a:r>
            <a:r>
              <a:rPr lang="ru-RU" sz="2400" b="1" smtClean="0"/>
              <a:t>идёт </a:t>
            </a:r>
            <a:r>
              <a:rPr lang="ru-RU" sz="2400" b="1" smtClean="0">
                <a:solidFill>
                  <a:srgbClr val="0000FF"/>
                </a:solidFill>
              </a:rPr>
              <a:t>естественная </a:t>
            </a:r>
            <a:r>
              <a:rPr lang="ru-RU" sz="2400" b="1">
                <a:solidFill>
                  <a:srgbClr val="0000FF"/>
                </a:solidFill>
              </a:rPr>
              <a:t>убыль населения</a:t>
            </a:r>
            <a:r>
              <a:rPr lang="ru-RU" sz="2400" b="1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92088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30" name="Picture 2" descr="Естественный прирост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865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3615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843928" y="1052736"/>
            <a:ext cx="3433150" cy="76944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smtClean="0">
                <a:latin typeface="Arial Black" panose="020b0a04020102020204" pitchFamily="34" charset="0"/>
              </a:rPr>
              <a:t>ЕП = Р - С</a:t>
            </a:r>
            <a:endParaRPr lang="ru-RU" sz="4400" b="1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3445" y="116632"/>
            <a:ext cx="3094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smtClean="0">
                <a:solidFill>
                  <a:srgbClr val="C00000"/>
                </a:solidFill>
                <a:latin typeface="Bookman Old Style" panose="02050604050505020204" pitchFamily="18" charset="0"/>
              </a:rPr>
              <a:t>Формулы:</a:t>
            </a:r>
            <a:endParaRPr lang="ru-RU" sz="4000" b="1" u="sng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2060848"/>
            <a:ext cx="16834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smtClean="0">
                <a:solidFill>
                  <a:srgbClr val="FF0000"/>
                </a:solidFill>
                <a:latin typeface="Arial Black" panose="020b0a04020102020204" pitchFamily="34" charset="0"/>
              </a:rPr>
              <a:t>Р = ?</a:t>
            </a:r>
            <a:endParaRPr lang="ru-RU" sz="4400" b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445" y="3159559"/>
            <a:ext cx="34018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smtClean="0">
                <a:latin typeface="Arial Black" panose="020b0a04020102020204" pitchFamily="34" charset="0"/>
              </a:rPr>
              <a:t>Р = ЕП + С</a:t>
            </a:r>
            <a:endParaRPr lang="ru-RU" sz="4400" b="1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4077072"/>
            <a:ext cx="17155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smtClean="0">
                <a:solidFill>
                  <a:srgbClr val="FF0000"/>
                </a:solidFill>
                <a:latin typeface="Arial Black" panose="020b0a04020102020204" pitchFamily="34" charset="0"/>
              </a:rPr>
              <a:t>С = ?</a:t>
            </a:r>
            <a:endParaRPr lang="ru-RU" sz="4400" b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3445" y="5227510"/>
            <a:ext cx="3217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smtClean="0">
                <a:latin typeface="Arial Black" panose="020b0a04020102020204" pitchFamily="34" charset="0"/>
              </a:rPr>
              <a:t>С = Р - ЕП</a:t>
            </a:r>
            <a:endParaRPr lang="ru-RU" sz="4400" b="1">
              <a:latin typeface="Arial Black" panose="020b0a040201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16632"/>
            <a:ext cx="4427984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318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u="sng">
                <a:solidFill>
                  <a:srgbClr val="C00000"/>
                </a:solidFill>
                <a:latin typeface="Arial Black" panose="020b0a04020102020204" pitchFamily="34" charset="0"/>
              </a:rPr>
              <a:t>Формулы:</a:t>
            </a:r>
            <a:br>
              <a:rPr lang="ru-RU" sz="3600" b="1" u="sng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sz="360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717032"/>
            <a:ext cx="8820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 </a:t>
            </a:r>
          </a:p>
          <a:p>
            <a:endParaRPr lang="ru-RU"/>
          </a:p>
          <a:p>
            <a:r>
              <a:rPr lang="ru-RU" sz="2400" b="1" smtClean="0"/>
              <a:t>Где  </a:t>
            </a:r>
            <a:r>
              <a:rPr lang="ru-RU" sz="2400" b="1">
                <a:solidFill>
                  <a:srgbClr val="FF0000"/>
                </a:solidFill>
              </a:rPr>
              <a:t>КР, КС, КЕП </a:t>
            </a:r>
            <a:r>
              <a:rPr lang="ru-RU" sz="2400" b="1"/>
              <a:t>— общие коэффициенты рождаемости, смертности, естественного прироста соответственно; </a:t>
            </a:r>
          </a:p>
          <a:p>
            <a:r>
              <a:rPr lang="ru-RU" sz="2400" b="1">
                <a:solidFill>
                  <a:srgbClr val="FF0000"/>
                </a:solidFill>
              </a:rPr>
              <a:t>Р</a:t>
            </a:r>
            <a:r>
              <a:rPr lang="ru-RU" sz="2400" b="1"/>
              <a:t> — число родившихся за год; </a:t>
            </a:r>
          </a:p>
          <a:p>
            <a:r>
              <a:rPr lang="ru-RU" sz="2400" b="1">
                <a:solidFill>
                  <a:srgbClr val="FF0000"/>
                </a:solidFill>
              </a:rPr>
              <a:t>С </a:t>
            </a:r>
            <a:r>
              <a:rPr lang="ru-RU" sz="2400" b="1"/>
              <a:t>— число умерших за год; </a:t>
            </a:r>
          </a:p>
          <a:p>
            <a:r>
              <a:rPr lang="ru-RU" sz="2400" b="1">
                <a:solidFill>
                  <a:srgbClr val="FF0000"/>
                </a:solidFill>
              </a:rPr>
              <a:t>ЕП </a:t>
            </a:r>
            <a:r>
              <a:rPr lang="ru-RU" sz="2400" b="1"/>
              <a:t>— естественный прирост населения за год; </a:t>
            </a:r>
          </a:p>
          <a:p>
            <a:r>
              <a:rPr lang="ru-RU" sz="2400" b="1">
                <a:solidFill>
                  <a:srgbClr val="FF0000"/>
                </a:solidFill>
              </a:rPr>
              <a:t>ЧН</a:t>
            </a:r>
            <a:r>
              <a:rPr lang="ru-RU" sz="2400" b="1"/>
              <a:t> — среднегодовая численность </a:t>
            </a:r>
            <a:r>
              <a:rPr lang="ru-RU" sz="2400" b="1" smtClean="0"/>
              <a:t>населения.</a:t>
            </a:r>
            <a:endParaRPr lang="ru-RU" sz="2400" b="1"/>
          </a:p>
        </p:txBody>
      </p:sp>
      <p:pic>
        <p:nvPicPr>
          <p:cNvPr id="1026" name="Picture 2" descr="http://otvet.imgsmail.ru/download/114001d0d22835000e425a7664b33947_i-371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052736"/>
            <a:ext cx="7056784" cy="297078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01631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6.0.27"/>
  <p:tag name="AS_OS" val="Unix 6.2.0.1018"/>
  <p:tag name="AS_RELEASE_DATE" val="2023.01.14"/>
  <p:tag name="AS_TITLE" val="Aspose.Slides for .NET5"/>
  <p:tag name="AS_VERSION" val="23.1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66</Paragraphs>
  <Slides>25</Slides>
  <Notes>0</Notes>
  <TotalTime>2054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2">
      <vt:lpstr>Arial</vt:lpstr>
      <vt:lpstr>Calibri</vt:lpstr>
      <vt:lpstr>Bookman Old Style</vt:lpstr>
      <vt:lpstr>Arial Black</vt:lpstr>
      <vt:lpstr>Times New Roman</vt:lpstr>
      <vt:lpstr>Verdana</vt:lpstr>
      <vt:lpstr>Тема Office</vt:lpstr>
      <vt:lpstr>Естественное движение (воспроизводство) населения России</vt:lpstr>
      <vt:lpstr>Воспроизводство  (естественное движение) населения</vt:lpstr>
      <vt:lpstr>Важнейшие характеристики воспроизводства населения:</vt:lpstr>
      <vt:lpstr>PowerPoint Presentation</vt:lpstr>
      <vt:lpstr>PowerPoint Presentation</vt:lpstr>
      <vt:lpstr>Естественный прирост населения</vt:lpstr>
      <vt:lpstr>PowerPoint Presentation</vt:lpstr>
      <vt:lpstr>PowerPoint Presentation</vt:lpstr>
      <vt:lpstr>Формулы:</vt:lpstr>
      <vt:lpstr>Исторические типы воспроизводства населения</vt:lpstr>
      <vt:lpstr>Архетип:</vt:lpstr>
      <vt:lpstr>Традиционный тип:</vt:lpstr>
      <vt:lpstr>Современный тип (фактически приводит к вымиранию):</vt:lpstr>
      <vt:lpstr>Демографическая  революция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Формула ЕП (средние показатели) России на  2020 г.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Естественное движение (воспроизводство) населения</dc:title>
  <dc:creator>Инна</dc:creator>
  <cp:lastModifiedBy>Инна</cp:lastModifiedBy>
  <cp:revision>142</cp:revision>
  <dcterms:created xsi:type="dcterms:W3CDTF">2017-09-29T21:42:18Z</dcterms:created>
  <dcterms:modified xsi:type="dcterms:W3CDTF">2024-03-24T14:05:55Z</dcterms:modified>
</cp:coreProperties>
</file>