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7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13.01.2024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5162360"/>
            <a:ext cx="7772400" cy="146304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Ледники. Многолетняя мерзлота.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10600" y="5162360"/>
            <a:ext cx="3200400" cy="1045009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Мурманска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BB949-A3B7-467E-9A36-7BE332A11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D2CF6-3F1D-4E7F-9BBD-77E5082CC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FF08331-FF82-4632-A33F-141B58B042AF}"/>
              </a:ext>
            </a:extLst>
          </p:cNvPr>
          <p:cNvSpPr/>
          <p:nvPr/>
        </p:nvSpPr>
        <p:spPr>
          <a:xfrm>
            <a:off x="254977" y="87924"/>
            <a:ext cx="4826977" cy="107266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Многолетняя мерзлота характерна для территорий, где на протяжении большей части года господствует суровый морозный климат.   </a:t>
            </a:r>
          </a:p>
        </p:txBody>
      </p:sp>
    </p:spTree>
    <p:extLst>
      <p:ext uri="{BB962C8B-B14F-4D97-AF65-F5344CB8AC3E}">
        <p14:creationId xmlns:p14="http://schemas.microsoft.com/office/powerpoint/2010/main" val="369614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18A16-E26F-45CB-814E-7AC5B93A6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DF1F3A2-A917-4A00-AA82-30E2EEF83A46}"/>
              </a:ext>
            </a:extLst>
          </p:cNvPr>
          <p:cNvSpPr/>
          <p:nvPr/>
        </p:nvSpPr>
        <p:spPr>
          <a:xfrm>
            <a:off x="767861" y="114300"/>
            <a:ext cx="10656277" cy="317402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Многолетняя мерзлота </a:t>
            </a:r>
            <a:r>
              <a:rPr lang="ru-RU" sz="2800" b="1" dirty="0">
                <a:solidFill>
                  <a:srgbClr val="002060"/>
                </a:solidFill>
              </a:rPr>
              <a:t>занимает север европейской части России, практически всю Сибирь. Максимальная мощность слоя может достигать 1500 метров в некоторых регионах Якутии.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Многолетняя мерзлота </a:t>
            </a:r>
            <a:r>
              <a:rPr lang="ru-RU" sz="2800" b="1" dirty="0">
                <a:solidFill>
                  <a:srgbClr val="002060"/>
                </a:solidFill>
              </a:rPr>
              <a:t>оказывает влияние на климат, рельеф местности, почвообразование, поверхностные воды, растительный и животный мир, жизнь и хозяйственную деятельность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76593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6DE32A-E0B1-4E89-A05D-137819877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6B9DC6C-55AC-4AA3-B81C-D7494DE294D1}"/>
              </a:ext>
            </a:extLst>
          </p:cNvPr>
          <p:cNvSpPr/>
          <p:nvPr/>
        </p:nvSpPr>
        <p:spPr>
          <a:xfrm>
            <a:off x="817685" y="316522"/>
            <a:ext cx="10779369" cy="2365131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многолетней мерзлоты: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-препятствует просачиванию поверхностных вод (заболачивание почв)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-ведение сельского хозяйства невозможно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-при строительстве домов, используются специальные сваи</a:t>
            </a:r>
          </a:p>
        </p:txBody>
      </p:sp>
    </p:spTree>
    <p:extLst>
      <p:ext uri="{BB962C8B-B14F-4D97-AF65-F5344CB8AC3E}">
        <p14:creationId xmlns:p14="http://schemas.microsoft.com/office/powerpoint/2010/main" val="830674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088F1-C14A-4867-A881-479B95452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0"/>
            <a:ext cx="561975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A66289-CE34-4BDF-AF6A-567FCEB3C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8808" cy="36663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13AE7E-2A48-4614-BC9C-631115B4C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32" y="3428999"/>
            <a:ext cx="5619751" cy="342900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6D3B9BC-6760-4083-9770-CA54325D78AC}"/>
              </a:ext>
            </a:extLst>
          </p:cNvPr>
          <p:cNvSpPr/>
          <p:nvPr/>
        </p:nvSpPr>
        <p:spPr>
          <a:xfrm>
            <a:off x="1890346" y="2998177"/>
            <a:ext cx="8036169" cy="10287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 таяния вечной мерзлоты в Якутии</a:t>
            </a:r>
          </a:p>
        </p:txBody>
      </p:sp>
    </p:spTree>
    <p:extLst>
      <p:ext uri="{BB962C8B-B14F-4D97-AF65-F5344CB8AC3E}">
        <p14:creationId xmlns:p14="http://schemas.microsoft.com/office/powerpoint/2010/main" val="125066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Выучить записи в тетради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dirty="0">
                <a:solidFill>
                  <a:srgbClr val="002060"/>
                </a:solidFill>
              </a:rPr>
              <a:t>Домашняя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01220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8EE90-C8BD-4066-8467-3C3DE309F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97BA374-F56A-471C-9883-FE032932C93E}"/>
              </a:ext>
            </a:extLst>
          </p:cNvPr>
          <p:cNvSpPr/>
          <p:nvPr/>
        </p:nvSpPr>
        <p:spPr>
          <a:xfrm>
            <a:off x="1594338" y="2505807"/>
            <a:ext cx="9003323" cy="161778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ЛЕДНИКИ</a:t>
            </a:r>
            <a:r>
              <a:rPr lang="ru-RU" sz="3200" b="1" dirty="0">
                <a:solidFill>
                  <a:srgbClr val="002060"/>
                </a:solidFill>
              </a:rPr>
              <a:t> – естественное скопление льда на земной поверхности, которые обладают самостоятельным движением.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4C4276-1454-47D6-A213-8EE2C3C8E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3" y="170560"/>
            <a:ext cx="8092151" cy="651688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F4ED4FE-EBF3-405A-8EC6-8FF6B71D93C3}"/>
              </a:ext>
            </a:extLst>
          </p:cNvPr>
          <p:cNvSpPr/>
          <p:nvPr/>
        </p:nvSpPr>
        <p:spPr>
          <a:xfrm>
            <a:off x="606668" y="360485"/>
            <a:ext cx="3165231" cy="685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ледников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75C36-4613-4751-9E40-DB6FC0A8E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E851E17-943A-4407-AC45-F5E1FE0A2737}"/>
              </a:ext>
            </a:extLst>
          </p:cNvPr>
          <p:cNvSpPr/>
          <p:nvPr/>
        </p:nvSpPr>
        <p:spPr>
          <a:xfrm>
            <a:off x="1046285" y="290146"/>
            <a:ext cx="10199077" cy="192551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Покровное оледенение </a:t>
            </a:r>
            <a:r>
              <a:rPr lang="ru-RU" sz="3200" b="1" dirty="0">
                <a:solidFill>
                  <a:srgbClr val="002060"/>
                </a:solidFill>
              </a:rPr>
              <a:t>присуще островам Российской Арктики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(свыше 55 тыс. км²). </a:t>
            </a:r>
            <a:r>
              <a:rPr lang="ru-RU" sz="3200" b="1" dirty="0">
                <a:solidFill>
                  <a:srgbClr val="002060"/>
                </a:solidFill>
              </a:rPr>
              <a:t>Горные ледники занимают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3 тыс. км².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BAF78-2D60-4629-B613-9811F34D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83" y="1071626"/>
            <a:ext cx="9501319" cy="571603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00CDFAF-F660-450A-B11B-37DD85F88302}"/>
              </a:ext>
            </a:extLst>
          </p:cNvPr>
          <p:cNvSpPr/>
          <p:nvPr/>
        </p:nvSpPr>
        <p:spPr>
          <a:xfrm>
            <a:off x="3270737" y="218772"/>
            <a:ext cx="5650523" cy="77372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Горные ледники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421188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8A99D-47A7-488B-B5D8-4417CD306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0F721B-F213-41ED-AA2A-C837B9D0E2BD}"/>
              </a:ext>
            </a:extLst>
          </p:cNvPr>
          <p:cNvSpPr/>
          <p:nvPr/>
        </p:nvSpPr>
        <p:spPr>
          <a:xfrm>
            <a:off x="668215" y="254977"/>
            <a:ext cx="9583616" cy="90560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Ледники</a:t>
            </a:r>
            <a:r>
              <a:rPr lang="ru-RU" sz="2800" b="1" dirty="0">
                <a:solidFill>
                  <a:srgbClr val="002060"/>
                </a:solidFill>
              </a:rPr>
              <a:t> играют важную роль в питании рек и изменении рельефа.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8FAD700-46E5-4597-8F42-9635807BFE17}"/>
              </a:ext>
            </a:extLst>
          </p:cNvPr>
          <p:cNvSpPr/>
          <p:nvPr/>
        </p:nvSpPr>
        <p:spPr>
          <a:xfrm>
            <a:off x="2426677" y="3921369"/>
            <a:ext cx="9583616" cy="253218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Снеговая линия </a:t>
            </a:r>
            <a:r>
              <a:rPr lang="ru-RU" sz="3200" b="1" dirty="0">
                <a:solidFill>
                  <a:srgbClr val="002060"/>
                </a:solidFill>
              </a:rPr>
              <a:t>– высота, выше которой снег не успевает таять даже в теплый период. На Северном Кавказе эта граница прослеживается на высотах 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2700 до 3200 м</a:t>
            </a:r>
            <a:r>
              <a:rPr lang="ru-RU" sz="3200" b="1" dirty="0">
                <a:solidFill>
                  <a:srgbClr val="002060"/>
                </a:solidFill>
              </a:rPr>
              <a:t>., на Алтае от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2900 м до 3200 м.</a:t>
            </a:r>
          </a:p>
        </p:txBody>
      </p:sp>
    </p:spTree>
    <p:extLst>
      <p:ext uri="{BB962C8B-B14F-4D97-AF65-F5344CB8AC3E}">
        <p14:creationId xmlns:p14="http://schemas.microsoft.com/office/powerpoint/2010/main" val="270344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92A1644-36BA-4105-A124-EF40884D6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84630"/>
              </p:ext>
            </p:extLst>
          </p:nvPr>
        </p:nvGraphicFramePr>
        <p:xfrm>
          <a:off x="2102338" y="1976963"/>
          <a:ext cx="8128000" cy="321147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702968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52025782"/>
                    </a:ext>
                  </a:extLst>
                </a:gridCol>
              </a:tblGrid>
              <a:tr h="62556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ЛЕДНИКОВ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460876"/>
                  </a:ext>
                </a:extLst>
              </a:tr>
              <a:tr h="8619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Кавказ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448206"/>
                  </a:ext>
                </a:extLst>
              </a:tr>
              <a:tr h="8619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Алтай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754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37433"/>
                  </a:ext>
                </a:extLst>
              </a:tr>
              <a:tr h="8619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Горы Восточной Сибири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03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74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CD84A38-7D74-4407-B468-DA205E2C6DB3}"/>
              </a:ext>
            </a:extLst>
          </p:cNvPr>
          <p:cNvSpPr/>
          <p:nvPr/>
        </p:nvSpPr>
        <p:spPr>
          <a:xfrm>
            <a:off x="2514601" y="202223"/>
            <a:ext cx="6743700" cy="58908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Крупнейшие ледники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6ADFD-BA4A-4BB5-BBF5-2E03FC31B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2" y="966177"/>
            <a:ext cx="6096000" cy="406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9BA8D9-137C-4661-A0F8-D4C8CB420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4696"/>
            <a:ext cx="5986049" cy="396108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C53D132-28F3-49DB-9B2E-545A36F85BC5}"/>
              </a:ext>
            </a:extLst>
          </p:cNvPr>
          <p:cNvSpPr/>
          <p:nvPr/>
        </p:nvSpPr>
        <p:spPr>
          <a:xfrm>
            <a:off x="5583115" y="1236150"/>
            <a:ext cx="3824654" cy="79228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Безенги (Кавказ)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FA0E9A8-A542-4EC2-B691-49D9F7F54519}"/>
              </a:ext>
            </a:extLst>
          </p:cNvPr>
          <p:cNvSpPr/>
          <p:nvPr/>
        </p:nvSpPr>
        <p:spPr>
          <a:xfrm>
            <a:off x="1345223" y="5446834"/>
            <a:ext cx="5583115" cy="79228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Бильченок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(Камчатка), их длина 17,6 км.</a:t>
            </a:r>
          </a:p>
        </p:txBody>
      </p:sp>
    </p:spTree>
    <p:extLst>
      <p:ext uri="{BB962C8B-B14F-4D97-AF65-F5344CB8AC3E}">
        <p14:creationId xmlns:p14="http://schemas.microsoft.com/office/powerpoint/2010/main" val="326383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82660-1A68-44A8-8F37-4E5105DB5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E23CF9F-1D2E-4629-99C6-12F73AC83929}"/>
              </a:ext>
            </a:extLst>
          </p:cNvPr>
          <p:cNvSpPr/>
          <p:nvPr/>
        </p:nvSpPr>
        <p:spPr>
          <a:xfrm>
            <a:off x="350227" y="246184"/>
            <a:ext cx="11491546" cy="2057401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ВЕЧНАЯ МЕРЗЛОТА </a:t>
            </a:r>
            <a:r>
              <a:rPr lang="ru-RU" sz="3200" b="1" dirty="0">
                <a:solidFill>
                  <a:srgbClr val="002060"/>
                </a:solidFill>
              </a:rPr>
              <a:t>– это подземное оледенение, при котором горные породы сцементированы замерзшей влагой. Многолетняя мерзлота занимает более 60% территории нашей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1532252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6212</TotalTime>
  <Words>265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AGReverance</vt:lpstr>
      <vt:lpstr>Calibri</vt:lpstr>
      <vt:lpstr>Tw Cen MT</vt:lpstr>
      <vt:lpstr>Wingdings 3</vt:lpstr>
      <vt:lpstr>Интеграл</vt:lpstr>
      <vt:lpstr>Ледники. Многолетняя мерзлота.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Домашняя работа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244</cp:revision>
  <dcterms:created xsi:type="dcterms:W3CDTF">2018-02-25T15:29:25Z</dcterms:created>
  <dcterms:modified xsi:type="dcterms:W3CDTF">2024-01-13T17:45:40Z</dcterms:modified>
  <cp:category>География;Страны</cp:category>
</cp:coreProperties>
</file>