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58" r:id="rId11"/>
    <p:sldId id="259" r:id="rId12"/>
    <p:sldId id="273" r:id="rId13"/>
    <p:sldId id="261" r:id="rId14"/>
    <p:sldId id="294" r:id="rId15"/>
    <p:sldId id="276" r:id="rId16"/>
    <p:sldId id="271" r:id="rId17"/>
    <p:sldId id="278" r:id="rId18"/>
    <p:sldId id="279" r:id="rId19"/>
    <p:sldId id="280" r:id="rId20"/>
    <p:sldId id="281" r:id="rId21"/>
    <p:sldId id="293" r:id="rId22"/>
    <p:sldId id="264" r:id="rId23"/>
    <p:sldId id="26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D35"/>
    <a:srgbClr val="6BA42C"/>
    <a:srgbClr val="3B6422"/>
    <a:srgbClr val="DE8104"/>
    <a:srgbClr val="DA3A08"/>
    <a:srgbClr val="FBF4C1"/>
    <a:srgbClr val="0C3D0B"/>
    <a:srgbClr val="E0D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2B1A3-C17D-48AC-8026-1FD521BFDC2B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BBD3DCF-76CF-4DF9-9063-D3E989793B6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3600" b="1" dirty="0">
              <a:latin typeface="Arial" panose="020B0604020202020204" pitchFamily="34" charset="0"/>
              <a:cs typeface="Arial" panose="020B0604020202020204" pitchFamily="34" charset="0"/>
            </a:rPr>
            <a:t>Низкий уровень жизни</a:t>
          </a:r>
        </a:p>
      </dgm:t>
    </dgm:pt>
    <dgm:pt modelId="{948B9FC9-22F8-4BA7-9B86-C60A86AE9D5E}" type="parTrans" cxnId="{C6EA060B-4E2A-4C2C-9AC2-5DF2F7987257}">
      <dgm:prSet/>
      <dgm:spPr/>
      <dgm:t>
        <a:bodyPr/>
        <a:lstStyle/>
        <a:p>
          <a:endParaRPr lang="ru-RU"/>
        </a:p>
      </dgm:t>
    </dgm:pt>
    <dgm:pt modelId="{5738F067-DC49-4291-B8F1-8C3A23C5011F}" type="sibTrans" cxnId="{C6EA060B-4E2A-4C2C-9AC2-5DF2F7987257}">
      <dgm:prSet/>
      <dgm:spPr/>
      <dgm:t>
        <a:bodyPr/>
        <a:lstStyle/>
        <a:p>
          <a:endParaRPr lang="ru-RU"/>
        </a:p>
      </dgm:t>
    </dgm:pt>
    <dgm:pt modelId="{FDE7CBAC-7AA9-4629-81DD-34CD752E45C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3600" b="1" dirty="0">
              <a:latin typeface="Arial" panose="020B0604020202020204" pitchFamily="34" charset="0"/>
              <a:cs typeface="Arial" panose="020B0604020202020204" pitchFamily="34" charset="0"/>
            </a:rPr>
            <a:t>Внутренние конфликты</a:t>
          </a:r>
        </a:p>
      </dgm:t>
    </dgm:pt>
    <dgm:pt modelId="{6A560BF3-57B3-47F4-98F2-B8138E449F88}" type="parTrans" cxnId="{098B4047-9141-4F8D-AC9B-75ECDEBD0A1C}">
      <dgm:prSet/>
      <dgm:spPr/>
      <dgm:t>
        <a:bodyPr/>
        <a:lstStyle/>
        <a:p>
          <a:endParaRPr lang="ru-RU"/>
        </a:p>
      </dgm:t>
    </dgm:pt>
    <dgm:pt modelId="{9E735294-2052-4318-8BBC-279A045DE7F0}" type="sibTrans" cxnId="{098B4047-9141-4F8D-AC9B-75ECDEBD0A1C}">
      <dgm:prSet/>
      <dgm:spPr/>
      <dgm:t>
        <a:bodyPr/>
        <a:lstStyle/>
        <a:p>
          <a:endParaRPr lang="ru-RU"/>
        </a:p>
      </dgm:t>
    </dgm:pt>
    <dgm:pt modelId="{9ED3F207-B8C5-4AEA-AE6C-C438E598C713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ru-RU" sz="3200" b="1" dirty="0">
              <a:latin typeface="Arial" panose="020B0604020202020204" pitchFamily="34" charset="0"/>
              <a:cs typeface="Arial" panose="020B0604020202020204" pitchFamily="34" charset="0"/>
            </a:rPr>
            <a:t>Экономическая отсталость</a:t>
          </a:r>
        </a:p>
      </dgm:t>
    </dgm:pt>
    <dgm:pt modelId="{10B47004-B915-4983-8654-4F9DCF0FB8D1}" type="parTrans" cxnId="{C4419A6C-7D7E-43A0-87EB-9D5117F0BE14}">
      <dgm:prSet/>
      <dgm:spPr/>
      <dgm:t>
        <a:bodyPr/>
        <a:lstStyle/>
        <a:p>
          <a:endParaRPr lang="ru-RU"/>
        </a:p>
      </dgm:t>
    </dgm:pt>
    <dgm:pt modelId="{FE3F18CB-98AD-4F74-8E2B-D8290F253694}" type="sibTrans" cxnId="{C4419A6C-7D7E-43A0-87EB-9D5117F0BE14}">
      <dgm:prSet/>
      <dgm:spPr/>
      <dgm:t>
        <a:bodyPr/>
        <a:lstStyle/>
        <a:p>
          <a:endParaRPr lang="ru-RU"/>
        </a:p>
      </dgm:t>
    </dgm:pt>
    <dgm:pt modelId="{AB848DAF-6383-4750-8DB7-9AAB2E57F6EE}" type="pres">
      <dgm:prSet presAssocID="{49E2B1A3-C17D-48AC-8026-1FD521BFDC2B}" presName="Name0" presStyleCnt="0">
        <dgm:presLayoutVars>
          <dgm:dir/>
          <dgm:animLvl val="lvl"/>
          <dgm:resizeHandles val="exact"/>
        </dgm:presLayoutVars>
      </dgm:prSet>
      <dgm:spPr/>
    </dgm:pt>
    <dgm:pt modelId="{F9F80B13-4C02-4F11-83B0-6298BB1DA0CA}" type="pres">
      <dgm:prSet presAssocID="{6BBD3DCF-76CF-4DF9-9063-D3E989793B61}" presName="linNode" presStyleCnt="0"/>
      <dgm:spPr/>
    </dgm:pt>
    <dgm:pt modelId="{BBF7C0CF-D83B-4162-9AFF-651875482B9F}" type="pres">
      <dgm:prSet presAssocID="{6BBD3DCF-76CF-4DF9-9063-D3E989793B61}" presName="parentText" presStyleLbl="node1" presStyleIdx="0" presStyleCnt="3" custScaleX="234874" custLinFactNeighborX="225" custLinFactNeighborY="-43">
        <dgm:presLayoutVars>
          <dgm:chMax val="1"/>
          <dgm:bulletEnabled val="1"/>
        </dgm:presLayoutVars>
      </dgm:prSet>
      <dgm:spPr/>
    </dgm:pt>
    <dgm:pt modelId="{3BD945CB-FD54-44A5-B303-B98A67D50309}" type="pres">
      <dgm:prSet presAssocID="{5738F067-DC49-4291-B8F1-8C3A23C5011F}" presName="sp" presStyleCnt="0"/>
      <dgm:spPr/>
    </dgm:pt>
    <dgm:pt modelId="{6319CF5C-D6A4-4DC3-9877-A0E60396E003}" type="pres">
      <dgm:prSet presAssocID="{FDE7CBAC-7AA9-4629-81DD-34CD752E45CB}" presName="linNode" presStyleCnt="0"/>
      <dgm:spPr/>
    </dgm:pt>
    <dgm:pt modelId="{B1F3ED70-7F3A-4D35-B139-D92C32EED505}" type="pres">
      <dgm:prSet presAssocID="{FDE7CBAC-7AA9-4629-81DD-34CD752E45CB}" presName="parentText" presStyleLbl="node1" presStyleIdx="1" presStyleCnt="3" custScaleX="240689" custScaleY="102110" custLinFactNeighborX="1903" custLinFactNeighborY="-1193">
        <dgm:presLayoutVars>
          <dgm:chMax val="1"/>
          <dgm:bulletEnabled val="1"/>
        </dgm:presLayoutVars>
      </dgm:prSet>
      <dgm:spPr/>
    </dgm:pt>
    <dgm:pt modelId="{83738011-6D2D-425D-829C-2822543861F2}" type="pres">
      <dgm:prSet presAssocID="{9E735294-2052-4318-8BBC-279A045DE7F0}" presName="sp" presStyleCnt="0"/>
      <dgm:spPr/>
    </dgm:pt>
    <dgm:pt modelId="{4D25DB8E-5695-45FA-9895-2177A27A73DE}" type="pres">
      <dgm:prSet presAssocID="{9ED3F207-B8C5-4AEA-AE6C-C438E598C713}" presName="linNode" presStyleCnt="0"/>
      <dgm:spPr/>
    </dgm:pt>
    <dgm:pt modelId="{0E8C0F8D-1356-4CE8-817A-870E3BC51FA2}" type="pres">
      <dgm:prSet presAssocID="{9ED3F207-B8C5-4AEA-AE6C-C438E598C713}" presName="parentText" presStyleLbl="node1" presStyleIdx="2" presStyleCnt="3" custScaleX="242382" custScaleY="90278" custLinFactNeighborX="117" custLinFactNeighborY="-901">
        <dgm:presLayoutVars>
          <dgm:chMax val="1"/>
          <dgm:bulletEnabled val="1"/>
        </dgm:presLayoutVars>
      </dgm:prSet>
      <dgm:spPr/>
    </dgm:pt>
  </dgm:ptLst>
  <dgm:cxnLst>
    <dgm:cxn modelId="{C6EA060B-4E2A-4C2C-9AC2-5DF2F7987257}" srcId="{49E2B1A3-C17D-48AC-8026-1FD521BFDC2B}" destId="{6BBD3DCF-76CF-4DF9-9063-D3E989793B61}" srcOrd="0" destOrd="0" parTransId="{948B9FC9-22F8-4BA7-9B86-C60A86AE9D5E}" sibTransId="{5738F067-DC49-4291-B8F1-8C3A23C5011F}"/>
    <dgm:cxn modelId="{53308831-25B1-44C8-B6D3-CE0876240CF5}" type="presOf" srcId="{9ED3F207-B8C5-4AEA-AE6C-C438E598C713}" destId="{0E8C0F8D-1356-4CE8-817A-870E3BC51FA2}" srcOrd="0" destOrd="0" presId="urn:microsoft.com/office/officeart/2005/8/layout/vList5"/>
    <dgm:cxn modelId="{098B4047-9141-4F8D-AC9B-75ECDEBD0A1C}" srcId="{49E2B1A3-C17D-48AC-8026-1FD521BFDC2B}" destId="{FDE7CBAC-7AA9-4629-81DD-34CD752E45CB}" srcOrd="1" destOrd="0" parTransId="{6A560BF3-57B3-47F4-98F2-B8138E449F88}" sibTransId="{9E735294-2052-4318-8BBC-279A045DE7F0}"/>
    <dgm:cxn modelId="{C4419A6C-7D7E-43A0-87EB-9D5117F0BE14}" srcId="{49E2B1A3-C17D-48AC-8026-1FD521BFDC2B}" destId="{9ED3F207-B8C5-4AEA-AE6C-C438E598C713}" srcOrd="2" destOrd="0" parTransId="{10B47004-B915-4983-8654-4F9DCF0FB8D1}" sibTransId="{FE3F18CB-98AD-4F74-8E2B-D8290F253694}"/>
    <dgm:cxn modelId="{2C10C3CA-89D1-416A-8FAE-80BE43769158}" type="presOf" srcId="{49E2B1A3-C17D-48AC-8026-1FD521BFDC2B}" destId="{AB848DAF-6383-4750-8DB7-9AAB2E57F6EE}" srcOrd="0" destOrd="0" presId="urn:microsoft.com/office/officeart/2005/8/layout/vList5"/>
    <dgm:cxn modelId="{951D20CE-B087-4EB3-854C-DC9F9FBCAE84}" type="presOf" srcId="{6BBD3DCF-76CF-4DF9-9063-D3E989793B61}" destId="{BBF7C0CF-D83B-4162-9AFF-651875482B9F}" srcOrd="0" destOrd="0" presId="urn:microsoft.com/office/officeart/2005/8/layout/vList5"/>
    <dgm:cxn modelId="{A2AC5EE0-067F-4685-916F-5B4727EDEA84}" type="presOf" srcId="{FDE7CBAC-7AA9-4629-81DD-34CD752E45CB}" destId="{B1F3ED70-7F3A-4D35-B139-D92C32EED505}" srcOrd="0" destOrd="0" presId="urn:microsoft.com/office/officeart/2005/8/layout/vList5"/>
    <dgm:cxn modelId="{5D0858FD-1300-4E4B-B2F1-3D7B3BAAD765}" type="presParOf" srcId="{AB848DAF-6383-4750-8DB7-9AAB2E57F6EE}" destId="{F9F80B13-4C02-4F11-83B0-6298BB1DA0CA}" srcOrd="0" destOrd="0" presId="urn:microsoft.com/office/officeart/2005/8/layout/vList5"/>
    <dgm:cxn modelId="{9C83B079-107A-445A-A787-F5B7AF3C9FCE}" type="presParOf" srcId="{F9F80B13-4C02-4F11-83B0-6298BB1DA0CA}" destId="{BBF7C0CF-D83B-4162-9AFF-651875482B9F}" srcOrd="0" destOrd="0" presId="urn:microsoft.com/office/officeart/2005/8/layout/vList5"/>
    <dgm:cxn modelId="{0B23BC98-3762-4A25-9F85-58DC6A047D13}" type="presParOf" srcId="{AB848DAF-6383-4750-8DB7-9AAB2E57F6EE}" destId="{3BD945CB-FD54-44A5-B303-B98A67D50309}" srcOrd="1" destOrd="0" presId="urn:microsoft.com/office/officeart/2005/8/layout/vList5"/>
    <dgm:cxn modelId="{601A601C-6111-49BE-A4FA-DDA24B5DFBA3}" type="presParOf" srcId="{AB848DAF-6383-4750-8DB7-9AAB2E57F6EE}" destId="{6319CF5C-D6A4-4DC3-9877-A0E60396E003}" srcOrd="2" destOrd="0" presId="urn:microsoft.com/office/officeart/2005/8/layout/vList5"/>
    <dgm:cxn modelId="{2C87086C-79B1-473C-847E-58631D6CC098}" type="presParOf" srcId="{6319CF5C-D6A4-4DC3-9877-A0E60396E003}" destId="{B1F3ED70-7F3A-4D35-B139-D92C32EED505}" srcOrd="0" destOrd="0" presId="urn:microsoft.com/office/officeart/2005/8/layout/vList5"/>
    <dgm:cxn modelId="{9F4BF906-F25B-4112-A298-38A5D7A51ACA}" type="presParOf" srcId="{AB848DAF-6383-4750-8DB7-9AAB2E57F6EE}" destId="{83738011-6D2D-425D-829C-2822543861F2}" srcOrd="3" destOrd="0" presId="urn:microsoft.com/office/officeart/2005/8/layout/vList5"/>
    <dgm:cxn modelId="{7144015B-E7E9-43D3-9CF6-5703353AA2E1}" type="presParOf" srcId="{AB848DAF-6383-4750-8DB7-9AAB2E57F6EE}" destId="{4D25DB8E-5695-45FA-9895-2177A27A73DE}" srcOrd="4" destOrd="0" presId="urn:microsoft.com/office/officeart/2005/8/layout/vList5"/>
    <dgm:cxn modelId="{BF24EDB6-1544-4A69-A314-EB954F7D332E}" type="presParOf" srcId="{4D25DB8E-5695-45FA-9895-2177A27A73DE}" destId="{0E8C0F8D-1356-4CE8-817A-870E3BC51FA2}" srcOrd="0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7C0CF-D83B-4162-9AFF-651875482B9F}">
      <dsp:nvSpPr>
        <dsp:cNvPr id="0" name=""/>
        <dsp:cNvSpPr/>
      </dsp:nvSpPr>
      <dsp:spPr>
        <a:xfrm>
          <a:off x="422566" y="308"/>
          <a:ext cx="5537599" cy="1663830"/>
        </a:xfrm>
        <a:prstGeom prst="roundRect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Arial" panose="020B0604020202020204" pitchFamily="34" charset="0"/>
              <a:cs typeface="Arial" panose="020B0604020202020204" pitchFamily="34" charset="0"/>
            </a:rPr>
            <a:t>Низкий уровень жизни</a:t>
          </a:r>
        </a:p>
      </dsp:txBody>
      <dsp:txXfrm>
        <a:off x="503787" y="81529"/>
        <a:ext cx="5375157" cy="1501388"/>
      </dsp:txXfrm>
    </dsp:sp>
    <dsp:sp modelId="{B1F3ED70-7F3A-4D35-B139-D92C32EED505}">
      <dsp:nvSpPr>
        <dsp:cNvPr id="0" name=""/>
        <dsp:cNvSpPr/>
      </dsp:nvSpPr>
      <dsp:spPr>
        <a:xfrm>
          <a:off x="462084" y="1728196"/>
          <a:ext cx="5669157" cy="169893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Arial" panose="020B0604020202020204" pitchFamily="34" charset="0"/>
              <a:cs typeface="Arial" panose="020B0604020202020204" pitchFamily="34" charset="0"/>
            </a:rPr>
            <a:t>Внутренние конфликты</a:t>
          </a:r>
        </a:p>
      </dsp:txBody>
      <dsp:txXfrm>
        <a:off x="545019" y="1811131"/>
        <a:ext cx="5503287" cy="1533067"/>
      </dsp:txXfrm>
    </dsp:sp>
    <dsp:sp modelId="{0E8C0F8D-1356-4CE8-817A-870E3BC51FA2}">
      <dsp:nvSpPr>
        <dsp:cNvPr id="0" name=""/>
        <dsp:cNvSpPr/>
      </dsp:nvSpPr>
      <dsp:spPr>
        <a:xfrm>
          <a:off x="420019" y="3515183"/>
          <a:ext cx="5714614" cy="1502073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Arial" panose="020B0604020202020204" pitchFamily="34" charset="0"/>
              <a:cs typeface="Arial" panose="020B0604020202020204" pitchFamily="34" charset="0"/>
            </a:rPr>
            <a:t>Экономическая отсталость</a:t>
          </a:r>
        </a:p>
      </dsp:txBody>
      <dsp:txXfrm>
        <a:off x="493344" y="3588508"/>
        <a:ext cx="5567964" cy="1355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7D10-B3A7-405B-A5F0-0DF3E11BDD4C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9E7C2-6A9C-46A3-9257-14EDED226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3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718F15-226A-4B00-930E-56196BC3E7F7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62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0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58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4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42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79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4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1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6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6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7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0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9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A8B9-B994-475D-8244-0D73187B5516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9FA461-D371-4AC8-AC5B-CA423B2F5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64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1340768"/>
            <a:ext cx="10945216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§29 Африка в мире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0496" y="6309320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</p:txBody>
      </p:sp>
    </p:spTree>
    <p:extLst>
      <p:ext uri="{BB962C8B-B14F-4D97-AF65-F5344CB8AC3E}">
        <p14:creationId xmlns:p14="http://schemas.microsoft.com/office/powerpoint/2010/main" val="233342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ора\Desktop\200px-Topography_of_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82" y="0"/>
            <a:ext cx="4671076" cy="511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ора\Desktop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"/>
            <a:ext cx="4608512" cy="58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ора\Desktop\afrika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52" y="0"/>
            <a:ext cx="5620962" cy="68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лора\Desktop\afrika-dikaya-priro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905936"/>
            <a:ext cx="8524578" cy="59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27648" y="2060848"/>
            <a:ext cx="8435280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1. Что знают об Африке в мире?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 Кто живёт  в Африке?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 Чем заняты африканцы?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2A68C-6460-17D2-E5E2-D1FE742C544F}"/>
              </a:ext>
            </a:extLst>
          </p:cNvPr>
          <p:cNvSpPr txBox="1"/>
          <p:nvPr/>
        </p:nvSpPr>
        <p:spPr>
          <a:xfrm>
            <a:off x="730625" y="836712"/>
            <a:ext cx="11449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ответим на следующие вопросы: </a:t>
            </a:r>
          </a:p>
        </p:txBody>
      </p:sp>
    </p:spTree>
    <p:extLst>
      <p:ext uri="{BB962C8B-B14F-4D97-AF65-F5344CB8AC3E}">
        <p14:creationId xmlns:p14="http://schemas.microsoft.com/office/powerpoint/2010/main" val="37358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548680"/>
            <a:ext cx="5184576" cy="707098"/>
          </a:xfr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Африка это: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5359" y="1540189"/>
            <a:ext cx="6237549" cy="377762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древнейших цивилизаций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Бескрайние просторы под палящими лучами солнца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успокоительная влага величайших рек континента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Контраст нищеты и богатства стран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неведомых диких зверей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корни здесь!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85B74FF-7F33-18F5-DF79-2A19F60FD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68" y="897766"/>
            <a:ext cx="5051622" cy="49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343" y="47305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знают об  Африке в мире?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25964" y="1739949"/>
            <a:ext cx="5616624" cy="4929411"/>
          </a:xfrm>
        </p:spPr>
        <p:txBody>
          <a:bodyPr>
            <a:noAutofit/>
          </a:bodyPr>
          <a:lstStyle/>
          <a:p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недрах Африки нашли богатейшие ископаемые, в лесах – ценные породы деревьев.</a:t>
            </a:r>
          </a:p>
          <a:p>
            <a:endParaRPr lang="ru-RU" sz="2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жарком климате  можно собирать несколько урожаев в год, вручную, без привлечения техники, что удешевляет затраты на сбор.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287344" y="1753944"/>
            <a:ext cx="5904656" cy="4929411"/>
          </a:xfrm>
        </p:spPr>
        <p:txBody>
          <a:bodyPr>
            <a:noAutofit/>
          </a:bodyPr>
          <a:lstStyle/>
          <a:p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Огромные территории заняты пустынями, непроходимыми лесами. 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Низкое плодородие почв.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опасных тропических болезней.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Частые внутренние конфликты в ряде стран.</a:t>
            </a:r>
          </a:p>
        </p:txBody>
      </p:sp>
    </p:spTree>
    <p:extLst>
      <p:ext uri="{BB962C8B-B14F-4D97-AF65-F5344CB8AC3E}">
        <p14:creationId xmlns:p14="http://schemas.microsoft.com/office/powerpoint/2010/main" val="42768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7DC133E-41AD-AF65-CB52-F4C4D625FF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CBC428-8F72-0B7A-B519-81D182DE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0"/>
            <a:ext cx="7392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CFC20A-F5F1-23B4-E551-C955C0F166C0}"/>
              </a:ext>
            </a:extLst>
          </p:cNvPr>
          <p:cNvSpPr txBox="1">
            <a:spLocks/>
          </p:cNvSpPr>
          <p:nvPr/>
        </p:nvSpPr>
        <p:spPr>
          <a:xfrm>
            <a:off x="119336" y="2134335"/>
            <a:ext cx="435900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Колониальный раздел Африки в 1913 г.</a:t>
            </a:r>
          </a:p>
        </p:txBody>
      </p:sp>
    </p:spTree>
    <p:extLst>
      <p:ext uri="{BB962C8B-B14F-4D97-AF65-F5344CB8AC3E}">
        <p14:creationId xmlns:p14="http://schemas.microsoft.com/office/powerpoint/2010/main" val="24374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8003" y="339944"/>
            <a:ext cx="5688186" cy="861953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колониального гнёта: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4564692"/>
              </p:ext>
            </p:extLst>
          </p:nvPr>
        </p:nvGraphicFramePr>
        <p:xfrm>
          <a:off x="119335" y="1484784"/>
          <a:ext cx="6549137" cy="503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34185" y="1722996"/>
            <a:ext cx="6057815" cy="74771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острые проблемы Африки</a:t>
            </a:r>
          </a:p>
        </p:txBody>
      </p:sp>
      <p:sp>
        <p:nvSpPr>
          <p:cNvPr id="7173" name="Объект 6"/>
          <p:cNvSpPr>
            <a:spLocks noGrp="1"/>
          </p:cNvSpPr>
          <p:nvPr>
            <p:ph sz="quarter" idx="4"/>
          </p:nvPr>
        </p:nvSpPr>
        <p:spPr>
          <a:xfrm>
            <a:off x="6253962" y="2708920"/>
            <a:ext cx="5938038" cy="500062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Продовольственная проблема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Экологическая проблема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образования и медицинского обслуживания</a:t>
            </a:r>
          </a:p>
        </p:txBody>
      </p:sp>
    </p:spTree>
    <p:extLst>
      <p:ext uri="{BB962C8B-B14F-4D97-AF65-F5344CB8AC3E}">
        <p14:creationId xmlns:p14="http://schemas.microsoft.com/office/powerpoint/2010/main" val="42448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5932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Как размещено население Африки?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Чем занято население Африки?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431951"/>
            <a:ext cx="5675718" cy="452596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материка размещено крайне неравномерно.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густо населены долины Нила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(1200 чел. км./кв.),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приморская зона стран Магриба (Марокко, Алжир, Тунис), районы орошаемого земледелия Судана, оазисы Сахары, окрестности крупных городов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(100-200 чел. км²).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Пониженная плотность населения отмечается в Сахаре –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1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Тропической Африке –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сухих степях и полупустынях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Намиб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Калахари –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менее 1 чел. км²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плотность населения мира составляет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чел. на км².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4962D3-3B9D-9525-EF92-5C971100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62" y="1331640"/>
            <a:ext cx="6312024" cy="55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63738" y="44450"/>
            <a:ext cx="8229600" cy="8509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/>
              <a:t>Народы Северной Африки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422" y="1976408"/>
            <a:ext cx="1998663" cy="2744787"/>
          </a:xfrm>
          <a:noFill/>
        </p:spPr>
      </p:pic>
      <p:pic>
        <p:nvPicPr>
          <p:cNvPr id="8195" name="Picture 19" descr="LocationNorthernAfr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1838" y="1039406"/>
            <a:ext cx="3864445" cy="4119619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861152" y="4721195"/>
            <a:ext cx="1981201" cy="433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берберы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57387" y="3189290"/>
            <a:ext cx="3600449" cy="23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арабы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534159"/>
            <a:ext cx="2303463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176121" y="6375784"/>
            <a:ext cx="2303462" cy="476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туарег</a:t>
            </a:r>
          </a:p>
        </p:txBody>
      </p:sp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87" y="767526"/>
            <a:ext cx="36179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64446E-B484-4BFE-45C9-0E485C2C9D49}"/>
              </a:ext>
            </a:extLst>
          </p:cNvPr>
          <p:cNvSpPr txBox="1"/>
          <p:nvPr/>
        </p:nvSpPr>
        <p:spPr>
          <a:xfrm>
            <a:off x="-19118" y="6490052"/>
            <a:ext cx="669118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странах Северной Африки  преобладают  арабы</a:t>
            </a:r>
          </a:p>
        </p:txBody>
      </p:sp>
    </p:spTree>
    <p:extLst>
      <p:ext uri="{BB962C8B-B14F-4D97-AF65-F5344CB8AC3E}">
        <p14:creationId xmlns:p14="http://schemas.microsoft.com/office/powerpoint/2010/main" val="889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79644" y="-80594"/>
            <a:ext cx="9123363" cy="620713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Народы Центральной Африки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57" y="476672"/>
            <a:ext cx="2160587" cy="3273425"/>
          </a:xfrm>
          <a:noFill/>
        </p:spPr>
      </p:pic>
      <p:pic>
        <p:nvPicPr>
          <p:cNvPr id="922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3081" y="1084147"/>
            <a:ext cx="4253503" cy="1871662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7" y="3924721"/>
            <a:ext cx="2713037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9556" y="6237313"/>
            <a:ext cx="2068012" cy="400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пигмеи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2" y="3504035"/>
            <a:ext cx="3110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19736" y="6021289"/>
            <a:ext cx="2664296" cy="61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йоруба</a:t>
            </a:r>
          </a:p>
        </p:txBody>
      </p:sp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82" y="3504035"/>
            <a:ext cx="4253503" cy="17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82" y="521121"/>
            <a:ext cx="31996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65332" y="2938884"/>
            <a:ext cx="3218700" cy="37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банту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73082" y="2938884"/>
            <a:ext cx="4253502" cy="644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Рондавель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типичное жилище народов банту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94C61-F257-DC36-F885-A96A32B45670}"/>
              </a:ext>
            </a:extLst>
          </p:cNvPr>
          <p:cNvSpPr txBox="1"/>
          <p:nvPr/>
        </p:nvSpPr>
        <p:spPr>
          <a:xfrm>
            <a:off x="6625074" y="6199906"/>
            <a:ext cx="559194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К югу от Сахары живут многочисленные представители  негроидной  расы.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18606" y="131764"/>
            <a:ext cx="8229600" cy="947737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Народы Южной Африки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63" y="919221"/>
            <a:ext cx="3477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9116" y="2967268"/>
            <a:ext cx="2139695" cy="441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бушмены</a:t>
            </a:r>
          </a:p>
        </p:txBody>
      </p:sp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74" y="1088969"/>
            <a:ext cx="310079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30" y="3495734"/>
            <a:ext cx="2185968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31" y="6302434"/>
            <a:ext cx="218596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71" y="3444933"/>
            <a:ext cx="2557202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6482" y="6045283"/>
            <a:ext cx="2480968" cy="5349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готтентоты</a:t>
            </a:r>
          </a:p>
        </p:txBody>
      </p:sp>
      <p:pic>
        <p:nvPicPr>
          <p:cNvPr id="1025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38" y="3522245"/>
            <a:ext cx="2386501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59" y="3525896"/>
            <a:ext cx="2048414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94" y="806509"/>
            <a:ext cx="204344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780928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д\з: </a:t>
            </a:r>
          </a:p>
        </p:txBody>
      </p:sp>
    </p:spTree>
    <p:extLst>
      <p:ext uri="{BB962C8B-B14F-4D97-AF65-F5344CB8AC3E}">
        <p14:creationId xmlns:p14="http://schemas.microsoft.com/office/powerpoint/2010/main" val="11663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143672" y="11169"/>
            <a:ext cx="8229600" cy="1143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latin typeface="Cambria" pitchFamily="18" charset="0"/>
              </a:rPr>
              <a:t>Смешанные и переходные расы</a:t>
            </a:r>
            <a:endParaRPr lang="ru-RU" sz="2000" dirty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384" y="679304"/>
            <a:ext cx="4237310" cy="3181314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58086" y="3625488"/>
            <a:ext cx="4237309" cy="72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малагасийцы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0" y="765173"/>
            <a:ext cx="5296009" cy="37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66853" y="4026922"/>
            <a:ext cx="2160139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эфиопы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89" y="4346089"/>
            <a:ext cx="248754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06" y="4511328"/>
            <a:ext cx="3563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B506800-8E2D-1563-ADDF-BB53E0FA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0"/>
            <a:ext cx="645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89DD559-ABE5-7AB2-BDCF-379FD6CF5784}"/>
              </a:ext>
            </a:extLst>
          </p:cNvPr>
          <p:cNvSpPr txBox="1">
            <a:spLocks/>
          </p:cNvSpPr>
          <p:nvPr/>
        </p:nvSpPr>
        <p:spPr>
          <a:xfrm>
            <a:off x="26682" y="2481263"/>
            <a:ext cx="5712303" cy="94773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Общая карта народов Африки</a:t>
            </a:r>
          </a:p>
        </p:txBody>
      </p:sp>
    </p:spTree>
    <p:extLst>
      <p:ext uri="{BB962C8B-B14F-4D97-AF65-F5344CB8AC3E}">
        <p14:creationId xmlns:p14="http://schemas.microsoft.com/office/powerpoint/2010/main" val="13552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953" y="44624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 заняты  африканцы?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9336" y="5085184"/>
            <a:ext cx="121693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ископаемые, ценные  породы  древесины, сельскохозяйственные культуры вывозят за пределы континента.</a:t>
            </a:r>
          </a:p>
          <a:p>
            <a:pPr marL="0" indent="0">
              <a:buNone/>
            </a:pPr>
            <a:r>
              <a:rPr lang="ru-RU" sz="2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часть населения занята в сельском хозяйстве: животноводстве и орошаемом земледелие.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6A73BC-50FF-9DAD-CEE0-EFFA1F26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826293"/>
            <a:ext cx="11737304" cy="42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6417" y="2136751"/>
            <a:ext cx="8911687" cy="1280890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Домашнее задание: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752" y="277719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читать § 29, стр.110-113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8AEA85F-E3F3-954A-FA0B-5AB6CB7635B3}"/>
              </a:ext>
            </a:extLst>
          </p:cNvPr>
          <p:cNvSpPr txBox="1">
            <a:spLocks/>
          </p:cNvSpPr>
          <p:nvPr/>
        </p:nvSpPr>
        <p:spPr>
          <a:xfrm>
            <a:off x="1775520" y="5178347"/>
            <a:ext cx="1055258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Каковы особенности географического положения Африки?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2133600"/>
            <a:ext cx="10737204" cy="37776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Африку пересекают экватор и нулевой меридиан, поэтому материк расположен во всех четырех полушариях. Большая часть материка находится в восточном полушарии. По отношению к экватору Африка расположена почти симметрично. Африка очень близко расположена к Евразии. От Евразии Африка отделена Гибралтарским проливом, Средиземным морем, Суэцким каналом, Красным морем. От других материков Африку отделяют Атлантический и Индийский океаны.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Выделите особенности рельефа Африки. С чем они связаны?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1772816"/>
            <a:ext cx="10665196" cy="377762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Рельеф Африки характеризуется тем, что его почти целиком слагают возвышенные равнины. Исключением является восточная часть, где рельеф представлен плоскогорьями.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осадочным чехлам платформы приурочены равнины – Большая часть Сахары, пустыня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Намиб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впадина Конго, п-ов Сомали. К щитам платформы приурочены плоскогорья – Восточно-Африканское, Эфиопское и Гвинейское нагорья,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Ахаггар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Складчатые области на территории Африки представлены только на северо-западе и юге. К ним приурочены Атласские горы, Капские и Драконовы горы.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852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40466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Охарактеризуйте размещение полезных ископаемых на материке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2133600"/>
            <a:ext cx="11025236" cy="37776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осадочному чехлу платформы приурочены осадочные полезные ископаемые: запасы нефти приурочены к Сахарской плите и побережью Гвинейского залива. К щитам приурочены рудные месторождения. На севере материка находятся месторождения железных руд. Марганцевые руды – в бассейне Конго. Золото есть в ЮАР. Медный пояс тянется вдоль Восточно-Африканского плоскогорья.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66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50653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особенности климата Африки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72816"/>
            <a:ext cx="11097244" cy="377762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Африка почти посередине пересекается экватором. Этим фактом обусловлено положение большей части материка в жарком тепловом поясе. Средние температуры почти везде, кроме крайнего севера и юга, не опускаются ниже +18…+20°С. На территории Африки зафиксирован температурный максимум - +58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(Ливийская пустыня). Поскольку температуры на материке повсеместно высокие, </a:t>
            </a:r>
            <a:r>
              <a:rPr lang="ru-RU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климата определяются увлажнением.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большей части материка характерна пассатная циркуляция. В экваториальном климатическом поясе осадки выпадают в большом количестве круглый год. 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северном полушарии </a:t>
            </a:r>
            <a:r>
              <a:rPr lang="ru-RU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пассаты несут сухой воздух с материка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Здесь формируются обширные засушливые области. 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Южном полушарии </a:t>
            </a:r>
            <a:r>
              <a:rPr lang="ru-RU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пассаты несут влажный воздух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Индийского океана. Поэтому на восточном побережье выпадают осадки. Их количество постепенно убывает к западу. 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Западные берега из-за влияния холодного течения осадков практически не получают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Здесь на побережьях образовались пустыни.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10737204" cy="396044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верные утверждения: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а) Африка посередине пересекается экватором;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б) самый большой остров близ берегов Африки – Сомали;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в) Африка – самый жаркий материк;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г) высочайшая вершина Африки – Килиманджаро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440" y="4077072"/>
            <a:ext cx="10737204" cy="122339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а), в), г)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1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1017224" cy="2808312"/>
          </a:xfrm>
        </p:spPr>
        <p:txBody>
          <a:bodyPr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Опишите Атласские горы по плану: </a:t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а) в какой части материка находятся;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б) в каком направлении протянулись;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в) приблизительная протяженность;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г) преобладающие и максимальные высоты;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д) возраст.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2996952"/>
            <a:ext cx="11449272" cy="2807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Атласские горы:</a:t>
            </a:r>
          </a:p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а) горы расположены на северо-западе Африки;</a:t>
            </a:r>
          </a:p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б) протянулись вдоль побережья с юго-запада на северо-восток;</a:t>
            </a:r>
          </a:p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в) протяженность 2000 км;</a:t>
            </a:r>
          </a:p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г) средние высоты 1500 м. Наивысшая точка — гора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Тубкаль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(4167 м), находится на юго-западе;</a:t>
            </a:r>
          </a:p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д)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Атласские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горы мезозойского возраста.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2453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68" y="2204864"/>
            <a:ext cx="10945216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§29 Африка в мире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9B7C5-195C-0A3B-1897-A096B42B4C6E}"/>
              </a:ext>
            </a:extLst>
          </p:cNvPr>
          <p:cNvSpPr txBox="1"/>
          <p:nvPr/>
        </p:nvSpPr>
        <p:spPr>
          <a:xfrm>
            <a:off x="906252" y="548680"/>
            <a:ext cx="6162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Приступим к изучению:</a:t>
            </a:r>
          </a:p>
        </p:txBody>
      </p:sp>
    </p:spTree>
    <p:extLst>
      <p:ext uri="{BB962C8B-B14F-4D97-AF65-F5344CB8AC3E}">
        <p14:creationId xmlns:p14="http://schemas.microsoft.com/office/powerpoint/2010/main" val="7181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876</TotalTime>
  <Words>892</Words>
  <Application>Microsoft Office PowerPoint</Application>
  <PresentationFormat>Широкоэкранный</PresentationFormat>
  <Paragraphs>85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Century Gothic</vt:lpstr>
      <vt:lpstr>Wingdings 3</vt:lpstr>
      <vt:lpstr>Легкий дым</vt:lpstr>
      <vt:lpstr>§29 Африка в мире</vt:lpstr>
      <vt:lpstr>Проверка д\з: </vt:lpstr>
      <vt:lpstr>Каковы особенности географического положения Африки? </vt:lpstr>
      <vt:lpstr>Выделите особенности рельефа Африки. С чем они связаны? </vt:lpstr>
      <vt:lpstr>Охарактеризуйте размещение полезных ископаемых на материке </vt:lpstr>
      <vt:lpstr>Установите особенности климата Африки </vt:lpstr>
      <vt:lpstr>Выберите верные утверждения:  а) Африка посередине пересекается экватором;  б) самый большой остров близ берегов Африки – Сомали;  в) Африка – самый жаркий материк;  г) высочайшая вершина Африки – Килиманджаро </vt:lpstr>
      <vt:lpstr>Опишите Атласские горы по плану:  а) в какой части материка находятся;  б) в каком направлении протянулись;  в) приблизительная протяженность;  г) преобладающие и максимальные высоты;  д) возраст. </vt:lpstr>
      <vt:lpstr>§29 Африка в мире</vt:lpstr>
      <vt:lpstr>Презентация PowerPoint</vt:lpstr>
      <vt:lpstr>Презентация PowerPoint</vt:lpstr>
      <vt:lpstr>Сегодня Африка это:</vt:lpstr>
      <vt:lpstr>Что знают об  Африке в мире?</vt:lpstr>
      <vt:lpstr>Презентация PowerPoint</vt:lpstr>
      <vt:lpstr>Презентация PowerPoint</vt:lpstr>
      <vt:lpstr>Как размещено население Африки?  Чем занято население Африки?</vt:lpstr>
      <vt:lpstr>Народы Северной Африки</vt:lpstr>
      <vt:lpstr>Народы Центральной Африки</vt:lpstr>
      <vt:lpstr>Народы Южной Африки</vt:lpstr>
      <vt:lpstr>Смешанные и переходные расы</vt:lpstr>
      <vt:lpstr>Презентация PowerPoint</vt:lpstr>
      <vt:lpstr>Чем заняты  африканцы?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Владимир Решетняк</dc:creator>
  <cp:lastModifiedBy>Владимир Решетняк</cp:lastModifiedBy>
  <cp:revision>38</cp:revision>
  <dcterms:created xsi:type="dcterms:W3CDTF">2017-11-04T16:21:06Z</dcterms:created>
  <dcterms:modified xsi:type="dcterms:W3CDTF">2023-12-15T17:46:42Z</dcterms:modified>
</cp:coreProperties>
</file>