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4"/>
  </p:notesMasterIdLst>
  <p:sldIdLst>
    <p:sldId id="256" r:id="rId2"/>
    <p:sldId id="257" r:id="rId3"/>
    <p:sldId id="258" r:id="rId4"/>
    <p:sldId id="278" r:id="rId5"/>
    <p:sldId id="279" r:id="rId6"/>
    <p:sldId id="282" r:id="rId7"/>
    <p:sldId id="290" r:id="rId8"/>
    <p:sldId id="288" r:id="rId9"/>
    <p:sldId id="289" r:id="rId10"/>
    <p:sldId id="291" r:id="rId11"/>
    <p:sldId id="262" r:id="rId12"/>
    <p:sldId id="277" r:id="rId13"/>
    <p:sldId id="276" r:id="rId14"/>
    <p:sldId id="263" r:id="rId15"/>
    <p:sldId id="292" r:id="rId16"/>
    <p:sldId id="264" r:id="rId17"/>
    <p:sldId id="265" r:id="rId18"/>
    <p:sldId id="267" r:id="rId19"/>
    <p:sldId id="268" r:id="rId20"/>
    <p:sldId id="269" r:id="rId21"/>
    <p:sldId id="271" r:id="rId22"/>
    <p:sldId id="28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59" autoAdjust="0"/>
    <p:restoredTop sz="94660"/>
  </p:normalViewPr>
  <p:slideViewPr>
    <p:cSldViewPr>
      <p:cViewPr varScale="1">
        <p:scale>
          <a:sx n="77" d="100"/>
          <a:sy n="77" d="100"/>
        </p:scale>
        <p:origin x="336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35985-0BA4-44EA-B27C-C43B2F64C7FE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DA5D9-2251-44A9-BBCA-08E8108C5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7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DA5D9-2251-44A9-BBCA-08E8108C5CA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5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6FD6-CE8F-4B71-9FA3-8ACB5DF9335A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3B51730-06A0-4A07-85F5-C16C8A4CB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97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6FD6-CE8F-4B71-9FA3-8ACB5DF9335A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B51730-06A0-4A07-85F5-C16C8A4CB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50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6FD6-CE8F-4B71-9FA3-8ACB5DF9335A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B51730-06A0-4A07-85F5-C16C8A4CB9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3117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6FD6-CE8F-4B71-9FA3-8ACB5DF9335A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B51730-06A0-4A07-85F5-C16C8A4CB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17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6FD6-CE8F-4B71-9FA3-8ACB5DF9335A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B51730-06A0-4A07-85F5-C16C8A4CB9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5348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6FD6-CE8F-4B71-9FA3-8ACB5DF9335A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B51730-06A0-4A07-85F5-C16C8A4CB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83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6FD6-CE8F-4B71-9FA3-8ACB5DF9335A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1730-06A0-4A07-85F5-C16C8A4CB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822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6FD6-CE8F-4B71-9FA3-8ACB5DF9335A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1730-06A0-4A07-85F5-C16C8A4CB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389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0EF2E-A681-446D-9E0E-64F67F70A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4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6FD6-CE8F-4B71-9FA3-8ACB5DF9335A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1730-06A0-4A07-85F5-C16C8A4CB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91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6FD6-CE8F-4B71-9FA3-8ACB5DF9335A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B51730-06A0-4A07-85F5-C16C8A4CB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47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6FD6-CE8F-4B71-9FA3-8ACB5DF9335A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B51730-06A0-4A07-85F5-C16C8A4CB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27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6FD6-CE8F-4B71-9FA3-8ACB5DF9335A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B51730-06A0-4A07-85F5-C16C8A4CB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84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6FD6-CE8F-4B71-9FA3-8ACB5DF9335A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1730-06A0-4A07-85F5-C16C8A4CB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69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6FD6-CE8F-4B71-9FA3-8ACB5DF9335A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1730-06A0-4A07-85F5-C16C8A4CB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88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6FD6-CE8F-4B71-9FA3-8ACB5DF9335A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1730-06A0-4A07-85F5-C16C8A4CB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58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6FD6-CE8F-4B71-9FA3-8ACB5DF9335A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B51730-06A0-4A07-85F5-C16C8A4CB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44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76FD6-CE8F-4B71-9FA3-8ACB5DF9335A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3B51730-06A0-4A07-85F5-C16C8A4CB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47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1464" y="1124744"/>
            <a:ext cx="11215766" cy="2569468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§28 АФРИКА: образ материка</a:t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C7B470-861D-A1FA-A025-B65BD3B53931}"/>
              </a:ext>
            </a:extLst>
          </p:cNvPr>
          <p:cNvSpPr txBox="1"/>
          <p:nvPr/>
        </p:nvSpPr>
        <p:spPr>
          <a:xfrm>
            <a:off x="10488349" y="6165304"/>
            <a:ext cx="1998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a_Latino" panose="020A0A07050505020404" pitchFamily="18" charset="-52"/>
              </a:rPr>
              <a:t>7 КЛАСС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7648" y="10368"/>
            <a:ext cx="981454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/>
              <a:t>Полезные  ископаемые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999361" y="1053623"/>
            <a:ext cx="6192640" cy="533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  Африке  находятся  месторождения  почти  всех  известных  видов  полезных  ископаемых. 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По   запасам руд марганца,  хромитов, бокситов, золота, кобальта, фосфоритов Африка  занимает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1 место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среди материков.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По  запасам руд  меди, урана,  графита  Африка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на 2-ом  месте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По   запасам нефти, газа, ртути,   железной руды  – 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на  3-ем  месте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62EF514-57D6-11CF-E81F-1EAFEBAE3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2" y="757767"/>
            <a:ext cx="5663952" cy="603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20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352" y="1042753"/>
            <a:ext cx="11665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Месторождения алмазов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(ЮАР, Зимбабве).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Золота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(ЮАР, Гана, Мали, Республика Конго).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Месторождения нефти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(Нигерии и Алжире). 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Бокситы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(Гвинее и Гане).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Ресурсы 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фосфоритов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а также 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марганцевых, железных и свинцово-цинковых руд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сосредоточены в зоне северного побережья Африки.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03DC9C-1A89-562C-2A7A-92C096B27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9616" y="14833"/>
            <a:ext cx="981454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/>
              <a:t>Полезные  ископаемые</a:t>
            </a:r>
          </a:p>
        </p:txBody>
      </p:sp>
      <p:pic>
        <p:nvPicPr>
          <p:cNvPr id="1026" name="Picture 2" descr="Какими полезными ископаемыми богата Северная Африка? Почему?">
            <a:extLst>
              <a:ext uri="{FF2B5EF4-FFF2-40B4-BE49-F238E27FC236}">
                <a16:creationId xmlns:a16="http://schemas.microsoft.com/office/drawing/2014/main" id="{D930CFE0-5E1A-78DC-7639-635C288AE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3855071"/>
            <a:ext cx="3683723" cy="244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чему алмаз - прозрачный, а графит - черный, хотя состоят они оба из  углерода?">
            <a:extLst>
              <a:ext uri="{FF2B5EF4-FFF2-40B4-BE49-F238E27FC236}">
                <a16:creationId xmlns:a16="http://schemas.microsoft.com/office/drawing/2014/main" id="{6A9C4DE0-CCEB-60D9-2E4B-B330EE5C3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947" y="3880264"/>
            <a:ext cx="4623629" cy="239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огнозы цен на нефть в 2023 году: Brent и российская Urals | РБК Инвестиции">
            <a:extLst>
              <a:ext uri="{FF2B5EF4-FFF2-40B4-BE49-F238E27FC236}">
                <a16:creationId xmlns:a16="http://schemas.microsoft.com/office/drawing/2014/main" id="{BCA8F8FD-F01B-B227-FC37-5E0499A2D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4" y="3880265"/>
            <a:ext cx="3494856" cy="239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247577"/>
            <a:ext cx="6344032" cy="775964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/>
              <a:t>Внутренние воды Африки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3440" y="1294417"/>
            <a:ext cx="58425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Нил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(с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Кагерой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)–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самая длинная  река Африки (6 671 км). </a:t>
            </a:r>
          </a:p>
          <a:p>
            <a:endParaRPr lang="ru-RU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Другие крупнейшие реки:</a:t>
            </a: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Нигер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на западе </a:t>
            </a:r>
          </a:p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-Конго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центральной Африке. Река полноводна   весь  год,   два   раза   пересекает   экватор.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-Замбези, Лимпопо и Оранжевая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на юге.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Река 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Замбези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полноводна летом.</a:t>
            </a:r>
          </a:p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Водопад   Виктория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(гремящий   дым), ширина – 1 800 м.</a:t>
            </a:r>
          </a:p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Озеро   Танганьика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- расположено   в  зоне разломов.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Второе   в   мире   по    глубине -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озеро Виктория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самое большое озеро Африки  по площади.</a:t>
            </a:r>
          </a:p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Озеро   Чад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самое   крупное   в   пустыне   Сахара, по составу соленое. При   длительной   засухе   сильно   уменьшается   по   площади.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0E4B41-C56E-F01B-8ADC-29780B61E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0"/>
            <a:ext cx="6168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679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9736" y="53545"/>
            <a:ext cx="4114800" cy="41805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Климат Африки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336" y="980728"/>
            <a:ext cx="72008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Вся территория Африки находится в жарких климатических поясах и материк пересекается линией экватора, поэтому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Африка - самый жаркий материк планеты.</a:t>
            </a:r>
          </a:p>
          <a:p>
            <a:endParaRPr lang="ru-RU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Центральная Африка и прибрежные районы Гвинейского залива относятся к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экваториальному поясу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там в течение всего года выпадают обильные осадки и нет смены времён года.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- К северу и к югу расположены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субэкваториальные пояса.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- Далее идут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тропические пояса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них характерны высокие температуры при малом количестве осадков, что ведёт к образованию пустынь.</a:t>
            </a:r>
          </a:p>
          <a:p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Северная и южная оконечности материка входят в соответствующие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субтропические пояса.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32630D-7A18-9D2B-91D4-3880D8CF7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541" y="980728"/>
            <a:ext cx="5153218" cy="541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9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336" y="2276872"/>
            <a:ext cx="699656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Природные зоны Африки </a:t>
            </a:r>
            <a:r>
              <a:rPr lang="ru-RU" sz="2000" b="1" dirty="0"/>
              <a:t>характеризуются большим разнообразием, потому что сам материк расположен на экваторе и растягивается от него на тысячи километров. </a:t>
            </a:r>
          </a:p>
          <a:p>
            <a:r>
              <a:rPr lang="ru-RU" sz="2000" b="1" dirty="0"/>
              <a:t>Среди основных их видов выделяют зону экваториальных лесов, саванны и редколесья, а также пустыни и полупустынные территории, вечнозеленые леса и кустарники.</a:t>
            </a:r>
          </a:p>
          <a:p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1404" y="0"/>
            <a:ext cx="1072919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Самое жаркое место на Земле — в Ливийской пустыне в районе Триполи (</a:t>
            </a:r>
            <a:r>
              <a:rPr lang="en-US" sz="2400" b="1" dirty="0"/>
              <a:t>Max t +58</a:t>
            </a:r>
            <a:r>
              <a:rPr lang="ru-RU" sz="2400" b="1" dirty="0"/>
              <a:t>,4)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B950150-B56B-51BD-CF2F-A560CC8E6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066299"/>
            <a:ext cx="5426459" cy="552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336" y="1124744"/>
            <a:ext cx="6996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Северо-восточные ветры несут с Евразии сухой тропический воздух. В Южную Африку юго-восточные ветры приносят влажный воздух и Индийского океана, с востока на запад количество осадков убывает. Много влаги задерживают наветренные склоны Драконовых гор и гор Мадагаскара.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092" y="126662"/>
            <a:ext cx="116818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Воздушная циркуляция и океанические течения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3D710F6D-1C26-81BD-A330-B196278F4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268760"/>
            <a:ext cx="4168140" cy="60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307542-CE8D-32CB-BF68-5823EB3F411A}"/>
              </a:ext>
            </a:extLst>
          </p:cNvPr>
          <p:cNvSpPr txBox="1"/>
          <p:nvPr/>
        </p:nvSpPr>
        <p:spPr>
          <a:xfrm>
            <a:off x="119336" y="3717032"/>
            <a:ext cx="6996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Холодные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океанические течения в тропических широтах у западных берегов снижают температуры и усиливают засушливость.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течения, омывающие восточные берега, повышают температуру на побережье.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90F2D-E40C-5EEF-3E7D-323CE3004D94}"/>
              </a:ext>
            </a:extLst>
          </p:cNvPr>
          <p:cNvSpPr txBox="1"/>
          <p:nvPr/>
        </p:nvSpPr>
        <p:spPr>
          <a:xfrm>
            <a:off x="0" y="6150114"/>
            <a:ext cx="5879976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Самое влажное место Африки у подножия горы Камерун- 9655 мм осадков в год.</a:t>
            </a:r>
          </a:p>
        </p:txBody>
      </p:sp>
    </p:spTree>
    <p:extLst>
      <p:ext uri="{BB962C8B-B14F-4D97-AF65-F5344CB8AC3E}">
        <p14:creationId xmlns:p14="http://schemas.microsoft.com/office/powerpoint/2010/main" val="378067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6142" y="196963"/>
            <a:ext cx="11762506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Полупустыни и пустыни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Растительность и животный мир: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ксерофиты, акации (суккуленты), скорпионы, жуки, змеи, тушканчики, верблюды, фенек.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5885" y="2176165"/>
            <a:ext cx="5733320" cy="3816424"/>
          </a:xfrm>
          <a:prstGeom prst="rect">
            <a:avLst/>
          </a:prstGeom>
        </p:spPr>
      </p:pic>
      <p:pic>
        <p:nvPicPr>
          <p:cNvPr id="5" name="Рисунок 4" descr="scorp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504" y="2189840"/>
            <a:ext cx="5551668" cy="38861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376" y="289711"/>
            <a:ext cx="11305256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Саванны</a:t>
            </a:r>
          </a:p>
          <a:p>
            <a:pPr marL="0" indent="0">
              <a:buNone/>
            </a:pP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Растительность: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баобабы, злаки, пальмы, масличные пальмы; животные: жирафы, буйволы, львы, слоны.</a:t>
            </a:r>
          </a:p>
          <a:p>
            <a:pPr algn="ctr"/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itchFamily="2" charset="2"/>
              <a:buChar char="q"/>
            </a:pP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afrika-zhivotnye-savanny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928" y="3429000"/>
            <a:ext cx="4896544" cy="3213358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9545C05C-BEC2-0AFB-C0FB-B1860AC96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2426273"/>
            <a:ext cx="6237728" cy="37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stya_derevev_v_vlazhnotorpicheskom_lesu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2037" y="2276872"/>
            <a:ext cx="7101244" cy="43137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692696"/>
            <a:ext cx="11521280" cy="3756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Влажные экваториальные леса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Растительность: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каменный дуб, ююба, дикая маслина; животные: леопарды, антилопы, зебры.</a:t>
            </a:r>
          </a:p>
          <a:p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jagu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08" y="2564904"/>
            <a:ext cx="4754780" cy="328872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430755"/>
            <a:ext cx="11449272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Переменно-влажные и влажные леса (гилея)</a:t>
            </a:r>
          </a:p>
          <a:p>
            <a:pPr marL="0" indent="0">
              <a:buNone/>
            </a:pP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Растительность: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бананы, кофе, фикусы; животные: гориллы, шимпанзе, термиты, леопарды.</a:t>
            </a:r>
          </a:p>
        </p:txBody>
      </p:sp>
      <p:pic>
        <p:nvPicPr>
          <p:cNvPr id="4" name="Рисунок 3" descr="875a8375f91de049494d6073098e8a2f_7fc0c9b0b5fd8a534d675510ed4a46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9983" y="2708920"/>
            <a:ext cx="5424154" cy="3919176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54E9A47F-5ED2-22BA-FD99-9F7A0DE13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708920"/>
            <a:ext cx="5088342" cy="39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Afric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11714847" cy="4555774"/>
          </a:xfrm>
          <a:prstGeom prst="rect">
            <a:avLst/>
          </a:prstGeom>
        </p:spPr>
      </p:pic>
      <p:pic>
        <p:nvPicPr>
          <p:cNvPr id="8" name="Рисунок 7" descr="5(13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88675" cy="6381328"/>
          </a:xfrm>
          <a:prstGeom prst="rect">
            <a:avLst/>
          </a:prstGeom>
        </p:spPr>
      </p:pic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0979" y="184132"/>
            <a:ext cx="9264539" cy="667386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5037" y="161449"/>
            <a:ext cx="6457950" cy="129302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1173503"/>
            <a:ext cx="11593288" cy="4024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>
                <a:solidFill>
                  <a:schemeClr val="tx1"/>
                </a:solidFill>
              </a:rPr>
              <a:t>  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экологические проблемы Африки: </a:t>
            </a:r>
            <a:r>
              <a:rPr lang="ru-RU" sz="28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опустынивание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проблема северной и южной части, </a:t>
            </a:r>
            <a:r>
              <a:rPr lang="ru-RU" sz="28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вырубка тропических лесов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в центральной части.</a:t>
            </a:r>
          </a:p>
        </p:txBody>
      </p:sp>
      <p:pic>
        <p:nvPicPr>
          <p:cNvPr id="4" name="Рисунок 3" descr="140626_eroz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724" y="2715743"/>
            <a:ext cx="5245039" cy="3493939"/>
          </a:xfrm>
          <a:prstGeom prst="rect">
            <a:avLst/>
          </a:prstGeom>
        </p:spPr>
      </p:pic>
      <p:pic>
        <p:nvPicPr>
          <p:cNvPr id="5" name="Рисунок 4" descr="000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2238" y="2899182"/>
            <a:ext cx="5499514" cy="367550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6457950" cy="1293028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3392" y="1841084"/>
            <a:ext cx="11449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Материк Африка расположен по обе стороны от экватора, по обе стороны от нулевого меридиана, второй материк по площади, омывается Атлантическим и Индийским океаном, близко расположен к материку Евразия, имеет выгодное физико-географическое положение.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FEC9D0B-FB19-4D10-6C9A-41F73B19A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3543" y="3078994"/>
            <a:ext cx="3396435" cy="37782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1628800"/>
            <a:ext cx="8229600" cy="41805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Домашнее задание: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A611D1-7D39-87DF-6F47-9428ADB3CB25}"/>
              </a:ext>
            </a:extLst>
          </p:cNvPr>
          <p:cNvSpPr txBox="1"/>
          <p:nvPr/>
        </p:nvSpPr>
        <p:spPr>
          <a:xfrm>
            <a:off x="2783632" y="2492896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д\з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§28 задание  1-11 на стр. 109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39897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92905"/>
            <a:ext cx="8090098" cy="12930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 чем говорит географическое положение Африки?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7682" y="1385933"/>
            <a:ext cx="617124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По отношению к экватору: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материк расположен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северном и южном полушариях.</a:t>
            </a: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По отношению к начальному меридиану и тропикам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Африку пересекает нулевой меридиан, меньшая часть материка лежит в западном полушарии, а большая в восточном. Африку пересекают северный и южный тропики.</a:t>
            </a: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1C9BF2-E34F-85A6-C988-D252FD011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68" y="1228470"/>
            <a:ext cx="5185598" cy="55139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541F17-3E42-02D1-0195-21847AA9E4C0}"/>
              </a:ext>
            </a:extLst>
          </p:cNvPr>
          <p:cNvSpPr txBox="1"/>
          <p:nvPr/>
        </p:nvSpPr>
        <p:spPr>
          <a:xfrm>
            <a:off x="9887744" y="5338942"/>
            <a:ext cx="2304256" cy="15081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Крайние точки: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- м. Бен-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Секка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 - м.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Игольный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– м. Рас-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Хафун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-  м.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Альмади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0BD40E-4E6A-A441-4275-DB0349EBD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0003"/>
            <a:ext cx="5328592" cy="5268268"/>
          </a:xfrm>
          <a:prstGeom prst="rect">
            <a:avLst/>
          </a:prstGeom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 flipH="1">
            <a:off x="3215680" y="467955"/>
            <a:ext cx="1656184" cy="864096"/>
          </a:xfrm>
          <a:prstGeom prst="wedgeRectCallout">
            <a:avLst>
              <a:gd name="adj1" fmla="val 52026"/>
              <a:gd name="adj2" fmla="val 7507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Narrow" pitchFamily="34" charset="0"/>
              </a:rPr>
              <a:t>Суэцкий перешеек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1785" y="2010643"/>
            <a:ext cx="70797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Африку омывают: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Атлантический океан с Гвинейским заливом, Средиземное море, Индийский океан с Красным и Аравийским морями.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Африка отделена от Европы узким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Гибралтарским проливом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(наименьшая ширина -14 км) и соединена с Азией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Суэцким перешейком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(120 км).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B518660-1389-A304-3918-97E82DD3DF98}"/>
              </a:ext>
            </a:extLst>
          </p:cNvPr>
          <p:cNvSpPr txBox="1">
            <a:spLocks/>
          </p:cNvSpPr>
          <p:nvPr/>
        </p:nvSpPr>
        <p:spPr>
          <a:xfrm>
            <a:off x="6501610" y="6418180"/>
            <a:ext cx="5688632" cy="4398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rnd" cmpd="sng" algn="ctr"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Береговая  линия Африки  изрезана  слабо</a:t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E16D8B0-EB1B-537D-3B47-617C8E4D4F0C}"/>
              </a:ext>
            </a:extLst>
          </p:cNvPr>
          <p:cNvSpPr txBox="1">
            <a:spLocks/>
          </p:cNvSpPr>
          <p:nvPr/>
        </p:nvSpPr>
        <p:spPr>
          <a:xfrm>
            <a:off x="5351240" y="0"/>
            <a:ext cx="6840760" cy="711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rnd" cmpd="sng" algn="ctr"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Африки- 29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км², с островами- 30,3 млн км²</a:t>
            </a:r>
            <a:endParaRPr lang="ru-RU" sz="2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15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изическая карта африки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rcRect l="1658" b="10942"/>
          <a:stretch>
            <a:fillRect/>
          </a:stretch>
        </p:blipFill>
        <p:spPr>
          <a:xfrm>
            <a:off x="7130754" y="1617247"/>
            <a:ext cx="4248472" cy="5085563"/>
          </a:xfrm>
          <a:prstGeom prst="rect">
            <a:avLst/>
          </a:prstGeom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809720" y="1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Строение земной коры и рельеф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703" y="684171"/>
            <a:ext cx="12012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основании большей части материка лежит древняя платформа, поэтому в её рельефе преобладают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равнины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разной высоты.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D4FC41-BB7E-DC6C-F678-74D70FA29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657077"/>
            <a:ext cx="4752528" cy="503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8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402" y="162354"/>
            <a:ext cx="10611181" cy="648072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Рельеф,  строение  земной   коры   Африки</a:t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810426"/>
            <a:ext cx="11593288" cy="1656183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Самый  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высокий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материк   планеты.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Восточно-Африканские  разломы: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Самый   протяженный   на   суше   пояс   разломов,  протяженностью  6  тыс. км.   Система  разломов  состоит   из   горстов   и   грабенов,  	которые   заняты   озерами.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4FC55B-9068-509F-2844-3F4C3D394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3284984"/>
            <a:ext cx="3150441" cy="32666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3D9C96-9210-2A91-656A-7B44951D8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747" y="3284984"/>
            <a:ext cx="851046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4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7348" y="227362"/>
            <a:ext cx="8911687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Великие Африканские разломы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293192" y="1773585"/>
            <a:ext cx="4313864" cy="3777622"/>
          </a:xfrm>
        </p:spPr>
        <p:txBody>
          <a:bodyPr/>
          <a:lstStyle/>
          <a:p>
            <a:pPr eaLnBrk="1" hangingPunct="1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6365786" y="1837139"/>
            <a:ext cx="4986798" cy="4465638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Протянулись вдоль Красного моря </a:t>
            </a:r>
          </a:p>
          <a:p>
            <a:pPr eaLnBrk="1" hangingPunct="1">
              <a:buFontTx/>
              <a:buNone/>
            </a:pP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Эфиопское нагорье </a:t>
            </a:r>
          </a:p>
          <a:p>
            <a:pPr eaLnBrk="1" hangingPunct="1">
              <a:buFontTx/>
              <a:buNone/>
            </a:pP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устья реки Замбези</a:t>
            </a:r>
          </a:p>
          <a:p>
            <a:pPr eaLnBrk="1" hangingPunct="1">
              <a:buFontTx/>
              <a:buNone/>
            </a:pPr>
            <a:endParaRPr lang="ru-RU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ru-RU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719" y="1738077"/>
            <a:ext cx="56411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Line 7"/>
          <p:cNvSpPr>
            <a:spLocks noChangeShapeType="1"/>
          </p:cNvSpPr>
          <p:nvPr/>
        </p:nvSpPr>
        <p:spPr bwMode="auto">
          <a:xfrm flipH="1">
            <a:off x="4799977" y="2155888"/>
            <a:ext cx="2232126" cy="58266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6312868" y="364524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 flipV="1">
            <a:off x="5087886" y="3573015"/>
            <a:ext cx="1277899" cy="7200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4799974" y="4718538"/>
            <a:ext cx="1656065" cy="58266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32104" y="5821683"/>
            <a:ext cx="4064812" cy="808955"/>
          </a:xfrm>
          <a:prstGeom prst="actionButtonBlank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Вывод: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характерны горсты,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грабены, здесь часты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Землетрясения и вулканы</a:t>
            </a:r>
          </a:p>
        </p:txBody>
      </p:sp>
    </p:spTree>
    <p:extLst>
      <p:ext uri="{BB962C8B-B14F-4D97-AF65-F5344CB8AC3E}">
        <p14:creationId xmlns:p14="http://schemas.microsoft.com/office/powerpoint/2010/main" val="3470057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3" grpId="0" animBg="1"/>
      <p:bldP spid="19465" grpId="0" animBg="1"/>
      <p:bldP spid="19466" grpId="0" animBg="1"/>
      <p:bldP spid="194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0216" y="240891"/>
            <a:ext cx="3168352" cy="12808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400" b="1" dirty="0"/>
              <a:t>РЕЛЬЕФ</a:t>
            </a:r>
            <a:br>
              <a:rPr lang="ru-RU" sz="4400" b="1" dirty="0"/>
            </a:b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92144" y="881336"/>
            <a:ext cx="4464496" cy="1944688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sz="2800" b="1" dirty="0"/>
              <a:t>        </a:t>
            </a:r>
          </a:p>
          <a:p>
            <a:pPr>
              <a:buFont typeface="Wingdings 2"/>
              <a:buChar char=""/>
              <a:defRPr/>
            </a:pPr>
            <a:endParaRPr lang="ru-RU" sz="2800" b="1" dirty="0"/>
          </a:p>
          <a:p>
            <a:pPr>
              <a:buFont typeface="Wingdings 2"/>
              <a:buChar char=""/>
              <a:defRPr/>
            </a:pP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12024" y="1196752"/>
            <a:ext cx="5879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Равнины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занимают большую часть Африки.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 преобладающим высотам материк можно разделить на </a:t>
            </a:r>
            <a:r>
              <a:rPr lang="ru-RU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Низкую Африку (северную)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Высокую Африку (южную)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B62E77-8D02-0875-FFC8-27CE72702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71462"/>
            <a:ext cx="5676900" cy="631507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A270500-FF86-8ACC-B534-734F8C346DB8}"/>
              </a:ext>
            </a:extLst>
          </p:cNvPr>
          <p:cNvSpPr/>
          <p:nvPr/>
        </p:nvSpPr>
        <p:spPr>
          <a:xfrm>
            <a:off x="6672065" y="5534561"/>
            <a:ext cx="551993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Высочайшая гора Африки-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вулкан Килиманджаро (5895 м).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Вершина этого вулкана располагается выше снеговой линии.</a:t>
            </a:r>
          </a:p>
        </p:txBody>
      </p:sp>
    </p:spTree>
    <p:extLst>
      <p:ext uri="{BB962C8B-B14F-4D97-AF65-F5344CB8AC3E}">
        <p14:creationId xmlns:p14="http://schemas.microsoft.com/office/powerpoint/2010/main" val="381360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17" name="Group 9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73181301"/>
              </p:ext>
            </p:extLst>
          </p:nvPr>
        </p:nvGraphicFramePr>
        <p:xfrm>
          <a:off x="119335" y="980728"/>
          <a:ext cx="11953328" cy="5749680"/>
        </p:xfrm>
        <a:graphic>
          <a:graphicData uri="http://schemas.openxmlformats.org/drawingml/2006/table">
            <a:tbl>
              <a:tblPr/>
              <a:tblGrid>
                <a:gridCol w="5976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6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6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Основные  формы  рельефа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Строение  земной  коры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Атлас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Область  новой  складчатости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Пустыня  Сахара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Древняя  платформа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Эфиопское нагорье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Древняя  платформа, зона  разломов  материка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Нагорье 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Ахаггар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Древняя  платформа (щиты)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Нагорье 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Тибести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Древняя  платформа (щиты)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8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Восточно-Африканское плоскогорье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Древняя  платформа,  область  древнейшей  складчатости,  зона  разломов  материка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Драконовы  горы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Область  новой  складчатости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Капские  горы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Область  новой  складчатости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Пустыня  Калахари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Древняя  платформа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349" name="Rectangle 98"/>
          <p:cNvSpPr>
            <a:spLocks noChangeArrowheads="1"/>
          </p:cNvSpPr>
          <p:nvPr/>
        </p:nvSpPr>
        <p:spPr bwMode="auto">
          <a:xfrm>
            <a:off x="0" y="188914"/>
            <a:ext cx="120726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Связь  между  основными  формами  рельефа  и  строением  земной  коры   </a:t>
            </a:r>
          </a:p>
        </p:txBody>
      </p:sp>
    </p:spTree>
    <p:extLst>
      <p:ext uri="{BB962C8B-B14F-4D97-AF65-F5344CB8AC3E}">
        <p14:creationId xmlns:p14="http://schemas.microsoft.com/office/powerpoint/2010/main" val="70609699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60F7A15-B471-4CAE-8126-DA31C1C9BBE2}">
  <we:reference id="wa200005566" version="1.0.0.0" store="ru-RU" storeType="OMEX"/>
  <we:alternateReferences>
    <we:reference id="WA200005566" version="1.0.0.0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1007</Words>
  <Application>Microsoft Office PowerPoint</Application>
  <PresentationFormat>Широкоэкранный</PresentationFormat>
  <Paragraphs>133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a_Latino</vt:lpstr>
      <vt:lpstr>Arial</vt:lpstr>
      <vt:lpstr>Arial Narrow</vt:lpstr>
      <vt:lpstr>Calibri</vt:lpstr>
      <vt:lpstr>Century Gothic</vt:lpstr>
      <vt:lpstr>Wingdings</vt:lpstr>
      <vt:lpstr>Wingdings 2</vt:lpstr>
      <vt:lpstr>Wingdings 3</vt:lpstr>
      <vt:lpstr>Легкий дым</vt:lpstr>
      <vt:lpstr>§28 АФРИКА: образ материка </vt:lpstr>
      <vt:lpstr>Презентация PowerPoint</vt:lpstr>
      <vt:lpstr>О чем говорит географическое положение Африки? </vt:lpstr>
      <vt:lpstr>Презентация PowerPoint</vt:lpstr>
      <vt:lpstr>Презентация PowerPoint</vt:lpstr>
      <vt:lpstr>Рельеф,  строение  земной   коры   Африки </vt:lpstr>
      <vt:lpstr>Великие Африканские разломы</vt:lpstr>
      <vt:lpstr>РЕЛЬЕФ </vt:lpstr>
      <vt:lpstr>Презентация PowerPoint</vt:lpstr>
      <vt:lpstr>Полезные  ископаемые</vt:lpstr>
      <vt:lpstr>Полезные  ископаемые</vt:lpstr>
      <vt:lpstr>Внутренние воды Африки</vt:lpstr>
      <vt:lpstr>Климат Африки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Экология</vt:lpstr>
      <vt:lpstr>Итог:</vt:lpstr>
      <vt:lpstr>Домашнее задание: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Владимир Решетняк</dc:creator>
  <cp:lastModifiedBy>Владимир Решетняк</cp:lastModifiedBy>
  <cp:revision>61</cp:revision>
  <dcterms:created xsi:type="dcterms:W3CDTF">2017-09-22T15:21:07Z</dcterms:created>
  <dcterms:modified xsi:type="dcterms:W3CDTF">2023-12-15T17:40:21Z</dcterms:modified>
</cp:coreProperties>
</file>