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19"/>
  </p:handoutMasterIdLst>
  <p:sldIdLst>
    <p:sldId id="257" r:id="rId2"/>
    <p:sldId id="260" r:id="rId3"/>
    <p:sldId id="264" r:id="rId4"/>
    <p:sldId id="265" r:id="rId5"/>
    <p:sldId id="266" r:id="rId6"/>
    <p:sldId id="268" r:id="rId7"/>
    <p:sldId id="267" r:id="rId8"/>
    <p:sldId id="270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03.12.2023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593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H="1">
            <a:off x="7742490" y="5080275"/>
            <a:ext cx="4449510" cy="17777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426107" y="1426107"/>
            <a:ext cx="4749990" cy="189777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7oom.ru/powerpoint/fon-dlya-prezentacii-po-geografii-2.jpg?ver=3.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521"/>
            <a:ext cx="2803021" cy="211047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778670" y="1778670"/>
            <a:ext cx="5924286" cy="236694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1" cy="93149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499563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0" b="14674"/>
          <a:stretch/>
        </p:blipFill>
        <p:spPr bwMode="auto">
          <a:xfrm flipH="1">
            <a:off x="0" y="6264066"/>
            <a:ext cx="12192000" cy="59393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0" cy="931492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03.12.2023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702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Факторы, определяющие климат </a:t>
            </a:r>
            <a:r>
              <a:rPr lang="ru-RU" sz="4400" b="1" dirty="0" err="1">
                <a:solidFill>
                  <a:schemeClr val="tx2">
                    <a:lumMod val="50000"/>
                  </a:schemeClr>
                </a:solidFill>
              </a:rPr>
              <a:t>россии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645769" y="5261471"/>
            <a:ext cx="3200400" cy="860371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г. Мурманск СОШ № 45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A7810D-F1B7-4F2C-BD63-15F2EE0D1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55" y="2556"/>
            <a:ext cx="7733646" cy="6257567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C43E1EF-74D8-4921-B48A-D0EC9BEE8157}"/>
              </a:ext>
            </a:extLst>
          </p:cNvPr>
          <p:cNvSpPr/>
          <p:nvPr/>
        </p:nvSpPr>
        <p:spPr>
          <a:xfrm>
            <a:off x="272562" y="202222"/>
            <a:ext cx="4800600" cy="2479431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Солнечная радиация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– свет и тепло, которое излучается Солнцем.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443B22C-71D4-4B42-B217-35D412E47C9D}"/>
              </a:ext>
            </a:extLst>
          </p:cNvPr>
          <p:cNvSpPr/>
          <p:nvPr/>
        </p:nvSpPr>
        <p:spPr>
          <a:xfrm>
            <a:off x="1644162" y="5857200"/>
            <a:ext cx="4800600" cy="59347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солнечной радиации</a:t>
            </a:r>
          </a:p>
        </p:txBody>
      </p:sp>
    </p:spTree>
    <p:extLst>
      <p:ext uri="{BB962C8B-B14F-4D97-AF65-F5344CB8AC3E}">
        <p14:creationId xmlns:p14="http://schemas.microsoft.com/office/powerpoint/2010/main" val="66141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E18178B-2D6B-4F31-B956-1900FC4A53B0}"/>
              </a:ext>
            </a:extLst>
          </p:cNvPr>
          <p:cNvSpPr/>
          <p:nvPr/>
        </p:nvSpPr>
        <p:spPr>
          <a:xfrm>
            <a:off x="580292" y="386861"/>
            <a:ext cx="11306908" cy="557432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Солнечная радиация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влияет на формирование климата.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Не вся солнечная радиация достигает земной поверхности.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Показатели солнечной радиации уменьшаются при движении при движении от экватора к полюсам.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С огромной протяженностью связаны различия в количестве суммарной радиации в разных районах страны.</a:t>
            </a:r>
          </a:p>
        </p:txBody>
      </p:sp>
    </p:spTree>
    <p:extLst>
      <p:ext uri="{BB962C8B-B14F-4D97-AF65-F5344CB8AC3E}">
        <p14:creationId xmlns:p14="http://schemas.microsoft.com/office/powerpoint/2010/main" val="4171212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BFDD12-0315-48C2-A0C9-A232E544E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239"/>
            <a:ext cx="12197268" cy="530176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C115318-19AF-450A-8A6C-8300D08030B5}"/>
              </a:ext>
            </a:extLst>
          </p:cNvPr>
          <p:cNvSpPr/>
          <p:nvPr/>
        </p:nvSpPr>
        <p:spPr>
          <a:xfrm>
            <a:off x="870438" y="369277"/>
            <a:ext cx="9777047" cy="64183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Суммарная радиация и радиационный баланс</a:t>
            </a:r>
          </a:p>
        </p:txBody>
      </p:sp>
    </p:spTree>
    <p:extLst>
      <p:ext uri="{BB962C8B-B14F-4D97-AF65-F5344CB8AC3E}">
        <p14:creationId xmlns:p14="http://schemas.microsoft.com/office/powerpoint/2010/main" val="3306672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B024CF-A561-453A-A5D8-774C46173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533"/>
            <a:ext cx="12192000" cy="5817467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C905D3B-8F19-46AE-9A91-760ECE4A5714}"/>
              </a:ext>
            </a:extLst>
          </p:cNvPr>
          <p:cNvSpPr/>
          <p:nvPr/>
        </p:nvSpPr>
        <p:spPr>
          <a:xfrm>
            <a:off x="2192215" y="175846"/>
            <a:ext cx="7807569" cy="66821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Среднегодовая температура воздуха</a:t>
            </a:r>
          </a:p>
        </p:txBody>
      </p:sp>
    </p:spTree>
    <p:extLst>
      <p:ext uri="{BB962C8B-B14F-4D97-AF65-F5344CB8AC3E}">
        <p14:creationId xmlns:p14="http://schemas.microsoft.com/office/powerpoint/2010/main" val="2593206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9DD2042-340C-4DA2-86A5-4E43A6F3C903}"/>
              </a:ext>
            </a:extLst>
          </p:cNvPr>
          <p:cNvSpPr/>
          <p:nvPr/>
        </p:nvSpPr>
        <p:spPr>
          <a:xfrm>
            <a:off x="729761" y="184638"/>
            <a:ext cx="11087100" cy="630408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РЕЛЬЕФ</a:t>
            </a:r>
          </a:p>
          <a:p>
            <a:pPr marL="285750" indent="-285750">
              <a:buFontTx/>
              <a:buChar char="-"/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Преобладает равнинный рельеф.</a:t>
            </a:r>
          </a:p>
          <a:p>
            <a:pPr marL="285750" indent="-285750">
              <a:buFontTx/>
              <a:buChar char="-"/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Воздушные массы с Атлантики и Северного Ледовитого океана беспрепятственно проникают во внутренние районы России.</a:t>
            </a:r>
          </a:p>
          <a:p>
            <a:pPr marL="285750" indent="-285750">
              <a:buFontTx/>
              <a:buChar char="-"/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На Дальнем Востоке горные хребты препятствуют передвижению воздушных масс с Тихого океана.</a:t>
            </a:r>
          </a:p>
          <a:p>
            <a:pPr marL="285750" indent="-285750">
              <a:buFontTx/>
              <a:buChar char="-"/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Горный климат резко отличается от равнинного и изменяется с увеличением высоты. Большое количество межгорных котловин расположено в горах Южной и Северо-Восточной Сибири.</a:t>
            </a:r>
          </a:p>
          <a:p>
            <a:pPr marL="285750" indent="-285750">
              <a:buFontTx/>
              <a:buChar char="-"/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Различия в климатических условиях между формами рельефа на равнине, отличается от горного рельефа.</a:t>
            </a:r>
          </a:p>
        </p:txBody>
      </p:sp>
    </p:spTree>
    <p:extLst>
      <p:ext uri="{BB962C8B-B14F-4D97-AF65-F5344CB8AC3E}">
        <p14:creationId xmlns:p14="http://schemas.microsoft.com/office/powerpoint/2010/main" val="3837023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036E99-70B8-4B01-B479-1D3F0722D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23" y="142350"/>
            <a:ext cx="8636977" cy="604743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24F26D3-7B27-4372-A2D7-C63DDC547D6C}"/>
              </a:ext>
            </a:extLst>
          </p:cNvPr>
          <p:cNvSpPr/>
          <p:nvPr/>
        </p:nvSpPr>
        <p:spPr>
          <a:xfrm>
            <a:off x="307730" y="142350"/>
            <a:ext cx="3930162" cy="214532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Стекание холодного воздуха в межгорной котловине.</a:t>
            </a:r>
          </a:p>
        </p:txBody>
      </p:sp>
    </p:spTree>
    <p:extLst>
      <p:ext uri="{BB962C8B-B14F-4D97-AF65-F5344CB8AC3E}">
        <p14:creationId xmlns:p14="http://schemas.microsoft.com/office/powerpoint/2010/main" val="1006290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DB1F4B-3D9F-4500-9451-0CEC3FBCF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6" y="2630366"/>
            <a:ext cx="11681210" cy="358579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0717AD8-89EE-4F53-AC68-535367514AEC}"/>
              </a:ext>
            </a:extLst>
          </p:cNvPr>
          <p:cNvSpPr/>
          <p:nvPr/>
        </p:nvSpPr>
        <p:spPr>
          <a:xfrm>
            <a:off x="465992" y="175846"/>
            <a:ext cx="11558954" cy="218928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ПОДСТИЛАЮЩЕЙ ПОВЕРХНОСТИ НА КЛИМАТ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Разные поверхности обладают разными отражательными и поглощательными способностями. В связи с этим температура воздуха над этими поверхностями отличается при одинаковом количестве получаемой суммарной радиации.</a:t>
            </a:r>
          </a:p>
        </p:txBody>
      </p:sp>
    </p:spTree>
    <p:extLst>
      <p:ext uri="{BB962C8B-B14F-4D97-AF65-F5344CB8AC3E}">
        <p14:creationId xmlns:p14="http://schemas.microsoft.com/office/powerpoint/2010/main" val="2472281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Выучить записи в тетради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98939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7FAB44-5651-4EBB-9D67-B01101A90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363A3D4-DEA6-4069-BF02-A6720FDAEF0B}"/>
              </a:ext>
            </a:extLst>
          </p:cNvPr>
          <p:cNvSpPr/>
          <p:nvPr/>
        </p:nvSpPr>
        <p:spPr>
          <a:xfrm>
            <a:off x="1266093" y="342899"/>
            <a:ext cx="9275884" cy="140677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– многолетний режим, который характерен для данной местности. 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AFA1D7-BA01-4C88-AC2E-28ACB2C19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38" y="1533383"/>
            <a:ext cx="7392030" cy="5324617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E15ED74-C987-4FB5-8B7F-0CB3EA2C4EAF}"/>
              </a:ext>
            </a:extLst>
          </p:cNvPr>
          <p:cNvSpPr/>
          <p:nvPr/>
        </p:nvSpPr>
        <p:spPr>
          <a:xfrm>
            <a:off x="2321170" y="237392"/>
            <a:ext cx="7183315" cy="116058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климат России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влияют ряд климатообразующих факторов.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941BBAB-A596-46FA-B431-94431E097E8F}"/>
              </a:ext>
            </a:extLst>
          </p:cNvPr>
          <p:cNvSpPr/>
          <p:nvPr/>
        </p:nvSpPr>
        <p:spPr>
          <a:xfrm>
            <a:off x="606670" y="237394"/>
            <a:ext cx="11227776" cy="599635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Географическая широта местности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чем широта выше, тем меньше угол падения солнечных лучей;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Россия расположена в высоких и средних широтах (солнечная энергия поступает в 2 раза меньше, чем в тропиках и экваторе);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Россия лежит в основном в пределах умеренного и субарктического климатических поясах. Побережье и острова Северного Ледовитого океана лежат в арктическом поясе.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66D2B-9398-4652-83AC-72E9C5953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6" y="1243931"/>
            <a:ext cx="11317247" cy="503835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515A869-9C5A-44BE-9B1A-FF033CF43F37}"/>
              </a:ext>
            </a:extLst>
          </p:cNvPr>
          <p:cNvSpPr/>
          <p:nvPr/>
        </p:nvSpPr>
        <p:spPr>
          <a:xfrm>
            <a:off x="1767254" y="272562"/>
            <a:ext cx="8320452" cy="78251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Климатические пояса и области России</a:t>
            </a:r>
          </a:p>
        </p:txBody>
      </p:sp>
    </p:spTree>
    <p:extLst>
      <p:ext uri="{BB962C8B-B14F-4D97-AF65-F5344CB8AC3E}">
        <p14:creationId xmlns:p14="http://schemas.microsoft.com/office/powerpoint/2010/main" val="3745147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4AEAF0C-9F05-4EC3-AC00-DC07A44BF65E}"/>
              </a:ext>
            </a:extLst>
          </p:cNvPr>
          <p:cNvSpPr/>
          <p:nvPr/>
        </p:nvSpPr>
        <p:spPr>
          <a:xfrm>
            <a:off x="615462" y="290146"/>
            <a:ext cx="9847384" cy="210136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высокого и низкого Атмосферного давления.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Зависит от преобладающих ветров, которые содействуют передвижению воздушных масс.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FF5345D-B7D7-468C-8577-3944C9FBAE44}"/>
              </a:ext>
            </a:extLst>
          </p:cNvPr>
          <p:cNvSpPr/>
          <p:nvPr/>
        </p:nvSpPr>
        <p:spPr>
          <a:xfrm>
            <a:off x="615462" y="2567353"/>
            <a:ext cx="11166230" cy="359605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Территория России омывается водами трех океанов.</a:t>
            </a:r>
          </a:p>
          <a:p>
            <a:pPr marL="285750" indent="-285750">
              <a:buFontTx/>
              <a:buChar char="-"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Атлантика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– влияние воздушных масс на умеренные широты;</a:t>
            </a:r>
          </a:p>
          <a:p>
            <a:pPr marL="285750" indent="-285750">
              <a:buFontTx/>
              <a:buChar char="-"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 Ледовитый океан-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влияние на северные территории и на южные благодаря равнинному рельефу;</a:t>
            </a:r>
          </a:p>
          <a:p>
            <a:pPr marL="285750" indent="-285750">
              <a:buFontTx/>
              <a:buChar char="-"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Тихий океан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– оказывает влияние на территории Дальнего Востока. </a:t>
            </a:r>
          </a:p>
        </p:txBody>
      </p:sp>
    </p:spTree>
    <p:extLst>
      <p:ext uri="{BB962C8B-B14F-4D97-AF65-F5344CB8AC3E}">
        <p14:creationId xmlns:p14="http://schemas.microsoft.com/office/powerpoint/2010/main" val="320842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9014D8-AEE3-406A-865B-2164F8E42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86" y="184096"/>
            <a:ext cx="7793840" cy="5947107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10D9F7B-210D-451B-814A-82F891CAA11F}"/>
              </a:ext>
            </a:extLst>
          </p:cNvPr>
          <p:cNvSpPr/>
          <p:nvPr/>
        </p:nvSpPr>
        <p:spPr>
          <a:xfrm>
            <a:off x="575896" y="285749"/>
            <a:ext cx="3578469" cy="157382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Климатическое положение России</a:t>
            </a:r>
          </a:p>
        </p:txBody>
      </p:sp>
    </p:spTree>
    <p:extLst>
      <p:ext uri="{BB962C8B-B14F-4D97-AF65-F5344CB8AC3E}">
        <p14:creationId xmlns:p14="http://schemas.microsoft.com/office/powerpoint/2010/main" val="3725122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986982A-6C05-409B-9342-AC7F516499E0}"/>
              </a:ext>
            </a:extLst>
          </p:cNvPr>
          <p:cNvSpPr/>
          <p:nvPr/>
        </p:nvSpPr>
        <p:spPr>
          <a:xfrm>
            <a:off x="726831" y="1450731"/>
            <a:ext cx="10840915" cy="38862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Удаленность от океана.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Формирует континентальный климат. 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Характеризуется малым количеством осадков, большой амплитудой температур.</a:t>
            </a:r>
          </a:p>
          <a:p>
            <a:pPr algn="ctr"/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Континентальность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увеличивается с запада на восток.</a:t>
            </a:r>
          </a:p>
        </p:txBody>
      </p:sp>
    </p:spTree>
    <p:extLst>
      <p:ext uri="{BB962C8B-B14F-4D97-AF65-F5344CB8AC3E}">
        <p14:creationId xmlns:p14="http://schemas.microsoft.com/office/powerpoint/2010/main" val="1408765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BC7947-32C9-4062-A03A-87BDCBC70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72" y="101224"/>
            <a:ext cx="9124896" cy="628199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A5DBCE0-84D5-45FC-9EEF-4ABDFDF1815A}"/>
              </a:ext>
            </a:extLst>
          </p:cNvPr>
          <p:cNvSpPr/>
          <p:nvPr/>
        </p:nvSpPr>
        <p:spPr>
          <a:xfrm>
            <a:off x="2014092" y="237392"/>
            <a:ext cx="8561536" cy="47478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Континентальность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климата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18906105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6078</TotalTime>
  <Words>369</Words>
  <Application>Microsoft Office PowerPoint</Application>
  <PresentationFormat>Широкоэкранный</PresentationFormat>
  <Paragraphs>42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AGReverance</vt:lpstr>
      <vt:lpstr>Calibri</vt:lpstr>
      <vt:lpstr>Tw Cen MT</vt:lpstr>
      <vt:lpstr>Wingdings 3</vt:lpstr>
      <vt:lpstr>Интеграл</vt:lpstr>
      <vt:lpstr>Факторы, определяющие климат россии.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224</cp:revision>
  <dcterms:created xsi:type="dcterms:W3CDTF">2018-02-25T15:29:25Z</dcterms:created>
  <dcterms:modified xsi:type="dcterms:W3CDTF">2023-12-02T22:26:20Z</dcterms:modified>
  <cp:category>География;Страны</cp:category>
</cp:coreProperties>
</file>