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7" r:id="rId2"/>
    <p:sldId id="290" r:id="rId3"/>
    <p:sldId id="271" r:id="rId4"/>
    <p:sldId id="260" r:id="rId5"/>
    <p:sldId id="27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72" r:id="rId14"/>
    <p:sldId id="273" r:id="rId15"/>
    <p:sldId id="274" r:id="rId16"/>
    <p:sldId id="263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AF592F-6A2E-4F1D-A221-2825BB607D5F}">
          <p14:sldIdLst>
            <p14:sldId id="257"/>
            <p14:sldId id="290"/>
            <p14:sldId id="271"/>
            <p14:sldId id="260"/>
            <p14:sldId id="270"/>
            <p14:sldId id="261"/>
            <p14:sldId id="265"/>
            <p14:sldId id="266"/>
            <p14:sldId id="267"/>
            <p14:sldId id="268"/>
            <p14:sldId id="269"/>
            <p14:sldId id="262"/>
            <p14:sldId id="272"/>
            <p14:sldId id="273"/>
            <p14:sldId id="274"/>
            <p14:sldId id="263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6D96-694B-4EFC-81CE-9E3EF1B7ABC4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C4A97-65CB-43AC-9B4B-B5313231E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2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4A97-65CB-43AC-9B4B-B5313231E6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4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7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9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8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8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5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590C-F802-4718-A588-9A2CDAEC965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6C8C-60AF-4734-BA96-886645AFF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-1345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5101" y="1988840"/>
            <a:ext cx="78429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Заповедники </a:t>
            </a:r>
          </a:p>
          <a:p>
            <a:pPr algn="ctr"/>
            <a:r>
              <a:rPr lang="ru-RU" sz="5400" b="1" cap="none" spc="200" dirty="0" smtClean="0">
                <a:ln w="2921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endParaRPr lang="ru-RU" sz="5400" b="1" cap="none" spc="200" dirty="0">
              <a:ln w="29210">
                <a:solidFill>
                  <a:srgbClr val="008000"/>
                </a:solidFill>
              </a:ln>
              <a:solidFill>
                <a:srgbClr val="008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as-kvas.com/uploads/posts/2023-02/1675589147_gas-kvas-com-p-risunok-rasteniya-i-zhivotnie-rodnogo-kray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Анна\Downloads\1675589147_gas-kvas-com-p-risunok-rasteniya-i-zhivotnie-rodnogo-kray-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5362" r="6224" b="4941"/>
          <a:stretch/>
        </p:blipFill>
        <p:spPr bwMode="auto">
          <a:xfrm>
            <a:off x="446073" y="260648"/>
            <a:ext cx="8230383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30" y="0"/>
            <a:ext cx="91440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Стрижаменте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 огромный вольер, где почти в вольных условиях живут пятнистые олени и косули. 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cf2.ppt-online.org/files2/slide/i/iwIWK5QMlYVqUCuArjknoNDJxGmyvFT4gt0pEZ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9"/>
          <a:stretch/>
        </p:blipFill>
        <p:spPr bwMode="auto">
          <a:xfrm>
            <a:off x="44130" y="2132856"/>
            <a:ext cx="9121935" cy="41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2.stc.all.kpcdn.net/russia/wp-content/uploads/2023/08/Strizhament-2-zapovedniki-i-zakazniki-Stavropolskogo-kr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7451" y="332656"/>
            <a:ext cx="9144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склонах горы находятся два памятника природы – участок букового леса и нагромождение огромных камней, которое называют «Каменный хаос». Считается, что он образовался около 2,5 тысяч лет назад, когда из-за извержения Эльбруса обрушился край известняковой плиты.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гору ведет экологическая тропа длиною 12 километров. На маршруте обычно делают 9 остановок – у камней, Госпитального родника, оленьего вольера и в других местах. Заканчивается тропа у развалин крепости на вершине горы. Сверху открываются потрясающие виды.</a:t>
            </a:r>
          </a:p>
        </p:txBody>
      </p:sp>
    </p:spTree>
    <p:extLst>
      <p:ext uri="{BB962C8B-B14F-4D97-AF65-F5344CB8AC3E}">
        <p14:creationId xmlns:p14="http://schemas.microsoft.com/office/powerpoint/2010/main" val="1910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86700" cy="820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аказник "Русский лес"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20080"/>
            <a:ext cx="9126989" cy="6237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 заказник "Русский лес", расположенный в окрестностях города Ставрополя на склоне Ставропольской горы занимает свыше </a:t>
            </a:r>
            <a:r>
              <a:rPr lang="ru-RU" sz="2800" b="1" i="0" u="sng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7,5 тысяч га</a:t>
            </a: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большая часть его территории покрыта лесной растительностью.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"Русский лес" предназначен не только для сохранения лесного массива с редкими видами флоры и фауны - сам лес выполняет важнейшие </a:t>
            </a:r>
            <a:r>
              <a:rPr lang="ru-RU" sz="28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</a:t>
            </a: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-водорегулирующие и </a:t>
            </a:r>
            <a:r>
              <a:rPr lang="ru-RU" sz="28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склонозащитные</a:t>
            </a: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заказнике произрастают 14 типов древесно-кустарниковой растительности, из которых наиболее распространены: дуб черешчатый, граб, клен полевой, ясень обыкновенный, осина, липа, груша кавказская, яблоня, черешня дикая, бересклет европейский, три вида боярышника, кизил, шиповник, терн.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368"/>
            <a:ext cx="9147428" cy="6885384"/>
            <a:chOff x="582906" y="-387424"/>
            <a:chExt cx="9147428" cy="6885384"/>
          </a:xfrm>
        </p:grpSpPr>
        <p:pic>
          <p:nvPicPr>
            <p:cNvPr id="2050" name="Picture 2" descr="C:\Users\Анна\Downloads\cms-image-0000362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35" y="-387424"/>
              <a:ext cx="9143999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82906" y="-387424"/>
              <a:ext cx="73468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Бересклет европейский</a:t>
              </a:r>
              <a:endParaRPr lang="ru-RU" sz="5400" b="1" cap="none" spc="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368"/>
            <a:ext cx="9143464" cy="6885384"/>
            <a:chOff x="536" y="-27384"/>
            <a:chExt cx="9143464" cy="6885384"/>
          </a:xfrm>
        </p:grpSpPr>
        <p:pic>
          <p:nvPicPr>
            <p:cNvPr id="2051" name="Picture 3" descr="C:\Users\Анна\Downloads\7852c2d3d31955a3f42a07d15835093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-27384"/>
              <a:ext cx="9143464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552148" y="116632"/>
              <a:ext cx="54924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Дуб черешчатый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37048" y="0"/>
            <a:ext cx="9180512" cy="6885752"/>
            <a:chOff x="2051116" y="2006905"/>
            <a:chExt cx="9151938" cy="6853483"/>
          </a:xfrm>
        </p:grpSpPr>
        <p:pic>
          <p:nvPicPr>
            <p:cNvPr id="2052" name="Picture 4" descr="C:\Users\Анна\Downloads\0e3c05902a2fd05efd868e43871e8b5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116" y="2006905"/>
              <a:ext cx="9151938" cy="685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343532" y="2150407"/>
              <a:ext cx="16591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Граб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8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</a:pP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сохранился природный травостой, включающий редкие виды: </a:t>
            </a:r>
            <a:r>
              <a:rPr lang="ru-RU" sz="2800" b="1" i="0" kern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кандык</a:t>
            </a: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кавказский, </a:t>
            </a:r>
            <a:r>
              <a:rPr lang="ru-RU" sz="2800" b="1" i="0" kern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майкараган</a:t>
            </a: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волжский, птицемлечник дугообразный, </a:t>
            </a:r>
            <a:r>
              <a:rPr lang="ru-RU" sz="2800" b="1" i="0" kern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шаровница</a:t>
            </a: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крапчатая (пятнистая), внесенные в Красную книгу Российской Федерации, горицвет весенний, касатик солелюбивый, колокольчик </a:t>
            </a:r>
            <a:r>
              <a:rPr lang="ru-RU" sz="2800" b="1" i="0" kern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персиколистный</a:t>
            </a: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лук медвежий, морозник кавказский, пион узколистный, шафран сетчатый, шпажник кавказский, ятрышник </a:t>
            </a:r>
            <a:r>
              <a:rPr lang="ru-RU" sz="2800" b="1" i="0" kern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клопоносный</a:t>
            </a:r>
            <a:r>
              <a:rPr lang="ru-RU" sz="2800" b="1" i="0" kern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внесенные в Красную книгу Ставропольского края.</a:t>
            </a:r>
          </a:p>
          <a:p>
            <a:pPr algn="just"/>
            <a:endParaRPr lang="ru-RU" sz="2800" b="1" i="0" dirty="0" smtClean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75467" cy="6858000"/>
            <a:chOff x="-31467" y="0"/>
            <a:chExt cx="9175467" cy="6858000"/>
          </a:xfrm>
        </p:grpSpPr>
        <p:pic>
          <p:nvPicPr>
            <p:cNvPr id="3" name="Picture 2" descr="http://unnats.ucoz.ru/_pu/1/0444478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" t="13899" r="3953" b="4395"/>
            <a:stretch/>
          </p:blipFill>
          <p:spPr bwMode="auto">
            <a:xfrm>
              <a:off x="-31467" y="0"/>
              <a:ext cx="917546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940152" y="0"/>
              <a:ext cx="144016" cy="685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13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2" y="44624"/>
            <a:ext cx="9036496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также богат редкими и исчезающими видами. Среди насекомых это - дозорщик-император, жужелица кавказская, жужелица венгерская, жук-олень, </a:t>
            </a:r>
            <a:r>
              <a:rPr lang="ru-RU" sz="28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ксилокопа</a:t>
            </a: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фиолетовая, внесенные в Красную книгу Ставропольского края. Немало редких видов среди птиц: аист черный, змееяд, перевязка, сапсан, </a:t>
            </a:r>
            <a:r>
              <a:rPr lang="ru-RU" sz="28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тювик</a:t>
            </a:r>
            <a:r>
              <a:rPr lang="ru-RU" sz="28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европейский, внесенные в Красную книгу Российской Федерации, орел-карлик, коростель, внесенные в Красную книгу Ставропольского края. Также водятся вальдшнеп, серая куропатка, фазан.</a:t>
            </a:r>
          </a:p>
          <a:p>
            <a:pPr indent="457200" algn="just">
              <a:lnSpc>
                <a:spcPct val="90000"/>
              </a:lnSpc>
            </a:pPr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млекопитающих, населяющих Русский лес, в Красную книгу Ставропольского края занесены ночница остроухая, вечерница гигантская и нетопырь-карлик. Кроме того, в лесу обитают кабан, косуля, заяц-русак, куница, лисица, барсук, волк, шакал, крот кавказский.</a:t>
            </a:r>
            <a:endParaRPr lang="ru-RU" sz="2800" dirty="0"/>
          </a:p>
        </p:txBody>
      </p:sp>
      <p:pic>
        <p:nvPicPr>
          <p:cNvPr id="1026" name="Picture 2" descr="C:\Users\Анна\Downloads\7zJ2ZNI6oj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991" y="-99392"/>
            <a:ext cx="6598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Ночница остроухая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-41923"/>
            <a:ext cx="9144000" cy="6857999"/>
            <a:chOff x="0" y="0"/>
            <a:chExt cx="9144000" cy="6857999"/>
          </a:xfrm>
        </p:grpSpPr>
        <p:pic>
          <p:nvPicPr>
            <p:cNvPr id="1028" name="Picture 4" descr="C:\Users\Анна\Downloads\12.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571238" y="37415"/>
              <a:ext cx="25590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Куница</a:t>
              </a:r>
              <a:endParaRPr lang="ru-RU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36513" y="-99392"/>
            <a:ext cx="9178205" cy="6957392"/>
            <a:chOff x="-36513" y="-99392"/>
            <a:chExt cx="9178205" cy="6957392"/>
          </a:xfrm>
        </p:grpSpPr>
        <p:pic>
          <p:nvPicPr>
            <p:cNvPr id="7" name="Picture 2" descr="https://static.mk.ru/upload/entities/2017/04/07/articles/facebookPicture/27/a2/a2/4e/1ebd6e1b5785c3102f4e2e889c952fc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-99392"/>
              <a:ext cx="9178205" cy="695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-36513" y="-77138"/>
              <a:ext cx="40206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Аист чёрный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2.stc.all.kpcdn.net/russia/wp-content/uploads/2023/08/Strizhament-2-zapovedniki-i-zakazniki-Stavropolskogo-kr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93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«Приозерный»</a:t>
            </a:r>
          </a:p>
          <a:p>
            <a:pPr indent="457200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восточном склоне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Сенгилеевского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 и занимает почти полторы тысячи гектаров. Здесь гнездятся и отдыхают во время миграции птицы. В заказнике также обитают косули, барсуки, лисы, зайцы и другие животные. А весной здесь обильно цветет пион узколистный, занесенный в Красную книгу. </a:t>
            </a:r>
          </a:p>
        </p:txBody>
      </p:sp>
      <p:pic>
        <p:nvPicPr>
          <p:cNvPr id="2050" name="Picture 2" descr="C:\Users\Анна\Downloads\Priozernyj-zapovedniki-i-zakazniki-Stavropolskogo-kra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b="10355"/>
          <a:stretch/>
        </p:blipFill>
        <p:spPr bwMode="auto">
          <a:xfrm>
            <a:off x="0" y="-4417"/>
            <a:ext cx="9180225" cy="68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08109"/>
            <a:ext cx="90522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Вишнёвой балке на территории заказника в начале XX века обнаружили более 3 тысяч каменных отпечатков насекомых, возраст которых оценивается в 15 млн лет.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Сенгилеевское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озеро, которое служит водохранилищем, – древняя котловина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Караганского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моря. Попавшие в его воды насекомые оседали на дно и отпечатывались на камнях, где и теперь можно увидеть их следы. Специалисты считают, что это одна из самых больших палеонтологических коллекций в мире.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https://avatars.mds.yandex.net/i?id=4987034ccbad61690fdf514add32ccfc_l-1027233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avatars.dzeninfra.ru/get-zen_doc/3468648/pub_5f11562a6e665c07d0590d24_5f115feda9f8ed4ac1ce519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40" y="0"/>
            <a:ext cx="917754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заказник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Маныч-Гудило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57200"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соленое озеро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Маныч-Гудило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на границе трех южных регионов – Ставропольского края, Ростовской области и Калмыкии. В дельте реки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Дунды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впадающей в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Маныч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Ставрополья, образован заказник, позволяющий сохранять природу водно-болотного комплекса в центральной части озера.</a:t>
            </a:r>
          </a:p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Downloads\Manych-Gudilo-zapovedniki-i-zakazniki-Stavropolskogo-kraya-1536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/>
          <a:stretch/>
        </p:blipFill>
        <p:spPr bwMode="auto">
          <a:xfrm>
            <a:off x="3372" y="-27384"/>
            <a:ext cx="9144000" cy="52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3012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дельте реки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Дунды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впадающей в озеро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Маныч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 заказник, позволяющий сохранять природу центральной части озера.</a:t>
            </a:r>
          </a:p>
        </p:txBody>
      </p:sp>
    </p:spTree>
    <p:extLst>
      <p:ext uri="{BB962C8B-B14F-4D97-AF65-F5344CB8AC3E}">
        <p14:creationId xmlns:p14="http://schemas.microsoft.com/office/powerpoint/2010/main" val="8214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территории                  слайды 3-5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                                слайды 6-8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«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Стрижамент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слайды 9-12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«Русский лес»                   слайды 13-15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«Приозёрный»                  слайды 16-17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</a:t>
            </a:r>
            <a:r>
              <a:rPr lang="ru-RU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Маныч-Гудило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слайды 18-20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</a:t>
            </a:r>
            <a:r>
              <a:rPr lang="ru-RU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Бештаугорский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слайды 21-22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«Озеро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Тамбукан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слайды 23-24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Кравцово озеро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слайды 25-26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Беспутская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поляна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слайды 27-29 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67" y="83698"/>
            <a:ext cx="917524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располагается одна из самых крупных в пределах России стоянок редких птиц – их тут насчитывается около 170 видов. На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Маныче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розовый и кудрявый пеликаны,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пискулька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красный гусь,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краснозобая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казарка и другие водоплавающие. На берегах и островах озера хорошо сохранились редкие виды растений, среди которых тюльпан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Геснера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большим разнообразием расцветок. 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https://avatars.dzeninfra.ru/get-zen_doc/3532529/pub_5f188e82a0d97926675e24b9_5f2a7aa5a087395d9ecacf1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" y="-27384"/>
            <a:ext cx="914476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7937"/>
            <a:ext cx="9207865" cy="6885385"/>
            <a:chOff x="-16855" y="-27385"/>
            <a:chExt cx="9207865" cy="6885385"/>
          </a:xfrm>
        </p:grpSpPr>
        <p:pic>
          <p:nvPicPr>
            <p:cNvPr id="3074" name="Picture 2" descr="C:\Users\Анна\Downloads\9-2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55" y="-27385"/>
              <a:ext cx="9207865" cy="688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431846" y="70327"/>
              <a:ext cx="63430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Тюльпан </a:t>
              </a:r>
              <a:r>
                <a:rPr lang="ru-RU" sz="54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Гейснера</a:t>
              </a:r>
              <a:endPara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utoShape 5" descr="undef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-10373" y="17111"/>
            <a:ext cx="9227522" cy="6935492"/>
            <a:chOff x="-36512" y="-50108"/>
            <a:chExt cx="9227522" cy="6935492"/>
          </a:xfrm>
        </p:grpSpPr>
        <p:pic>
          <p:nvPicPr>
            <p:cNvPr id="3078" name="Picture 6" descr="C:\Users\Анна\Downloads\Anser_erythrop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50108"/>
              <a:ext cx="9227522" cy="6935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29999" y="121914"/>
              <a:ext cx="36368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err="1" smtClean="0">
                  <a:ln w="50800"/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Пискулька</a:t>
              </a:r>
              <a:endParaRPr lang="ru-RU" sz="5400" b="1" cap="none" spc="0" dirty="0">
                <a:ln w="50800"/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-19657" y="-27384"/>
            <a:ext cx="9227522" cy="6984776"/>
            <a:chOff x="-36512" y="0"/>
            <a:chExt cx="9227522" cy="6858000"/>
          </a:xfrm>
        </p:grpSpPr>
        <p:pic>
          <p:nvPicPr>
            <p:cNvPr id="3079" name="Picture 7" descr="C:\Users\Анна\Downloads\Chester_zoo_red_breasted_goos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22752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8625" y="5906478"/>
              <a:ext cx="71776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5400" b="1" cap="none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Краснозобая</a:t>
              </a:r>
              <a:r>
                <a:rPr lang="ru-RU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казарка</a:t>
              </a:r>
              <a:endPara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9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Бештаугорский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Бештаугорский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 занимает площадь более 10 тысяч гектаров в регионе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Кавминвод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территории Минераловодского и Предгорного районов</a:t>
            </a:r>
            <a:r>
              <a:rPr lang="ru-RU" sz="2800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городов 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Лермонтова, Железноводска и Пятигорска. Одна из основных задач этой особо охраняемой зоны – сохранение лечебных ресурсов (минеральных вод) курортного региона. Заказник также призван сберечь растительное и животное биоразнообразие и помочь в развитии экологического туризма</a:t>
            </a:r>
            <a:r>
              <a:rPr lang="ru-RU" sz="2800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заповедника находятся десять горных памятников природы.</a:t>
            </a:r>
            <a:endParaRPr lang="ru-RU" sz="2800" b="1" kern="0" spc="-9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156" y="0"/>
            <a:ext cx="9129844" cy="452596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его территории находятся десять памятников природы – это горы-лакколиты Бештау, Железная, Бык, Верблюд, Лысая, Острая, Змейка, Медовая, Развалка и Тупая. Здесь представлены более полутора тысяч видов растений в криволесье, горных и ковыльных степях, болотах и горных лесах. Встречаются в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Бештаугорском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заказнике редкие и исчезающие виды позвоночных, а также птицы, пресмыкающиеся и другие представители животного мира.</a:t>
            </a:r>
          </a:p>
        </p:txBody>
      </p:sp>
      <p:sp>
        <p:nvSpPr>
          <p:cNvPr id="8" name="AutoShape 3" descr="https://revizornews.ru/uploads/post/201805/4550-61200deb7d8c703a39907fbe8ad8a6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-36160" y="-29431"/>
            <a:ext cx="9158715" cy="7078332"/>
            <a:chOff x="5384" y="-27384"/>
            <a:chExt cx="9158715" cy="7078332"/>
          </a:xfrm>
        </p:grpSpPr>
        <p:pic>
          <p:nvPicPr>
            <p:cNvPr id="7173" name="Picture 5" descr="C:\Users\Анна\Downloads\__problembocom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1" t="15475" r="3460"/>
            <a:stretch/>
          </p:blipFill>
          <p:spPr bwMode="auto">
            <a:xfrm>
              <a:off x="5384" y="-27384"/>
              <a:ext cx="9158715" cy="707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304936" y="160338"/>
              <a:ext cx="63049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Енотовидная собака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6683" y="-29431"/>
            <a:ext cx="9164101" cy="7150342"/>
            <a:chOff x="16761" y="23074"/>
            <a:chExt cx="9164101" cy="7150342"/>
          </a:xfrm>
        </p:grpSpPr>
        <p:pic>
          <p:nvPicPr>
            <p:cNvPr id="7175" name="Picture 7" descr="C:\Users\Анна\Downloads\_problembocom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1" y="23074"/>
              <a:ext cx="9164101" cy="7078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552340" y="6250086"/>
              <a:ext cx="55916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3175">
                    <a:solidFill>
                      <a:srgbClr val="663300"/>
                    </a:solidFill>
                  </a:ln>
                  <a:effectLst/>
                </a:rPr>
                <a:t>Фазан кавказский</a:t>
              </a:r>
              <a:endParaRPr lang="ru-RU" sz="5400" b="1" cap="none" spc="0" dirty="0">
                <a:ln w="3175">
                  <a:solidFill>
                    <a:srgbClr val="663300"/>
                  </a:solidFill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8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«Озеро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Тамбукан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Соленое озеро на границе Ставрополья и Кабардино-Балкарии славится своими целебными грязями. Заказник в его пределах создали, чтобы сохранить природный комплекс сразу двух озер – Большого и Малого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Тамбукана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питаются осадками и подземными минеральными водами, и напрямую связаны с месторождением ила, образованного при распаде микроорганизмов. Такое сочетание природных факторов наделяет донные отложения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Тамбукана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уникальными лечебными свойствами.</a:t>
            </a:r>
          </a:p>
        </p:txBody>
      </p:sp>
      <p:pic>
        <p:nvPicPr>
          <p:cNvPr id="4" name="Picture 2" descr="C:\Users\Анна\Downloads\Ozero-Tambukan-zapovedniki-i-zakazniki-Stavropolskogo-kr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3062" y="-16843"/>
            <a:ext cx="9207062" cy="5390059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создали, чтобы сохранить природный комплекс сразу двух озер — Большого и Малого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Тамбукана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на берегах озера можно увидеть белый солевой налет. Важно сохранять не только водоем как источник грязи, но и весь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биокомплекс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озер с животным и растительным миром. Он здесь представлен ковылем, горицветом, пионами, подснежниками, вязами, ясенями, дубами, крымской сосной и другими растениями. Что касается животных, в заказнике обитают характерные для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лесостепей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насекомые и птицы, в том числе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краснокнижные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10271" y="-32233"/>
            <a:ext cx="9144000" cy="6898755"/>
            <a:chOff x="1" y="-13371"/>
            <a:chExt cx="9144000" cy="6898755"/>
          </a:xfrm>
        </p:grpSpPr>
        <p:pic>
          <p:nvPicPr>
            <p:cNvPr id="4098" name="Picture 2" descr="C:\Users\Анна\Downloads\afba8eb9214a17ef8e42eb9e135fc47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738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247611" y="-13371"/>
              <a:ext cx="26480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Ковыль</a:t>
              </a:r>
              <a:endParaRPr lang="ru-RU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2226" y="-17507"/>
            <a:ext cx="9252520" cy="6910057"/>
            <a:chOff x="-108520" y="-24674"/>
            <a:chExt cx="9252520" cy="6910057"/>
          </a:xfrm>
        </p:grpSpPr>
        <p:pic>
          <p:nvPicPr>
            <p:cNvPr id="4099" name="Picture 3" descr="C:\Users\Анна\Downloads\vjaz-photo-bigg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4674"/>
              <a:ext cx="9252520" cy="691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-94377" y="27384"/>
              <a:ext cx="13580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Вяз</a:t>
              </a:r>
              <a:endPara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7466" y="-53512"/>
            <a:ext cx="9353017" cy="6982066"/>
            <a:chOff x="1" y="1268760"/>
            <a:chExt cx="9353017" cy="6982066"/>
          </a:xfrm>
        </p:grpSpPr>
        <p:pic>
          <p:nvPicPr>
            <p:cNvPr id="4100" name="Picture 4" descr="C:\Users\Анна\Downloads\1660765976_54-klubmama-ru-p-semena-yasenya-podelki-foto-5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0" y="1268760"/>
              <a:ext cx="9324528" cy="6982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" y="1291145"/>
              <a:ext cx="195966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Ясень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6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552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Кравцово озеро»</a:t>
            </a:r>
          </a:p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древних водоемов в Ставропольском крае – Кравцово озеро. Считается, что образовалось оно в ледниковый период. Глубина его всего 2,5 м, а само реликтовое озеро нередко фигурирует в описаниях краеведов как болото. Это связано с тем, что на дне есть торф (его здесь даже добывали в середине XIX века), кроме того, встречаются два вида водорослей, характерные для торфяных болот. Но главная особенность – плавучий остров, который постоянно дрейфует по воде. Как он держится на поверхности и почему перемещается, точно не известно. Вероятно, это всплывший торфяник, под которым всегда сильное течение. Предполагают, что наверху его удерживают корни растений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9"/>
            <a:ext cx="9144000" cy="4525963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Кравцово озеро — один из самых древних водоемов в Ставропольском крае</a:t>
            </a:r>
            <a:r>
              <a:rPr lang="ru-RU" sz="2800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 остров раскололся на четыре части, но через несколько месяцев снова собрался воедино. Кравцово озеро – гидрологический заказник, он призван сохранить водно-болотистую экосистему лесостепи. На водоеме отдыхают перелетные птицы, а в восточной и южной частях гнездятся водоплавающие. В пределах заказника встречаются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краснокнижные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насекомые, различные виды рыб, амфибии, рептилии и млекопитающие.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Водоохранную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зону частично занимает широколиственный лес, один из склонов укрывают заросли кустарников, сохранились участки луговой степи с </a:t>
            </a:r>
            <a:r>
              <a:rPr lang="ru-RU" sz="2800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растениями. </a:t>
            </a:r>
            <a:endParaRPr lang="ru-RU" sz="2800" b="1" kern="0" spc="-9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kern="0" spc="-9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kern="0" spc="-9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s2.stc.all.kpcdn.net/russia/wp-content/uploads/2023/08/Kravtsovo-ozero-zapovedniki-i-zakazniki-Stavropolskogo-kr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Анна\Downloads\Kravtsovo-ozero-zapovedniki-i-zakazniki-Stavropolskogo-kr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81"/>
            <a:ext cx="9250215" cy="68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3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3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308" tmFilter="0, 0; 0.125,0.2665; 0.25,0.4; 0.375,0.465; 0.5,0.5;  0.625,0.535; 0.75,0.6; 0.875,0.7335; 1,1">
                                          <p:stCondLst>
                                            <p:cond delay="63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152" tmFilter="0, 0; 0.125,0.2665; 0.25,0.4; 0.375,0.465; 0.5,0.5;  0.625,0.535; 0.75,0.6; 0.875,0.7335; 1,1">
                                          <p:stCondLst>
                                            <p:cond delay="125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0" tmFilter="0, 0; 0.125,0.2665; 0.25,0.4; 0.375,0.465; 0.5,0.5;  0.625,0.535; 0.75,0.6; 0.875,0.7335; 1,1">
                                          <p:stCondLst>
                                            <p:cond delay="157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46">
                                          <p:stCondLst>
                                            <p:cond delay="61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578" decel="50000">
                                          <p:stCondLst>
                                            <p:cond delay="64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46">
                                          <p:stCondLst>
                                            <p:cond delay="124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578" decel="50000">
                                          <p:stCondLst>
                                            <p:cond delay="127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46">
                                          <p:stCondLst>
                                            <p:cond delay="155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578" decel="50000">
                                          <p:stCondLst>
                                            <p:cond delay="158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46">
                                          <p:stCondLst>
                                            <p:cond delay="171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578" decel="50000">
                                          <p:stCondLst>
                                            <p:cond delay="174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5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30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3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08" tmFilter="0, 0; 0.125,0.2665; 0.25,0.4; 0.375,0.465; 0.5,0.5;  0.625,0.535; 0.75,0.6; 0.875,0.7335; 1,1">
                                          <p:stCondLst>
                                            <p:cond delay="63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54" tmFilter="0, 0; 0.125,0.2665; 0.25,0.4; 0.375,0.465; 0.5,0.5;  0.625,0.535; 0.75,0.6; 0.875,0.7335; 1,1">
                                          <p:stCondLst>
                                            <p:cond delay="125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58" tmFilter="0, 0; 0.125,0.2665; 0.25,0.4; 0.375,0.465; 0.5,0.5;  0.625,0.535; 0.75,0.6; 0.875,0.7335; 1,1">
                                          <p:stCondLst>
                                            <p:cond delay="157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47">
                                          <p:stCondLst>
                                            <p:cond delay="61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577" decel="50000">
                                          <p:stCondLst>
                                            <p:cond delay="64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47">
                                          <p:stCondLst>
                                            <p:cond delay="124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577" decel="50000">
                                          <p:stCondLst>
                                            <p:cond delay="127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47">
                                          <p:stCondLst>
                                            <p:cond delay="155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577" decel="50000">
                                          <p:stCondLst>
                                            <p:cond delay="158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47">
                                          <p:stCondLst>
                                            <p:cond delay="171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577" decel="50000">
                                          <p:stCondLst>
                                            <p:cond delay="17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" y="116632"/>
            <a:ext cx="9144000" cy="6270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краевого значения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Беспутская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поляна»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краевого значения «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Беспутская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поляна» образован на основании решения исполкома Ставропольского краевого Совета народных депутатов от 08.08.1978 № 663 «Об установлении ботанических заказников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Шпаковском районе, в 5 км к западу от города Ставрополя, на площади 62,2 га.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заказника вытянута с юго-востока на северо-запад и большей частью окружена лесом, на северо-востоке граница проходит по кромке плато с крупным падением и на крайнем северо-западе включает два останца. Высота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Беспутской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поляны от 596,0 до 622,2 м над уровнем моря.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126163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u="sng" kern="0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800" b="1" u="sng" kern="0" spc="-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заказника</a:t>
            </a:r>
            <a:r>
              <a:rPr lang="ru-RU" sz="2800" b="1" kern="0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ботанический, образован в целях сохранения естественного покрова целинной луговой степи с богатой растительностью, где имеются характерные травянистые виды и кустарники с рядом эндемиков.</a:t>
            </a:r>
          </a:p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богат луговыми растениями: коротконожка скальная, тимофеевка луговая, дубовик обыкновенный, герань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кровавокрасная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подмаренник русский, лабазник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шертилепестный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тонконог гребенчатый. Обильны злаки: пырей средний, полевица мутовчатая, бородач обыкновенный, кострец береговой, 4 вида ковыля (волосатик, перистый, красивейший, узколистный), овсяница </a:t>
            </a:r>
            <a:r>
              <a:rPr lang="ru-RU" sz="2800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ложноовечья</a:t>
            </a:r>
            <a:r>
              <a:rPr lang="ru-RU" sz="2800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осока низкая. Весной цветут: шафран полосатый, адонис весенний, пион узколистный, ирис безлистный. </a:t>
            </a:r>
            <a:endParaRPr lang="ru-RU" sz="2800" kern="0" spc="-90" dirty="0"/>
          </a:p>
        </p:txBody>
      </p:sp>
    </p:spTree>
    <p:extLst>
      <p:ext uri="{BB962C8B-B14F-4D97-AF65-F5344CB8AC3E}">
        <p14:creationId xmlns:p14="http://schemas.microsoft.com/office/powerpoint/2010/main" val="36517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4" y="2019"/>
            <a:ext cx="9124566" cy="4651117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заказнике произрастает тимьян Маршалла, зверобой пронзеннолистный, три вида лука (круглый, беловатый, шаровидный), гладиолус тонкий, а также </a:t>
            </a:r>
            <a:r>
              <a:rPr lang="ru-RU" b="1" kern="0" spc="-9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 </a:t>
            </a:r>
            <a:r>
              <a:rPr lang="ru-RU" b="1" kern="0" spc="-9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персиколистный</a:t>
            </a:r>
            <a:r>
              <a:rPr lang="ru-RU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морозник кавказский, занесенные в Красную книгу РФ и Красную книгу Ставропольского края.</a:t>
            </a:r>
          </a:p>
          <a:p>
            <a:pPr marL="0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заказника. Насекомые: </a:t>
            </a:r>
            <a:r>
              <a:rPr lang="ru-RU" b="1" kern="0" spc="-9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акрида</a:t>
            </a:r>
            <a:r>
              <a:rPr lang="ru-RU" b="1" kern="0" spc="-9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богомол, сверчок, жужелица, бражник. Из млекопитающих встречаются заяц, косуля, реже кабан. Птицы: дятел, черный дрозд, зеленушки.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tretyrim.ru/upload/medialibrary/32b/32b8734ca3c20f5b4bec9a482720b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kartinkin.net/pics/uploads/posts/2022-07/1658594447_9-kartinkin-net-p-besputskie-polyani-v-stavropole-priroda-kr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artinkin.net/pics/uploads/posts/2022-07/1658594447_9-kartinkin-net-p-besputskie-polyani-v-stavropole-priroda-kr-9.jpg"/>
          <p:cNvSpPr>
            <a:spLocks noChangeAspect="1" noChangeArrowheads="1"/>
          </p:cNvSpPr>
          <p:nvPr/>
        </p:nvSpPr>
        <p:spPr bwMode="auto">
          <a:xfrm>
            <a:off x="5004048" y="32129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Анна\Downloads\1658594447_9-kartinkin-net-p-besputskie-polyani-v-stavropole-priroda-kr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 bwMode="auto">
          <a:xfrm>
            <a:off x="-36513" y="17157"/>
            <a:ext cx="930553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sun9-45.userapi.com/impg/TZzcPkx1URYhh6C8Ei8NrXxeQJIBIcI5_UT-KQ/7oBiBxPjgb0.jpg?size=1032x1080&amp;quality=95&amp;sign=085682854d45839f7602de6f0abda766&amp;c_uniq_tag=l9EAEwE6MbqisHx9z5wbv2fNEVr7OhHRgPc4RQohq_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305535" cy="68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6"/>
            <a:ext cx="78867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Занимаемые территории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Ставропольского края располагаются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природных заказника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природных зоологических заказников регионального значения, общей площадью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70625 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природных ботанических заказников регионального значения, общей площадью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6494,7 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природных комплексных заказников регионального значения, общей площадью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15353,5 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природных гидрологических заказника регионального значения, общей площадью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1657,5 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193" y="2967335"/>
            <a:ext cx="86476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cap="none" spc="0" dirty="0">
              <a:ln/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5785" y="548680"/>
            <a:ext cx="904419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равнинах и холмах Центрального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Предкавказья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расположился Ставропольский край. Представленные в регионе ландшафты и климатические пояса делают его природу особенной. Полупустыни здесь переходят в степи и лесостепи, те сменяются лиственными и хвойными лесами, а предгорья Большого Кавказа украшают альпийские луга.</a:t>
            </a:r>
            <a:endParaRPr lang="ru-RU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8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1043608" cy="61206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b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1" y="-2"/>
            <a:ext cx="6724650" cy="67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03" y="98095"/>
            <a:ext cx="88204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обитает множество животных и птиц, в том числе редких. По разнообразию флоры Ставрополье занимает в России второе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степная растительность сохранилась только на склонах, пастбищах и в балках в восточной части края. В полупустынях встречаются растения, типичные для Средней Азии, а весной здесь расцветают тюльпаны и ирисы. Луговые степи, смешиваясь с лесными массивами, формируют лесостепную зону. </a:t>
            </a:r>
          </a:p>
        </p:txBody>
      </p:sp>
      <p:pic>
        <p:nvPicPr>
          <p:cNvPr id="3074" name="Picture 2" descr="https://storage.yandexcloud.net/storage.yasno.media/nat-geo/images/2020/4/26/dd558c5098bf46a5815425bd41cde059.max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8111" y="320457"/>
            <a:ext cx="916661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равнинах и холмах Центрального 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Предкавказья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расположился Ставропольский край. Представленные в регионе ландшафты и климатические пояса делают его природу особенной. Полупустыни здесь переходят в степи и лесостепи, те сменяются лиственными и хвойными лесами, а предгорья Большого Кавказа украшают альпийские луга.</a:t>
            </a:r>
            <a:endParaRPr lang="ru-RU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8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1613669114_2-p-fon-dlya-prezentatsii-zapovedni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75" y="0"/>
            <a:ext cx="88204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обитает множество животных и птиц, в том числе редких. По разнообразию флоры Ставрополье занимает в России второе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степная растительность сохранилась только на склонах, пастбищах и в балках в восточной части края. В полупустынях встречаются растения, типичные для Средней Азии, а весной здесь расцветают тюльпаны и ирисы. Луговые степи, смешиваясь с лесными массивами, формируют лесостепную зону. </a:t>
            </a:r>
          </a:p>
        </p:txBody>
      </p:sp>
      <p:sp>
        <p:nvSpPr>
          <p:cNvPr id="2" name="AutoShape 2" descr="https://vsegda-pomnim.com/uploads/posts/2022-04/1649895521_28-vsegda-pomnim-com-p-irisi-tyulpani-foto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Анна\Downloads\1649895521_28-vsegda-pomnim-com-p-irisi-tyulpani-foto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4264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заказник «Стрижамент»</a:t>
            </a:r>
          </a:p>
          <a:p>
            <a:pPr indent="457200" algn="just">
              <a:lnSpc>
                <a:spcPct val="90000"/>
              </a:lnSpc>
            </a:pPr>
            <a:endParaRPr lang="ru-RU" sz="2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 Стрижамент высотой 831 м – останец, поднявшийся со дна древнего Сарматского моря. Название гора получила благодаря крепости, построенной на вершине в 1789 году, и названной Ретраншемент (слово это означало вторую линию обороны долговременных укреплений). Вскоре труднопроизносимое название переделали на более удобное – Стрижамент. Здесь образован природный заказник, где сохранилась практически исчезнувшая в России луговая степь, а также разновидности иных степей, которые распаханы на Северном Кавказе почти полностью.</a:t>
            </a:r>
            <a:endParaRPr 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1314</Words>
  <Application>Microsoft Office PowerPoint</Application>
  <PresentationFormat>Экран (4:3)</PresentationFormat>
  <Paragraphs>89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Содержание</vt:lpstr>
      <vt:lpstr>Занимаемые территории</vt:lpstr>
      <vt:lpstr>Презентация PowerPoint</vt:lpstr>
      <vt:lpstr>К а р т а   р е г и о н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Заказник "Русский лес"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природный заказник «Бештаугорский»</vt:lpstr>
      <vt:lpstr>Презентация PowerPoint</vt:lpstr>
      <vt:lpstr>Государственный природный заказник «Озеро Тамбукан»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30</cp:revision>
  <dcterms:created xsi:type="dcterms:W3CDTF">2023-10-22T11:57:50Z</dcterms:created>
  <dcterms:modified xsi:type="dcterms:W3CDTF">2023-11-12T16:09:36Z</dcterms:modified>
</cp:coreProperties>
</file>