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8"/>
  </p:notesMasterIdLst>
  <p:sldIdLst>
    <p:sldId id="256" r:id="rId2"/>
    <p:sldId id="271" r:id="rId3"/>
    <p:sldId id="294" r:id="rId4"/>
    <p:sldId id="260" r:id="rId5"/>
    <p:sldId id="291" r:id="rId6"/>
    <p:sldId id="262" r:id="rId7"/>
    <p:sldId id="263" r:id="rId8"/>
    <p:sldId id="258" r:id="rId9"/>
    <p:sldId id="275" r:id="rId10"/>
    <p:sldId id="274" r:id="rId11"/>
    <p:sldId id="257" r:id="rId12"/>
    <p:sldId id="261" r:id="rId13"/>
    <p:sldId id="293" r:id="rId14"/>
    <p:sldId id="264" r:id="rId15"/>
    <p:sldId id="272" r:id="rId16"/>
    <p:sldId id="26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58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C74B1F-7080-45CB-A90B-1328726C9EB1}" type="datetimeFigureOut">
              <a:rPr lang="ru-RU" smtClean="0"/>
              <a:pPr/>
              <a:t>сб 04.02.23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BC4800-5BA2-43D9-B8EF-6AF72EB6693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05068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 smtClean="0"/>
          </a:p>
        </p:txBody>
      </p:sp>
      <p:sp>
        <p:nvSpPr>
          <p:cNvPr id="194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6DDFD7C-13F5-42C6-B17D-E3CBDEC0C36F}" type="slidenum">
              <a:rPr lang="ru-RU" smtClean="0"/>
              <a:pPr/>
              <a:t>2</a:t>
            </a:fld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xmlns="" val="21776293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76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 smtClean="0"/>
              <a:t>One of the main focuses of the city development is international cooperation, including close collaboration with twin cities</a:t>
            </a:r>
            <a:r>
              <a:rPr lang="ru-RU" dirty="0" smtClean="0"/>
              <a:t>.</a:t>
            </a:r>
          </a:p>
        </p:txBody>
      </p:sp>
      <p:sp>
        <p:nvSpPr>
          <p:cNvPr id="15769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4AB4E14-2782-4365-8E2B-2B0EA5570472}" type="slidenum">
              <a:rPr lang="ru-RU" smtClean="0"/>
              <a:pPr/>
              <a:t>15</a:t>
            </a:fld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xmlns="" val="1328131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14708-D673-4083-AA85-F159D1B1D658}" type="datetimeFigureOut">
              <a:rPr lang="ru-RU" smtClean="0"/>
              <a:pPr/>
              <a:t>сб 04.02.23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BBE83-062B-4ACC-AD1A-97D3FDEC9F0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14708-D673-4083-AA85-F159D1B1D658}" type="datetimeFigureOut">
              <a:rPr lang="ru-RU" smtClean="0"/>
              <a:pPr/>
              <a:t>сб 04.02.23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BBE83-062B-4ACC-AD1A-97D3FDEC9F0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14708-D673-4083-AA85-F159D1B1D658}" type="datetimeFigureOut">
              <a:rPr lang="ru-RU" smtClean="0"/>
              <a:pPr/>
              <a:t>сб 04.02.23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BBE83-062B-4ACC-AD1A-97D3FDEC9F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14708-D673-4083-AA85-F159D1B1D658}" type="datetimeFigureOut">
              <a:rPr lang="ru-RU" smtClean="0"/>
              <a:pPr/>
              <a:t>сб 04.02.23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BBE83-062B-4ACC-AD1A-97D3FDEC9F0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14708-D673-4083-AA85-F159D1B1D658}" type="datetimeFigureOut">
              <a:rPr lang="ru-RU" smtClean="0"/>
              <a:pPr/>
              <a:t>сб 04.02.23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BBE83-062B-4ACC-AD1A-97D3FDEC9F0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14708-D673-4083-AA85-F159D1B1D658}" type="datetimeFigureOut">
              <a:rPr lang="ru-RU" smtClean="0"/>
              <a:pPr/>
              <a:t>сб 04.02.23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BBE83-062B-4ACC-AD1A-97D3FDEC9F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14708-D673-4083-AA85-F159D1B1D658}" type="datetimeFigureOut">
              <a:rPr lang="ru-RU" smtClean="0"/>
              <a:pPr/>
              <a:t>сб 04.02.23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BBE83-062B-4ACC-AD1A-97D3FDEC9F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14708-D673-4083-AA85-F159D1B1D658}" type="datetimeFigureOut">
              <a:rPr lang="ru-RU" smtClean="0"/>
              <a:pPr/>
              <a:t>сб 04.02.23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BBE83-062B-4ACC-AD1A-97D3FDEC9F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14708-D673-4083-AA85-F159D1B1D658}" type="datetimeFigureOut">
              <a:rPr lang="ru-RU" smtClean="0"/>
              <a:pPr/>
              <a:t>сб 04.02.23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BBE83-062B-4ACC-AD1A-97D3FDEC9F0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14708-D673-4083-AA85-F159D1B1D658}" type="datetimeFigureOut">
              <a:rPr lang="ru-RU" smtClean="0"/>
              <a:pPr/>
              <a:t>сб 04.02.23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BBE83-062B-4ACC-AD1A-97D3FDEC9F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14708-D673-4083-AA85-F159D1B1D658}" type="datetimeFigureOut">
              <a:rPr lang="ru-RU" smtClean="0"/>
              <a:pPr/>
              <a:t>сб 04.02.23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BBE83-062B-4ACC-AD1A-97D3FDEC9F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D83D3D76-C174-4576-BA61-13908D5122A9}" type="datetime1">
              <a:rPr lang="ru-RU"/>
              <a:pPr/>
              <a:t>сб 04.02.23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ru-RU" dirty="0"/>
              <a:t>Хапилина Е.Л. МОУ СОШ № 24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98BFC2C1-240A-43E3-96C7-77853C7C95FA}" type="slidenum">
              <a:rPr lang="ru-RU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30922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AF14708-D673-4083-AA85-F159D1B1D658}" type="datetimeFigureOut">
              <a:rPr lang="ru-RU" smtClean="0"/>
              <a:pPr/>
              <a:t>сб 04.02.23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DABBE83-062B-4ACC-AD1A-97D3FDEC9F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gif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http://www.novosti-kosmonavtiki.ru/content/numbers/262/557.jp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8%D0%BD%D1%81%D1%82%D0%B8%D1%82%D1%83%D1%82_%D0%BF%D1%80%D0%BE%D0%B1%D0%BB%D0%B5%D0%BC_%D1%85%D0%B8%D0%BC%D0%B8%D1%87%D0%B5%D1%81%D0%BA%D0%BE%D0%B9_%D1%84%D0%B8%D0%B7%D0%B8%D0%BA%D0%B8" TargetMode="External"/><Relationship Id="rId7" Type="http://schemas.openxmlformats.org/officeDocument/2006/relationships/image" Target="../media/image38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pn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png"/><Relationship Id="rId7" Type="http://schemas.openxmlformats.org/officeDocument/2006/relationships/image" Target="../media/image43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8.png"/><Relationship Id="rId3" Type="http://schemas.openxmlformats.org/officeDocument/2006/relationships/image" Target="../media/image49.jpeg"/><Relationship Id="rId7" Type="http://schemas.openxmlformats.org/officeDocument/2006/relationships/image" Target="../media/image52.png"/><Relationship Id="rId12" Type="http://schemas.openxmlformats.org/officeDocument/2006/relationships/image" Target="../media/image5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11" Type="http://schemas.openxmlformats.org/officeDocument/2006/relationships/image" Target="../media/image56.gif"/><Relationship Id="rId5" Type="http://schemas.openxmlformats.org/officeDocument/2006/relationships/image" Target="../media/image50.png"/><Relationship Id="rId10" Type="http://schemas.openxmlformats.org/officeDocument/2006/relationships/image" Target="../media/image55.png"/><Relationship Id="rId4" Type="http://schemas.openxmlformats.org/officeDocument/2006/relationships/image" Target="../media/image12.png"/><Relationship Id="rId9" Type="http://schemas.openxmlformats.org/officeDocument/2006/relationships/image" Target="../media/image5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7000"/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5576" y="476672"/>
            <a:ext cx="7775352" cy="1793167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44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Российские наукограды  Центральной России</a:t>
            </a:r>
            <a:endParaRPr lang="ru-RU" sz="440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Picture 7" descr="06S1349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900224"/>
            <a:ext cx="1771650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 descr="Похожее изображени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62202" y="4607520"/>
            <a:ext cx="1730271" cy="2115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Похожее изображени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59631" y="3364433"/>
            <a:ext cx="1608113" cy="1608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Картинки по запросу дубна фото города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592908"/>
            <a:ext cx="262890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Картинки по запросу наукоград обнинск фото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392883"/>
            <a:ext cx="2286000" cy="194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06S1423i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5013176"/>
            <a:ext cx="1771650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0" descr="06S0917i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14926" y="260649"/>
            <a:ext cx="1294057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8" descr="06S1844i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29516" y="2732999"/>
            <a:ext cx="1314484" cy="1462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http://www.heraldicum.ru/russia/subjects/towns/images/obninsk3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1886613"/>
            <a:ext cx="1316276" cy="14125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533124" y="1557969"/>
            <a:ext cx="2309078" cy="753707"/>
          </a:xfrm>
          <a:prstGeom prst="rect">
            <a:avLst/>
          </a:prstGeom>
        </p:spPr>
        <p:txBody>
          <a:bodyPr lIns="80147" tIns="40074" rIns="80147" bIns="40074">
            <a:spAutoFit/>
          </a:bodyPr>
          <a:lstStyle/>
          <a:p>
            <a:pPr>
              <a:tabLst>
                <a:tab pos="400736" algn="l"/>
              </a:tabLst>
              <a:defRPr/>
            </a:pPr>
            <a:r>
              <a:rPr lang="en-US" sz="2800" b="1" dirty="0">
                <a:solidFill>
                  <a:srgbClr val="9B1166"/>
                </a:solidFill>
                <a:latin typeface="Story"/>
              </a:rPr>
              <a:t>10</a:t>
            </a:r>
            <a:endParaRPr lang="ru-RU" sz="1200" b="1" dirty="0">
              <a:solidFill>
                <a:srgbClr val="9B1166"/>
              </a:solidFill>
              <a:latin typeface="Story" pitchFamily="50" charset="0"/>
            </a:endParaRPr>
          </a:p>
          <a:p>
            <a:pPr>
              <a:tabLst>
                <a:tab pos="400736" algn="l"/>
              </a:tabLst>
              <a:defRPr/>
            </a:pPr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Государственных НИИ</a:t>
            </a:r>
          </a:p>
        </p:txBody>
      </p:sp>
      <p:grpSp>
        <p:nvGrpSpPr>
          <p:cNvPr id="2" name="Группа 12"/>
          <p:cNvGrpSpPr/>
          <p:nvPr/>
        </p:nvGrpSpPr>
        <p:grpSpPr>
          <a:xfrm>
            <a:off x="5305046" y="3558587"/>
            <a:ext cx="2953629" cy="2772963"/>
            <a:chOff x="6132518" y="3637755"/>
            <a:chExt cx="3857652" cy="3414510"/>
          </a:xfrm>
        </p:grpSpPr>
        <p:pic>
          <p:nvPicPr>
            <p:cNvPr id="10" name="Picture 6" descr="http://www.novosti-kosmonavtiki.ru/content/numbers/262/557.jpg"/>
            <p:cNvPicPr>
              <a:picLocks noChangeAspect="1" noChangeArrowheads="1"/>
            </p:cNvPicPr>
            <p:nvPr/>
          </p:nvPicPr>
          <p:blipFill>
            <a:blip r:embed="rId3" r:link="rId4" cstate="print">
              <a:grayscl/>
            </a:blip>
            <a:srcRect/>
            <a:stretch>
              <a:fillRect/>
            </a:stretch>
          </p:blipFill>
          <p:spPr bwMode="auto">
            <a:xfrm>
              <a:off x="6275394" y="3637755"/>
              <a:ext cx="3609651" cy="2702463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sp>
          <p:nvSpPr>
            <p:cNvPr id="12" name="Прямоугольник 11"/>
            <p:cNvSpPr/>
            <p:nvPr/>
          </p:nvSpPr>
          <p:spPr>
            <a:xfrm>
              <a:off x="6132518" y="6351267"/>
              <a:ext cx="3857652" cy="70099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pic>
        <p:nvPicPr>
          <p:cNvPr id="9" name="Рисунок 8" descr="fon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-498232" y="966841"/>
            <a:ext cx="7788314" cy="4824268"/>
          </a:xfrm>
          <a:prstGeom prst="rect">
            <a:avLst/>
          </a:prstGeom>
        </p:spPr>
      </p:pic>
      <p:sp>
        <p:nvSpPr>
          <p:cNvPr id="14" name="Подзаголовок 2"/>
          <p:cNvSpPr txBox="1">
            <a:spLocks/>
          </p:cNvSpPr>
          <p:nvPr/>
        </p:nvSpPr>
        <p:spPr bwMode="auto">
          <a:xfrm>
            <a:off x="696753" y="1549984"/>
            <a:ext cx="4974815" cy="3110073"/>
          </a:xfrm>
          <a:prstGeom prst="rect">
            <a:avLst/>
          </a:prstGeom>
        </p:spPr>
        <p:txBody>
          <a:bodyPr lIns="80147" tIns="40074" rIns="80147" bIns="40074"/>
          <a:lstStyle/>
          <a:p>
            <a:r>
              <a:rPr lang="ru-RU" sz="1400" b="1" dirty="0">
                <a:solidFill>
                  <a:srgbClr val="9B1166"/>
                </a:solidFill>
                <a:latin typeface="+mj-lt"/>
              </a:rPr>
              <a:t>Основные направления научно-технической деятельности НИИ города (42 предприятия):</a:t>
            </a:r>
          </a:p>
          <a:p>
            <a:endParaRPr lang="ru-RU" sz="1400" b="1" dirty="0">
              <a:solidFill>
                <a:srgbClr val="9B1166"/>
              </a:solidFill>
              <a:latin typeface="+mj-lt"/>
            </a:endParaRPr>
          </a:p>
          <a:p>
            <a:pPr>
              <a:buFont typeface="Arial" pitchFamily="34" charset="0"/>
              <a:buChar char="•"/>
            </a:pPr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Атомная энергетика</a:t>
            </a:r>
          </a:p>
          <a:p>
            <a:pPr>
              <a:buFont typeface="Arial" pitchFamily="34" charset="0"/>
              <a:buChar char="•"/>
            </a:pPr>
            <a:endParaRPr lang="ru-RU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Ядерная техника</a:t>
            </a:r>
          </a:p>
          <a:p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и радиационные технологии</a:t>
            </a:r>
          </a:p>
          <a:p>
            <a:pPr>
              <a:buFont typeface="Arial" pitchFamily="34" charset="0"/>
              <a:buChar char="•"/>
            </a:pPr>
            <a:endParaRPr lang="ru-RU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Технологии неметаллических   материалов</a:t>
            </a:r>
          </a:p>
          <a:p>
            <a:pPr>
              <a:buFont typeface="Arial" pitchFamily="34" charset="0"/>
              <a:buChar char="•"/>
            </a:pPr>
            <a:endParaRPr lang="ru-RU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Медицинская радиология</a:t>
            </a:r>
          </a:p>
          <a:p>
            <a:pPr>
              <a:spcBef>
                <a:spcPts val="526"/>
              </a:spcBef>
              <a:buFont typeface="Arial" pitchFamily="34" charset="0"/>
              <a:buChar char="•"/>
            </a:pPr>
            <a:endParaRPr lang="ru-RU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Метеорология</a:t>
            </a:r>
          </a:p>
          <a:p>
            <a:pPr>
              <a:buFont typeface="Arial" pitchFamily="34" charset="0"/>
              <a:buChar char="•"/>
            </a:pPr>
            <a:endParaRPr lang="ru-RU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Радиоэкология и охрана окружающей среды</a:t>
            </a:r>
          </a:p>
          <a:p>
            <a:endParaRPr lang="en-US" sz="1400" b="1" dirty="0">
              <a:solidFill>
                <a:srgbClr val="9B1166"/>
              </a:solidFill>
              <a:latin typeface="+mj-lt"/>
            </a:endParaRPr>
          </a:p>
          <a:p>
            <a:endParaRPr lang="ru-RU" sz="1400" b="1" dirty="0">
              <a:solidFill>
                <a:schemeClr val="tx2"/>
              </a:solidFill>
              <a:latin typeface="+mj-lt"/>
            </a:endParaRPr>
          </a:p>
          <a:p>
            <a:pPr marL="0" lvl="1">
              <a:spcBef>
                <a:spcPts val="526"/>
              </a:spcBef>
            </a:pPr>
            <a:endParaRPr 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533124" y="2545706"/>
            <a:ext cx="2826278" cy="753707"/>
          </a:xfrm>
          <a:prstGeom prst="rect">
            <a:avLst/>
          </a:prstGeom>
        </p:spPr>
        <p:txBody>
          <a:bodyPr lIns="80147" tIns="40074" rIns="80147" bIns="40074"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9B1166"/>
                </a:solidFill>
                <a:latin typeface="Story" pitchFamily="50" charset="0"/>
              </a:rPr>
              <a:t>3</a:t>
            </a:r>
            <a:endParaRPr lang="ru-RU" sz="1200" b="1" dirty="0">
              <a:solidFill>
                <a:srgbClr val="9B1166"/>
              </a:solidFill>
              <a:latin typeface="Story" pitchFamily="50" charset="0"/>
            </a:endParaRPr>
          </a:p>
          <a:p>
            <a:pPr>
              <a:defRPr/>
            </a:pPr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имеют федеральный статус</a:t>
            </a:r>
          </a:p>
        </p:txBody>
      </p:sp>
      <p:pic>
        <p:nvPicPr>
          <p:cNvPr id="11" name="Picture 4" descr="map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308" y="0"/>
            <a:ext cx="911657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cerkov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104" y="116632"/>
            <a:ext cx="4211638" cy="3032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395288" y="2996952"/>
            <a:ext cx="8229600" cy="3600400"/>
          </a:xfrm>
        </p:spPr>
        <p:txBody>
          <a:bodyPr>
            <a:normAutofit lnSpcReduction="10000"/>
          </a:bodyPr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6600" dirty="0" smtClean="0">
                <a:solidFill>
                  <a:srgbClr val="FF0000"/>
                </a:solidFill>
              </a:rPr>
              <a:t>   </a:t>
            </a:r>
            <a:r>
              <a:rPr lang="ru-RU" sz="3600" b="1" dirty="0" smtClean="0">
                <a:solidFill>
                  <a:srgbClr val="FF0000"/>
                </a:solidFill>
                <a:latin typeface="BernhardCTT"/>
              </a:rPr>
              <a:t>Наукоград</a:t>
            </a:r>
            <a:r>
              <a:rPr lang="ru-RU" sz="36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ernhardCTT"/>
              </a:rPr>
              <a:t> </a:t>
            </a:r>
            <a:r>
              <a:rPr lang="ru-RU" sz="2800" b="1" dirty="0" smtClean="0">
                <a:solidFill>
                  <a:schemeClr val="tx1"/>
                </a:solidFill>
                <a:latin typeface="BernhardCTT"/>
              </a:rPr>
              <a:t>— </a:t>
            </a:r>
            <a:r>
              <a:rPr lang="ru-RU" sz="2400" b="1" dirty="0" smtClean="0">
                <a:solidFill>
                  <a:schemeClr val="tx1"/>
                </a:solidFill>
                <a:latin typeface="BernhardCTT"/>
              </a:rPr>
              <a:t>научно-технический комплекс, состоящий из исследовательских лабораторий, венчурных, внедренческих, крупных промышленных, посреднических и других компаний, занимающихся разработкой, внедрением и производством современной научной техники.</a:t>
            </a:r>
          </a:p>
          <a:p>
            <a:pPr>
              <a:buNone/>
              <a:defRPr/>
            </a:pPr>
            <a:r>
              <a:rPr lang="ru-RU" sz="2400" b="1" dirty="0"/>
              <a:t>Закон о </a:t>
            </a:r>
            <a:r>
              <a:rPr lang="ru-RU" sz="2400" b="1" dirty="0" err="1"/>
              <a:t>наукоградах</a:t>
            </a:r>
            <a:r>
              <a:rPr lang="ru-RU" sz="2400" dirty="0"/>
              <a:t> был принят </a:t>
            </a:r>
            <a:r>
              <a:rPr lang="ru-RU" sz="2400" dirty="0">
                <a:solidFill>
                  <a:srgbClr val="FF0000"/>
                </a:solidFill>
              </a:rPr>
              <a:t>7 апреля 1999 </a:t>
            </a:r>
            <a:r>
              <a:rPr lang="ru-RU" sz="2400" dirty="0"/>
              <a:t>года.</a:t>
            </a:r>
            <a:endParaRPr lang="ru-RU" sz="2400" b="1" dirty="0" smtClean="0">
              <a:latin typeface="BernhardCTT"/>
            </a:endParaRPr>
          </a:p>
        </p:txBody>
      </p:sp>
      <p:pic>
        <p:nvPicPr>
          <p:cNvPr id="9218" name="Picture 2" descr="Картинки по запросу наукоград кольцово фот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40693"/>
            <a:ext cx="4532962" cy="30243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4354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4000"/>
            <a:lum/>
          </a:blip>
          <a:srcRect/>
          <a:stretch>
            <a:fillRect l="-46000" r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424936" cy="1150064"/>
          </a:xfrm>
        </p:spPr>
        <p:txBody>
          <a:bodyPr>
            <a:noAutofit/>
          </a:bodyPr>
          <a:lstStyle/>
          <a:p>
            <a:r>
              <a:rPr lang="ru-RU" sz="48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Виды наукоградов</a:t>
            </a:r>
            <a:r>
              <a:rPr lang="ru-RU" sz="4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/>
            </a:r>
            <a:br>
              <a:rPr lang="ru-RU" sz="4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</a:br>
            <a:endParaRPr lang="ru-RU" sz="48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95536" y="1643050"/>
            <a:ext cx="7834064" cy="4738277"/>
          </a:xfrm>
        </p:spPr>
        <p:txBody>
          <a:bodyPr>
            <a:normAutofit/>
          </a:bodyPr>
          <a:lstStyle/>
          <a:p>
            <a:r>
              <a:rPr lang="ru-RU" sz="2600" dirty="0"/>
              <a:t>авиа-, ракетостроение и космические исследования;</a:t>
            </a:r>
          </a:p>
          <a:p>
            <a:r>
              <a:rPr lang="ru-RU" sz="2600" dirty="0"/>
              <a:t>электроника и радиотехника;</a:t>
            </a:r>
          </a:p>
          <a:p>
            <a:r>
              <a:rPr lang="ru-RU" sz="2600" dirty="0"/>
              <a:t>автоматизация, машино- и приборостроение;</a:t>
            </a:r>
          </a:p>
          <a:p>
            <a:r>
              <a:rPr lang="ru-RU" sz="2600" dirty="0"/>
              <a:t>химия, химическая физика и создание новых материалов;</a:t>
            </a:r>
          </a:p>
          <a:p>
            <a:r>
              <a:rPr lang="ru-RU" sz="2600" dirty="0"/>
              <a:t>ядерный комплекс;</a:t>
            </a:r>
          </a:p>
          <a:p>
            <a:r>
              <a:rPr lang="ru-RU" sz="2600" dirty="0"/>
              <a:t>энергетика;</a:t>
            </a:r>
          </a:p>
          <a:p>
            <a:r>
              <a:rPr lang="ru-RU" sz="2600" dirty="0"/>
              <a:t>биология и биотехнология.</a:t>
            </a:r>
          </a:p>
          <a:p>
            <a:endParaRPr lang="ru-RU" dirty="0"/>
          </a:p>
        </p:txBody>
      </p:sp>
      <p:pic>
        <p:nvPicPr>
          <p:cNvPr id="17410" name="Picture 2" descr="http://iventurer.ru/wp-content/uploads/edd/2015/09/ls8_kids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929066"/>
            <a:ext cx="4572000" cy="26955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Наукограды России</a:t>
            </a:r>
            <a:endParaRPr lang="ru-RU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xmlns="" val="2517713673"/>
              </p:ext>
            </p:extLst>
          </p:nvPr>
        </p:nvGraphicFramePr>
        <p:xfrm>
          <a:off x="395536" y="980728"/>
          <a:ext cx="8568952" cy="5577840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25202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0228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Наукоград  (год создания</a:t>
                      </a:r>
                      <a:r>
                        <a:rPr lang="ru-RU" sz="2000" dirty="0" smtClean="0"/>
                        <a:t>)</a:t>
                      </a:r>
                      <a:endParaRPr lang="ru-RU" sz="2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Специализация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Обнинск (2000)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Радиоэнергетика, атомная физика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Королев (2001)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Ракетостроение и космические исследования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Дубна (2001)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Ядерный комплекс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Кольцово (2003)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Биология, биотехнология, вирусология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Мичуринск (2003)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Сельское хозяйство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Реутов (2003)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Машиностроение 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Фрязино (2003)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Электроника , биология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Петергоф (2005)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Биология ,генетика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Пущино (2005)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Биология 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Бийск (2005)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Химия , химическая физика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Троицк (2007)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Термоядерные исследования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Жуковский (2007)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Авиастроение, испытание самолётов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18423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4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28596" y="332656"/>
            <a:ext cx="7023724" cy="5050539"/>
          </a:xfrm>
          <a:noFill/>
        </p:spPr>
        <p:txBody>
          <a:bodyPr/>
          <a:lstStyle/>
          <a:p>
            <a:pPr algn="ctr"/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О́бнинск</a:t>
            </a:r>
            <a:r>
              <a:rPr lang="ru-RU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— </a:t>
            </a: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первый </a:t>
            </a:r>
            <a:r>
              <a:rPr lang="ru-RU" b="1" u="sng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наукоград</a:t>
            </a: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 России, город 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на </a:t>
            </a: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севере Калужской области.</a:t>
            </a:r>
          </a:p>
        </p:txBody>
      </p:sp>
      <p:pic>
        <p:nvPicPr>
          <p:cNvPr id="19458" name="Picture 2" descr="http://www.heraldicum.ru/russia/subjects/towns/images/obninsk3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16632"/>
            <a:ext cx="1762989" cy="1891989"/>
          </a:xfrm>
          <a:prstGeom prst="rect">
            <a:avLst/>
          </a:prstGeom>
          <a:noFill/>
        </p:spPr>
      </p:pic>
      <p:pic>
        <p:nvPicPr>
          <p:cNvPr id="7170" name="Picture 2" descr="Картинки по запросу наукоград обнинск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9542" y="2722784"/>
            <a:ext cx="3561941" cy="3874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Картинки по запросу наукоград обнинск фот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81428" y="2716940"/>
            <a:ext cx="4523252" cy="3880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28596" y="0"/>
            <a:ext cx="8229600" cy="4525963"/>
          </a:xfrm>
        </p:spPr>
        <p:txBody>
          <a:bodyPr>
            <a:normAutofit/>
          </a:bodyPr>
          <a:lstStyle/>
          <a:p>
            <a:pPr algn="ctr"/>
            <a:endParaRPr lang="ru-RU" sz="2800" b="1" dirty="0" smtClean="0">
              <a:solidFill>
                <a:srgbClr val="C00000"/>
              </a:solidFill>
            </a:endParaRPr>
          </a:p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Обнинск</a:t>
            </a:r>
            <a:r>
              <a:rPr lang="ru-RU" sz="2800" dirty="0" smtClean="0">
                <a:solidFill>
                  <a:srgbClr val="C00000"/>
                </a:solidFill>
              </a:rPr>
              <a:t> — </a:t>
            </a:r>
            <a:r>
              <a:rPr lang="ru-RU" sz="2800" dirty="0" smtClean="0">
                <a:solidFill>
                  <a:sysClr val="windowText" lastClr="000000"/>
                </a:solidFill>
              </a:rPr>
              <a:t>это родина советской атомной электроэнергетики.</a:t>
            </a:r>
          </a:p>
          <a:p>
            <a:pPr marL="45720" indent="0">
              <a:buNone/>
            </a:pPr>
            <a:endParaRPr lang="ru-RU" sz="2800" dirty="0" smtClean="0"/>
          </a:p>
          <a:p>
            <a:pPr algn="ctr">
              <a:buNone/>
            </a:pPr>
            <a:r>
              <a:rPr lang="ru-RU" dirty="0" smtClean="0"/>
              <a:t>Здесь при Физико- энергетическом институте (ФЭИ) более полувека назад была открыта (1954) первая в мире атомная электростанция, до недавнего времени попутно с научными исследованиями, дававшая электроэнергию городу.</a:t>
            </a:r>
            <a:endParaRPr lang="ru-RU" dirty="0"/>
          </a:p>
        </p:txBody>
      </p:sp>
      <p:pic>
        <p:nvPicPr>
          <p:cNvPr id="20482" name="Picture 2" descr="http://www.atomic-energy.ru/files/images/2013/07/obninsk-laboratory-b%5B1%5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28976"/>
            <a:ext cx="4567073" cy="3429024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4" name="Picture 2" descr="http://geo.1september.ru/2007/21/6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3462222"/>
            <a:ext cx="2286016" cy="34231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3284984"/>
            <a:ext cx="8229600" cy="357301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b="1" dirty="0" smtClean="0"/>
              <a:t>В </a:t>
            </a:r>
            <a:r>
              <a:rPr lang="ru-RU" b="1" dirty="0"/>
              <a:t>Обнинске сложился многопрофильный научный и технологический центр, объединяющий 13 НИИ: </a:t>
            </a:r>
            <a:r>
              <a:rPr lang="ru-RU" b="1" dirty="0" smtClean="0"/>
              <a:t>                 2 </a:t>
            </a:r>
            <a:r>
              <a:rPr lang="ru-RU" b="1" dirty="0"/>
              <a:t>Государственных научных центра РФ (ФЭИ и </a:t>
            </a:r>
            <a:r>
              <a:rPr lang="ru-RU" b="1" dirty="0" err="1"/>
              <a:t>Обнинское</a:t>
            </a:r>
            <a:r>
              <a:rPr lang="ru-RU" b="1" dirty="0"/>
              <a:t> научно-производственное предприятие «Технология»), НПО «Тайфун» (гидрометеорология и контроль окружающей среды), Медицинский радиологический научный центр Российской академии медицинских наук, филиал Научно-исследовательского физико-химического института им. Л.Я. Карпова и др.</a:t>
            </a:r>
          </a:p>
          <a:p>
            <a:endParaRPr lang="ru-RU" dirty="0"/>
          </a:p>
        </p:txBody>
      </p:sp>
      <p:pic>
        <p:nvPicPr>
          <p:cNvPr id="2050" name="Picture 2" descr="http://clipartix.com/wp-content/uploads/2016/04/Science-clipart-for-kids-clipart-image-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43758" y="0"/>
            <a:ext cx="6858016" cy="2631764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835696" y="2447098"/>
            <a:ext cx="48245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Обнинск</a:t>
            </a:r>
            <a:endParaRPr lang="ru-RU" sz="32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ysClr val="windowText" lastClr="00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Пущино – город науки</a:t>
            </a: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sz="2400" b="1" dirty="0"/>
              <a:t>Здесь создан Научный центр биологических исследований: институты белка, агрохимии и почвоведения, биологии и физиологии микроорганизмов и</a:t>
            </a:r>
            <a:r>
              <a:rPr lang="en-US" sz="2400" b="1" dirty="0"/>
              <a:t> </a:t>
            </a:r>
            <a:r>
              <a:rPr lang="ru-RU" sz="2400" b="1" dirty="0"/>
              <a:t>т.д.</a:t>
            </a:r>
          </a:p>
        </p:txBody>
      </p:sp>
      <p:pic>
        <p:nvPicPr>
          <p:cNvPr id="7175" name="Picture 7" descr="Пущино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4932040" y="1412776"/>
            <a:ext cx="4044950" cy="2819400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41A97-D9BB-40FC-B4B2-CDEB4C5C38B2}" type="slidenum">
              <a:rPr lang="ru-RU"/>
              <a:pPr/>
              <a:t>9</a:t>
            </a:fld>
            <a:endParaRPr lang="ru-RU" dirty="0"/>
          </a:p>
        </p:txBody>
      </p:sp>
      <p:pic>
        <p:nvPicPr>
          <p:cNvPr id="7177" name="Picture 9" descr="Пущино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233939"/>
            <a:ext cx="4248472" cy="3540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Пущино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781425"/>
            <a:ext cx="4320480" cy="294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81124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Дубна 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79511" y="1600200"/>
            <a:ext cx="4473957" cy="4530725"/>
          </a:xfrm>
        </p:spPr>
        <p:txBody>
          <a:bodyPr/>
          <a:lstStyle/>
          <a:p>
            <a:r>
              <a:rPr lang="ru-RU" dirty="0"/>
              <a:t>Г</a:t>
            </a:r>
            <a:r>
              <a:rPr lang="ru-RU" dirty="0" smtClean="0"/>
              <a:t>ород </a:t>
            </a:r>
            <a:r>
              <a:rPr lang="ru-RU" dirty="0"/>
              <a:t>науки начал формироваться </a:t>
            </a:r>
            <a:r>
              <a:rPr lang="ru-RU" dirty="0" smtClean="0"/>
              <a:t>в </a:t>
            </a:r>
            <a:r>
              <a:rPr lang="ru-RU" dirty="0"/>
              <a:t>1947 году по инициативе группы ученых во главе с академиком И.В.Курчатовым. </a:t>
            </a:r>
            <a:r>
              <a:rPr lang="ru-RU" dirty="0" smtClean="0"/>
              <a:t>Статус наукограда получил 2001г.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/>
              <a:t>Сегодня здесь ведутся научные исследования в </a:t>
            </a:r>
            <a:r>
              <a:rPr lang="ru-RU" dirty="0" smtClean="0"/>
              <a:t>трех </a:t>
            </a:r>
            <a:r>
              <a:rPr lang="ru-RU" dirty="0"/>
              <a:t>направлениях: </a:t>
            </a:r>
            <a:r>
              <a:rPr lang="ru-RU" dirty="0" smtClean="0"/>
              <a:t>физика </a:t>
            </a:r>
            <a:r>
              <a:rPr lang="ru-RU" dirty="0"/>
              <a:t>элементарных частиц, ядерная физика, физика конденсированных сред. </a:t>
            </a:r>
          </a:p>
        </p:txBody>
      </p:sp>
      <p:pic>
        <p:nvPicPr>
          <p:cNvPr id="1030" name="Picture 6" descr="Картинки по запросу дубна фото город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3933056"/>
            <a:ext cx="4257933" cy="2823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Картинки по запросу дубна фото город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15144"/>
            <a:ext cx="5372869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Картинки по запросу дубна фото город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861048"/>
            <a:ext cx="3810000" cy="2567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64830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2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95536" y="260648"/>
            <a:ext cx="5616624" cy="772138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+mj-lt"/>
              </a:rPr>
              <a:t>Королев</a:t>
            </a:r>
            <a:endParaRPr lang="ru-RU" sz="4400" b="1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3074" name="Picture 2" descr="http://detskie-raskraski.ru/sites/default/files/reklama-nedvizhimosti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50354" y="4429132"/>
            <a:ext cx="6402958" cy="2252666"/>
          </a:xfrm>
          <a:prstGeom prst="rect">
            <a:avLst/>
          </a:prstGeom>
          <a:noFill/>
        </p:spPr>
      </p:pic>
      <p:pic>
        <p:nvPicPr>
          <p:cNvPr id="5" name="Picture 2" descr="http://bigslide.ru/images/17/16116/960/img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4150" t="20533" r="7238"/>
          <a:stretch/>
        </p:blipFill>
        <p:spPr bwMode="auto">
          <a:xfrm>
            <a:off x="53919" y="2348880"/>
            <a:ext cx="3292386" cy="4352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980" y="932527"/>
            <a:ext cx="545589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/>
              <a:t>Г</a:t>
            </a:r>
            <a:r>
              <a:rPr lang="ru-RU" sz="2000" dirty="0" smtClean="0"/>
              <a:t>ород </a:t>
            </a:r>
            <a:r>
              <a:rPr lang="ru-RU" sz="2000" dirty="0"/>
              <a:t>науки </a:t>
            </a:r>
            <a:r>
              <a:rPr lang="ru-RU" sz="2000" dirty="0" smtClean="0"/>
              <a:t>сформирован в 2001г. </a:t>
            </a:r>
            <a:r>
              <a:rPr lang="ru-RU" sz="2000" dirty="0"/>
              <a:t>Город получил свое имя в честь первого советского конструктора ракетной техники С.П. </a:t>
            </a:r>
            <a:r>
              <a:rPr lang="ru-RU" sz="2000" dirty="0" smtClean="0"/>
              <a:t>Королёва.</a:t>
            </a:r>
            <a:endParaRPr lang="ru-RU" sz="2000" dirty="0"/>
          </a:p>
        </p:txBody>
      </p:sp>
      <p:pic>
        <p:nvPicPr>
          <p:cNvPr id="10242" name="Picture 2" descr="Картинки по запросу королев фот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32656"/>
            <a:ext cx="3455297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Картинки по запросу наукоград королев фото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07514" y="4797152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318366" y="2782668"/>
            <a:ext cx="582563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Здесь </a:t>
            </a:r>
            <a:r>
              <a:rPr lang="ru-RU" dirty="0"/>
              <a:t>расположены филиалы МФПА и факультет </a:t>
            </a:r>
            <a:r>
              <a:rPr lang="ru-RU" b="1" dirty="0"/>
              <a:t>ракетно-космической </a:t>
            </a:r>
            <a:r>
              <a:rPr lang="ru-RU" dirty="0"/>
              <a:t>техники МГТУ им. Баумана, здесь расположено ведущее предприятие отечественной космической промышленности РКК «Энергия». Именно в Королёве разместился Центр управления полетами, корпорация «Тактическое ракетное вооружение» и множество других наукоемких производств</a:t>
            </a:r>
            <a:r>
              <a:rPr lang="ru-RU" sz="1600" dirty="0"/>
              <a:t>.</a:t>
            </a:r>
          </a:p>
          <a:p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6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63501" y="154731"/>
            <a:ext cx="5976664" cy="1143000"/>
          </a:xfrm>
          <a:effectLst/>
        </p:spPr>
        <p:txBody>
          <a:bodyPr/>
          <a:lstStyle/>
          <a:p>
            <a:r>
              <a:rPr lang="ru-RU" dirty="0" smtClean="0"/>
              <a:t>Черноголовка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707904" y="1556792"/>
            <a:ext cx="5436096" cy="2728324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2400" b="1" dirty="0"/>
              <a:t>Институт проблем химической физики Российской академии наук  (ИПХФ </a:t>
            </a:r>
            <a:r>
              <a:rPr lang="ru-RU" sz="2400" b="1" dirty="0" smtClean="0"/>
              <a:t>РАН),2008</a:t>
            </a:r>
            <a:endParaRPr lang="ru-RU" sz="2400" b="1" dirty="0"/>
          </a:p>
          <a:p>
            <a:r>
              <a:rPr lang="ru-RU" sz="2000" b="1" dirty="0" smtClean="0">
                <a:latin typeface="+mj-lt"/>
              </a:rPr>
              <a:t>Институт физики твердых тел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, </a:t>
            </a:r>
          </a:p>
          <a:p>
            <a:r>
              <a:rPr lang="ru-RU" sz="2000" b="1" dirty="0" smtClean="0">
                <a:latin typeface="+mj-lt"/>
              </a:rPr>
              <a:t>Институт теоретической  физики им. </a:t>
            </a:r>
            <a:r>
              <a:rPr lang="ru-RU" sz="2000" b="1" dirty="0" err="1" smtClean="0">
                <a:latin typeface="+mj-lt"/>
              </a:rPr>
              <a:t>Л.Л.Ландау</a:t>
            </a:r>
            <a:r>
              <a:rPr lang="ru-RU" sz="2000" b="1" dirty="0" smtClean="0">
                <a:latin typeface="+mj-lt"/>
              </a:rPr>
              <a:t>, </a:t>
            </a:r>
          </a:p>
          <a:p>
            <a:r>
              <a:rPr lang="ru-RU" sz="2000" b="1" dirty="0" smtClean="0">
                <a:latin typeface="+mj-lt"/>
              </a:rPr>
              <a:t>Институт </a:t>
            </a:r>
            <a:r>
              <a:rPr lang="ru-RU" sz="2000" b="1" dirty="0">
                <a:latin typeface="+mj-lt"/>
              </a:rPr>
              <a:t>физики </a:t>
            </a:r>
            <a:r>
              <a:rPr lang="ru-RU" sz="2000" b="1" dirty="0" smtClean="0">
                <a:latin typeface="+mj-lt"/>
              </a:rPr>
              <a:t>проблем </a:t>
            </a:r>
            <a:r>
              <a:rPr lang="ru-RU" sz="18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химической </a:t>
            </a:r>
            <a:r>
              <a:rPr lang="ru-RU" sz="18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физики,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hlinkClick r:id="rId3" tooltip="Институт проблем химической физики"/>
              </a:rPr>
              <a:t> </a:t>
            </a:r>
            <a:endParaRPr lang="ru-RU" sz="2000" b="1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</a:endParaRPr>
          </a:p>
          <a:p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Институт экспериментальной минералогии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.</a:t>
            </a:r>
          </a:p>
        </p:txBody>
      </p:sp>
      <p:pic>
        <p:nvPicPr>
          <p:cNvPr id="5" name="Picture 2" descr="http://detskie-raskraski.ru/sites/default/files/reklama-nedvizhimosti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50354" y="5229200"/>
            <a:ext cx="6402958" cy="1452598"/>
          </a:xfrm>
          <a:prstGeom prst="rect">
            <a:avLst/>
          </a:prstGeom>
          <a:noFill/>
        </p:spPr>
      </p:pic>
      <p:pic>
        <p:nvPicPr>
          <p:cNvPr id="11266" name="Picture 2" descr="Картинки по запросу наукоград черноголовка официальный сайт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49448" y="39687"/>
            <a:ext cx="1169164" cy="1373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Картинки по запросу наукоград черноголовка официальный сайт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83083"/>
            <a:ext cx="3744415" cy="2604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Картинки по запросу наукоград черноголовка официальный сайт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8350" y="1532853"/>
            <a:ext cx="3185707" cy="1697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16632"/>
            <a:ext cx="7416824" cy="1143000"/>
          </a:xfrm>
        </p:spPr>
        <p:txBody>
          <a:bodyPr/>
          <a:lstStyle/>
          <a:p>
            <a:pPr algn="ctr"/>
            <a:r>
              <a:rPr lang="ru-RU" dirty="0" smtClean="0"/>
              <a:t>Жуковский </a:t>
            </a:r>
            <a:br>
              <a:rPr lang="ru-RU" dirty="0" smtClean="0"/>
            </a:br>
            <a:r>
              <a:rPr lang="ru-RU" sz="1600" dirty="0" smtClean="0">
                <a:effectLst/>
              </a:rPr>
              <a:t>назван </a:t>
            </a:r>
            <a:r>
              <a:rPr lang="ru-RU" sz="1600" dirty="0">
                <a:effectLst/>
              </a:rPr>
              <a:t>в честь </a:t>
            </a:r>
            <a:r>
              <a:rPr lang="ru-RU" sz="1600" dirty="0" smtClean="0">
                <a:effectLst/>
              </a:rPr>
              <a:t>учёного</a:t>
            </a:r>
            <a:r>
              <a:rPr lang="ru-RU" sz="1600" dirty="0">
                <a:effectLst/>
              </a:rPr>
              <a:t>, </a:t>
            </a:r>
            <a:r>
              <a:rPr lang="ru-RU" sz="1600" dirty="0" smtClean="0">
                <a:effectLst/>
              </a:rPr>
              <a:t/>
            </a:r>
            <a:br>
              <a:rPr lang="ru-RU" sz="1600" dirty="0" smtClean="0">
                <a:effectLst/>
              </a:rPr>
            </a:br>
            <a:r>
              <a:rPr lang="ru-RU" sz="1600" dirty="0" smtClean="0">
                <a:effectLst/>
              </a:rPr>
              <a:t>основателя </a:t>
            </a:r>
            <a:r>
              <a:rPr lang="ru-RU" sz="1600" dirty="0">
                <a:effectLst/>
              </a:rPr>
              <a:t>науки </a:t>
            </a:r>
            <a:r>
              <a:rPr lang="ru-RU" sz="1600" dirty="0" smtClean="0">
                <a:effectLst/>
              </a:rPr>
              <a:t>аэродинамики</a:t>
            </a:r>
            <a:br>
              <a:rPr lang="ru-RU" sz="1600" dirty="0" smtClean="0">
                <a:effectLst/>
              </a:rPr>
            </a:br>
            <a:r>
              <a:rPr lang="ru-RU" sz="1600" dirty="0" smtClean="0">
                <a:effectLst/>
              </a:rPr>
              <a:t> </a:t>
            </a:r>
            <a:r>
              <a:rPr lang="ru-RU" sz="1600" dirty="0">
                <a:effectLst/>
              </a:rPr>
              <a:t>– Николая Егоровича </a:t>
            </a:r>
            <a:r>
              <a:rPr lang="ru-RU" sz="1600" dirty="0" smtClean="0">
                <a:effectLst/>
              </a:rPr>
              <a:t>Жуковского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9" y="1941096"/>
            <a:ext cx="6048672" cy="3474720"/>
          </a:xfrm>
        </p:spPr>
        <p:txBody>
          <a:bodyPr>
            <a:normAutofit fontScale="85000" lnSpcReduction="20000"/>
          </a:bodyPr>
          <a:lstStyle/>
          <a:p>
            <a:r>
              <a:rPr lang="ru-RU" sz="2400" b="1" dirty="0"/>
              <a:t>Авиастроение, испытание самолётов</a:t>
            </a:r>
          </a:p>
          <a:p>
            <a:r>
              <a:rPr lang="ru-RU" dirty="0"/>
              <a:t>В 2007 году Жуковский получил статус </a:t>
            </a:r>
            <a:r>
              <a:rPr lang="ru-RU" dirty="0" err="1"/>
              <a:t>наукограда</a:t>
            </a:r>
            <a:r>
              <a:rPr lang="ru-RU" dirty="0"/>
              <a:t>. Здесь расположены крупнейшие научно-исследовательские предприятия: Центральный Аэрогидродинамический Институт имени профессора Н.Е. Жуковского, Лётно- Исследовательский Институт имени Громова, НИИ Приборостроения имени Тихомирова. Здесь были созданы такие шедевры авиации и космоса как Ту-144, самолеты ОКБ Сухого (Су-27, Т-50), пилотируемый космический комплекс «Буран», космическая станция «Мир», множество тренажеров для различных летательных аппаратов. </a:t>
            </a:r>
          </a:p>
        </p:txBody>
      </p:sp>
      <p:pic>
        <p:nvPicPr>
          <p:cNvPr id="4" name="Picture 2" descr="http://detskie-raskraski.ru/sites/default/files/reklama-nedvizhimosti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4672" y="4941168"/>
            <a:ext cx="6402958" cy="1676602"/>
          </a:xfrm>
          <a:prstGeom prst="rect">
            <a:avLst/>
          </a:prstGeom>
          <a:noFill/>
        </p:spPr>
      </p:pic>
      <p:pic>
        <p:nvPicPr>
          <p:cNvPr id="1028" name="Picture 4" descr="&amp;Kcy;&amp;acy;&amp;rcy;&amp;tcy;&amp;icy;&amp;ncy;&amp;kcy;&amp;icy; &amp;pcy;&amp;ocy; &amp;zcy;&amp;acy;&amp;pcy;&amp;rcy;&amp;ocy;&amp;scy;&amp;ucy; &amp;zhcy;&amp;ucy;&amp;kcy;&amp;ocy;&amp;vcy;&amp;scy;&amp;kcy;&amp;icy;&amp;jcy; &amp;ncy;&amp;acy;&amp;ucy;&amp;kcy;&amp;ocy;&amp;gcy;&amp;rcy;&amp;acy;&amp;dcy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575" y="356408"/>
            <a:ext cx="1590116" cy="1590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&amp;Kcy;&amp;acy;&amp;rcy;&amp;tcy;&amp;icy;&amp;ncy;&amp;kcy;&amp;icy; &amp;pcy;&amp;ocy; &amp;zcy;&amp;acy;&amp;pcy;&amp;rcy;&amp;ocy;&amp;scy;&amp;ucy; &amp;zhcy;&amp;ucy;&amp;kcy;&amp;ocy;&amp;vcy;&amp;scy;&amp;kcy;&amp;icy;&amp;jcy; &amp;ncy;&amp;acy;&amp;ucy;&amp;kcy;&amp;ocy;&amp;gcy;&amp;rcy;&amp;acy;&amp;dcy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981200"/>
            <a:ext cx="2190750" cy="2510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8" descr="&amp;Kcy;&amp;acy;&amp;rcy;&amp;tcy;&amp;icy;&amp;ncy;&amp;kcy;&amp;icy; &amp;pcy;&amp;ocy; &amp;zcy;&amp;acy;&amp;pcy;&amp;rcy;&amp;ocy;&amp;scy;&amp;ucy; &amp;zhcy;&amp;ucy;&amp;kcy;&amp;ocy;&amp;vcy;&amp;scy;&amp;kcy;&amp;icy;&amp;jcy; &amp;ncy;&amp;acy;&amp;ucy;&amp;kcy;&amp;ocy;&amp;gcy;&amp;rcy;&amp;acy;&amp;dcy;"/>
          <p:cNvSpPr>
            <a:spLocks noChangeAspect="1" noChangeArrowheads="1"/>
          </p:cNvSpPr>
          <p:nvPr/>
        </p:nvSpPr>
        <p:spPr bwMode="auto">
          <a:xfrm>
            <a:off x="155575" y="-1828800"/>
            <a:ext cx="6858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10" descr="&amp;Kcy;&amp;acy;&amp;rcy;&amp;tcy;&amp;icy;&amp;ncy;&amp;kcy;&amp;icy; &amp;pcy;&amp;ocy; &amp;zcy;&amp;acy;&amp;pcy;&amp;rcy;&amp;ocy;&amp;scy;&amp;ucy; &amp;zhcy;&amp;ucy;&amp;kcy;&amp;ocy;&amp;vcy;&amp;scy;&amp;kcy;&amp;icy;&amp;jcy; &amp;ncy;&amp;acy;&amp;ucy;&amp;kcy;&amp;ocy;&amp;gcy;&amp;rcy;&amp;acy;&amp;dcy;"/>
          <p:cNvSpPr>
            <a:spLocks noChangeAspect="1" noChangeArrowheads="1"/>
          </p:cNvSpPr>
          <p:nvPr/>
        </p:nvSpPr>
        <p:spPr bwMode="auto">
          <a:xfrm>
            <a:off x="307975" y="-1676400"/>
            <a:ext cx="6858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6" name="Picture 12" descr="&amp;Kcy;&amp;acy;&amp;rcy;&amp;tcy;&amp;icy;&amp;ncy;&amp;kcy;&amp;icy; &amp;pcy;&amp;ocy; &amp;zcy;&amp;acy;&amp;pcy;&amp;rcy;&amp;ocy;&amp;scy;&amp;ucy; &amp;zhcy;&amp;ucy;&amp;kcy;&amp;ocy;&amp;vcy;&amp;scy;&amp;kcy;&amp;icy;&amp;jcy; &amp;ncy;&amp;acy;&amp;ucy;&amp;kcy;&amp;ocy;&amp;gcy;&amp;rcy;&amp;acy;&amp;dcy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653136"/>
            <a:ext cx="3624143" cy="2165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&amp;Kcy;&amp;acy;&amp;rcy;&amp;tcy;&amp;icy;&amp;ncy;&amp;kcy;&amp;icy; &amp;pcy;&amp;ocy; &amp;zcy;&amp;acy;&amp;pcy;&amp;rcy;&amp;ocy;&amp;scy;&amp;ucy; &amp;zhcy;&amp;ucy;&amp;kcy;&amp;ocy;&amp;vcy;&amp;scy;&amp;kcy;&amp;icy;&amp;jcy; &amp;ncy;&amp;acy;&amp;ucy;&amp;kcy;&amp;ocy;&amp;gcy;&amp;rcy;&amp;acy;&amp;dcy;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80179" y="5139299"/>
            <a:ext cx="3008792" cy="1703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&amp;Kcy;&amp;acy;&amp;rcy;&amp;tcy;&amp;icy;&amp;ncy;&amp;kcy;&amp;icy; &amp;pcy;&amp;ocy; &amp;zcy;&amp;acy;&amp;pcy;&amp;rcy;&amp;ocy;&amp;scy;&amp;ucy; &amp;zhcy;&amp;ucy;&amp;kcy;&amp;ocy;&amp;vcy;&amp;scy;&amp;kcy;&amp;icy;&amp;jcy; &amp;ncy;&amp;acy;&amp;ucy;&amp;kcy;&amp;ocy;&amp;gcy;&amp;rcy;&amp;acy;&amp;dcy;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5481" y="5306226"/>
            <a:ext cx="1819896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&amp;Kcy;&amp;acy;&amp;rcy;&amp;tcy;&amp;icy;&amp;ncy;&amp;kcy;&amp;icy; &amp;pcy;&amp;ocy; &amp;zcy;&amp;acy;&amp;pcy;&amp;rcy;&amp;ocy;&amp;scy;&amp;ucy; &amp;zhcy;&amp;ucy;&amp;kcy;&amp;ocy;&amp;vcy;&amp;scy;&amp;kcy;&amp;icy;&amp;jcy; &amp;ncy;&amp;acy;&amp;ucy;&amp;kcy;&amp;ocy;&amp;gcy;&amp;rcy;&amp;acy;&amp;dcy;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54010" y="228600"/>
            <a:ext cx="864097" cy="1144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16848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211960" y="188640"/>
            <a:ext cx="4932040" cy="3456384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ru-RU" sz="8000" b="1" dirty="0" smtClean="0">
                <a:ln w="1905"/>
                <a:solidFill>
                  <a:sysClr val="windowText" lastClr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Сколково</a:t>
            </a:r>
          </a:p>
          <a:p>
            <a:pPr algn="ctr"/>
            <a:endParaRPr lang="ru-RU" sz="39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sz="3400" b="1" dirty="0">
                <a:solidFill>
                  <a:srgbClr val="7030A0"/>
                </a:solidFill>
              </a:rPr>
              <a:t>Инновационный центр "Сколково" — строящийся современный научно‑технологический комплекс по разработке и коммерциализации новых технологий</a:t>
            </a:r>
            <a:r>
              <a:rPr lang="ru-RU" sz="4200" b="1" dirty="0" smtClean="0">
                <a:solidFill>
                  <a:srgbClr val="7030A0"/>
                </a:solidFill>
              </a:rPr>
              <a:t>.</a:t>
            </a:r>
          </a:p>
          <a:p>
            <a:pPr algn="ctr"/>
            <a:r>
              <a:rPr lang="ru-RU" sz="4200" dirty="0" smtClean="0">
                <a:solidFill>
                  <a:srgbClr val="7030A0"/>
                </a:solidFill>
              </a:rPr>
              <a:t> </a:t>
            </a:r>
            <a:endParaRPr lang="ru-RU" sz="4200" b="1" dirty="0">
              <a:solidFill>
                <a:srgbClr val="7030A0"/>
              </a:solidFill>
            </a:endParaRPr>
          </a:p>
        </p:txBody>
      </p:sp>
      <p:pic>
        <p:nvPicPr>
          <p:cNvPr id="4" name="Picture 2" descr="http://detskie-raskraski.ru/sites/default/files/reklama-nedvizhimosti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50354" y="4429132"/>
            <a:ext cx="6402958" cy="2252666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07504" y="1628800"/>
            <a:ext cx="471601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Создано </a:t>
            </a:r>
            <a:r>
              <a:rPr lang="ru-RU" u="sng" dirty="0" smtClean="0"/>
              <a:t>5 кластеров </a:t>
            </a:r>
            <a:r>
              <a:rPr lang="ru-RU" dirty="0" smtClean="0"/>
              <a:t>инновационной работы </a:t>
            </a:r>
            <a:r>
              <a:rPr lang="ru-RU" dirty="0"/>
              <a:t>Сколково, </a:t>
            </a:r>
            <a:r>
              <a:rPr lang="ru-RU" dirty="0" smtClean="0"/>
              <a:t>:</a:t>
            </a:r>
            <a:endParaRPr lang="ru-RU" dirty="0"/>
          </a:p>
          <a:p>
            <a:pPr marL="285750" lvl="0" indent="-285750">
              <a:buFont typeface="Arial" pitchFamily="34" charset="0"/>
              <a:buChar char="•"/>
            </a:pPr>
            <a:r>
              <a:rPr lang="ru-RU" dirty="0"/>
              <a:t>кластер биомедицинских технологий;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dirty="0"/>
              <a:t>кластер информационных и компьютерных технологий;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dirty="0"/>
              <a:t>кластер космических технологий и телекоммуникаций;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dirty="0"/>
              <a:t>кластер </a:t>
            </a:r>
            <a:r>
              <a:rPr lang="ru-RU" dirty="0" err="1"/>
              <a:t>энергоэффективных</a:t>
            </a:r>
            <a:r>
              <a:rPr lang="ru-RU" dirty="0"/>
              <a:t> технологий;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dirty="0"/>
              <a:t>кластер ядерных технологий.</a:t>
            </a:r>
          </a:p>
        </p:txBody>
      </p:sp>
      <p:pic>
        <p:nvPicPr>
          <p:cNvPr id="1026" name="Picture 2" descr="&amp;Kcy;&amp;acy;&amp;rcy;&amp;tcy;&amp;icy;&amp;ncy;&amp;kcy;&amp;icy; &amp;pcy;&amp;ocy; &amp;zcy;&amp;acy;&amp;pcy;&amp;rcy;&amp;ocy;&amp;scy;&amp;ucy; &amp;scy;&amp;kcy;&amp;ocy;&amp;lcy;&amp;kcy;&amp;ocy;&amp;vcy;&amp;ocy;  &amp;gcy;&amp;ocy;&amp;rcy;&amp;ocy;&amp;dcy; &amp;ncy;&amp;acy;&amp;ucy;&amp;kcy;&amp;icy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1" y="102957"/>
            <a:ext cx="2578651" cy="1461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&amp;Kcy;&amp;acy;&amp;rcy;&amp;tcy;&amp;icy;&amp;ncy;&amp;kcy;&amp;icy; &amp;pcy;&amp;ocy; &amp;zcy;&amp;acy;&amp;pcy;&amp;rcy;&amp;ocy;&amp;scy;&amp;ucy; &amp;scy;&amp;kcy;&amp;ocy;&amp;lcy;&amp;kcy;&amp;ocy;&amp;vcy;&amp;ocy;  &amp;gcy;&amp;ocy;&amp;rcy;&amp;ocy;&amp;dcy; &amp;ncy;&amp;acy;&amp;ucy;&amp;kcy;&amp;icy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429000"/>
            <a:ext cx="5040560" cy="3384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1" y="4619980"/>
            <a:ext cx="3456383" cy="2193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37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fon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-620406" y="837254"/>
            <a:ext cx="10262637" cy="6356923"/>
          </a:xfrm>
          <a:prstGeom prst="rect">
            <a:avLst/>
          </a:prstGeom>
        </p:spPr>
      </p:pic>
      <p:sp>
        <p:nvSpPr>
          <p:cNvPr id="156674" name="Rectangle 3"/>
          <p:cNvSpPr>
            <a:spLocks noChangeArrowheads="1"/>
          </p:cNvSpPr>
          <p:nvPr/>
        </p:nvSpPr>
        <p:spPr bwMode="auto">
          <a:xfrm>
            <a:off x="467545" y="285728"/>
            <a:ext cx="7490564" cy="584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2" rIns="91424" bIns="45712">
            <a:spAutoFit/>
          </a:bodyPr>
          <a:lstStyle/>
          <a:p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Международное сотрудничество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47" descr="США флаг usa.gif"/>
          <p:cNvPicPr>
            <a:picLocks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7224" y="1214422"/>
            <a:ext cx="1416057" cy="816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latvia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99178" y="5243222"/>
            <a:ext cx="1416057" cy="733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4" descr="http://dic.academic.ru/pictures/wiki/files/70/Flag_map_of_Japan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71934" y="1571612"/>
            <a:ext cx="2428875" cy="2676525"/>
          </a:xfrm>
          <a:prstGeom prst="rect">
            <a:avLst/>
          </a:prstGeom>
          <a:noFill/>
        </p:spPr>
      </p:pic>
      <p:pic>
        <p:nvPicPr>
          <p:cNvPr id="27654" name="Picture 6" descr="http://www.ftbl.ru/upload/medialibrary/a5b/a5b0df812fd713e6bd2bfa966ff94ca6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2285992"/>
            <a:ext cx="2616973" cy="3535331"/>
          </a:xfrm>
          <a:prstGeom prst="rect">
            <a:avLst/>
          </a:prstGeom>
          <a:noFill/>
        </p:spPr>
      </p:pic>
      <p:pic>
        <p:nvPicPr>
          <p:cNvPr id="27656" name="Picture 8" descr="http://v-otpuske.com/wp-content/uploads/2011/05/german_flag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15140" y="285728"/>
            <a:ext cx="1908795" cy="2385994"/>
          </a:xfrm>
          <a:prstGeom prst="rect">
            <a:avLst/>
          </a:prstGeom>
          <a:noFill/>
        </p:spPr>
      </p:pic>
      <p:pic>
        <p:nvPicPr>
          <p:cNvPr id="27658" name="Picture 10" descr="http://voenpro.ru/img/images/flag-kitai-n2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643446"/>
            <a:ext cx="2955867" cy="2214554"/>
          </a:xfrm>
          <a:prstGeom prst="rect">
            <a:avLst/>
          </a:prstGeom>
          <a:noFill/>
        </p:spPr>
      </p:pic>
      <p:pic>
        <p:nvPicPr>
          <p:cNvPr id="27660" name="Picture 12" descr="http://www.france.promotour.info/images/wr-logo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14282" y="2500306"/>
            <a:ext cx="2000264" cy="2000264"/>
          </a:xfrm>
          <a:prstGeom prst="rect">
            <a:avLst/>
          </a:prstGeom>
          <a:noFill/>
        </p:spPr>
      </p:pic>
      <p:pic>
        <p:nvPicPr>
          <p:cNvPr id="27662" name="Picture 14" descr="http://dic.academic.ru/pictures/wiki/files/49/110px-Finland_stub_POL.svg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857488" y="1500174"/>
            <a:ext cx="1047750" cy="1924051"/>
          </a:xfrm>
          <a:prstGeom prst="rect">
            <a:avLst/>
          </a:prstGeom>
          <a:noFill/>
        </p:spPr>
      </p:pic>
      <p:pic>
        <p:nvPicPr>
          <p:cNvPr id="27664" name="Picture 16" descr="http://dic.academic.ru/pictures/wiki/files/50/220px-Czech_Republic_stub.svg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357554" y="4429132"/>
            <a:ext cx="2095500" cy="12001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1187624" y="1916832"/>
            <a:ext cx="7677472" cy="3474720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Спасибо  за внимание!</a:t>
            </a:r>
            <a:endParaRPr lang="ru-RU" sz="4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+mj-lt"/>
            </a:endParaRPr>
          </a:p>
        </p:txBody>
      </p:sp>
      <p:pic>
        <p:nvPicPr>
          <p:cNvPr id="4" name="Picture 2" descr="http://detskie-raskraski.ru/sites/default/files/reklama-nedvizhimosti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408453"/>
            <a:ext cx="6402958" cy="32527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345</TotalTime>
  <Words>582</Words>
  <Application>Microsoft Office PowerPoint</Application>
  <PresentationFormat>Экран (4:3)</PresentationFormat>
  <Paragraphs>97</Paragraphs>
  <Slides>16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Воздушный поток</vt:lpstr>
      <vt:lpstr>Российские наукограды  Центральной России</vt:lpstr>
      <vt:lpstr>Слайд 2</vt:lpstr>
      <vt:lpstr>Слайд 3</vt:lpstr>
      <vt:lpstr>Виды наукоградов </vt:lpstr>
      <vt:lpstr>Наукограды России</vt:lpstr>
      <vt:lpstr>Слайд 6</vt:lpstr>
      <vt:lpstr>Слайд 7</vt:lpstr>
      <vt:lpstr>Слайд 8</vt:lpstr>
      <vt:lpstr>Пущино – город науки</vt:lpstr>
      <vt:lpstr>Дубна </vt:lpstr>
      <vt:lpstr>Слайд 11</vt:lpstr>
      <vt:lpstr>Черноголовка</vt:lpstr>
      <vt:lpstr>Жуковский  назван в честь учёного,  основателя науки аэродинамики  – Николая Егоровича Жуковского</vt:lpstr>
      <vt:lpstr>Слайд 14</vt:lpstr>
      <vt:lpstr>Слайд 15</vt:lpstr>
      <vt:lpstr>Слайд 16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Российские наукограды</dc:title>
  <dc:creator>ф</dc:creator>
  <cp:lastModifiedBy>Пользователь</cp:lastModifiedBy>
  <cp:revision>54</cp:revision>
  <dcterms:created xsi:type="dcterms:W3CDTF">2016-05-29T08:06:26Z</dcterms:created>
  <dcterms:modified xsi:type="dcterms:W3CDTF">2023-02-04T16:33:37Z</dcterms:modified>
</cp:coreProperties>
</file>