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86" d="100"/>
          <a:sy n="86" d="100"/>
        </p:scale>
        <p:origin x="-726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9144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831" y="1449146"/>
            <a:ext cx="7526338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8831" y="5280847"/>
            <a:ext cx="7526338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80204-F810-49C7-904C-614E7C7F5FA4}" type="datetimeFigureOut">
              <a:rPr lang="ru-RU" smtClean="0"/>
              <a:pPr/>
              <a:t>вс 29.01.23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9050A-E45D-417A-9563-B0FFD062C31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90748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863" y="4800600"/>
            <a:ext cx="752633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9144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4863" y="5367338"/>
            <a:ext cx="7526337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80204-F810-49C7-904C-614E7C7F5FA4}" type="datetimeFigureOut">
              <a:rPr lang="ru-RU" smtClean="0"/>
              <a:pPr/>
              <a:t>вс 29.01.23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9050A-E45D-417A-9563-B0FFD062C31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580175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485107" y="1338479"/>
            <a:ext cx="4749312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573" y="1495525"/>
            <a:ext cx="442038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1226" y="4700702"/>
            <a:ext cx="4418727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5398884" y="1338479"/>
            <a:ext cx="3302316" cy="4075464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80204-F810-49C7-904C-614E7C7F5FA4}" type="datetimeFigureOut">
              <a:rPr lang="ru-RU" smtClean="0"/>
              <a:pPr/>
              <a:t>вс 29.01.23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9050A-E45D-417A-9563-B0FFD062C31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184827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855663" y="2286585"/>
            <a:ext cx="3671336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017816" y="2435956"/>
            <a:ext cx="328689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4616450" y="2286000"/>
            <a:ext cx="3671888" cy="2300288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80204-F810-49C7-904C-614E7C7F5FA4}" type="datetimeFigureOut">
              <a:rPr lang="ru-RU" smtClean="0"/>
              <a:pPr/>
              <a:t>вс 29.01.23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9050A-E45D-417A-9563-B0FFD062C31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45076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80204-F810-49C7-904C-614E7C7F5FA4}" type="datetimeFigureOut">
              <a:rPr lang="ru-RU" smtClean="0"/>
              <a:pPr/>
              <a:t>вс 29.01.23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9050A-E45D-417A-9563-B0FFD062C31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696342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5752238" y="446089"/>
            <a:ext cx="3391762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AutoShape 4"/>
          <p:cNvSpPr>
            <a:spLocks noChangeAspect="1" noChangeArrowheads="1" noTextEdit="1"/>
          </p:cNvSpPr>
          <p:nvPr/>
        </p:nvSpPr>
        <p:spPr bwMode="auto">
          <a:xfrm>
            <a:off x="5233988" y="0"/>
            <a:ext cx="3910012" cy="586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37655" y="586171"/>
            <a:ext cx="1701800" cy="513479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4862" y="446089"/>
            <a:ext cx="4947376" cy="5414962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80204-F810-49C7-904C-614E7C7F5FA4}" type="datetimeFigureOut">
              <a:rPr lang="ru-RU" smtClean="0"/>
              <a:pPr/>
              <a:t>вс 29.01.23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9050A-E45D-417A-9563-B0FFD062C31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362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9997" y="2222287"/>
            <a:ext cx="7524003" cy="363651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80204-F810-49C7-904C-614E7C7F5FA4}" type="datetimeFigureOut">
              <a:rPr lang="ru-RU" smtClean="0"/>
              <a:pPr/>
              <a:t>вс 29.01.23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9050A-E45D-417A-9563-B0FFD062C31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704008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0"/>
            <a:ext cx="9144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863" y="2951396"/>
            <a:ext cx="7526337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4863" y="5281200"/>
            <a:ext cx="7526337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80204-F810-49C7-904C-614E7C7F5FA4}" type="datetimeFigureOut">
              <a:rPr lang="ru-RU" smtClean="0"/>
              <a:pPr/>
              <a:t>вс 29.01.23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9050A-E45D-417A-9563-B0FFD062C31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392521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9996" y="2222287"/>
            <a:ext cx="3670723" cy="363876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0" y="2222287"/>
            <a:ext cx="3670720" cy="363876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80204-F810-49C7-904C-614E7C7F5FA4}" type="datetimeFigureOut">
              <a:rPr lang="ru-RU" smtClean="0"/>
              <a:pPr/>
              <a:t>вс 29.01.23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9050A-E45D-417A-9563-B0FFD062C31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0395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9996" y="2174875"/>
            <a:ext cx="367072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09996" y="2751137"/>
            <a:ext cx="3687391" cy="3109913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280" y="2174875"/>
            <a:ext cx="3670720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751137"/>
            <a:ext cx="3670720" cy="3109913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80204-F810-49C7-904C-614E7C7F5FA4}" type="datetimeFigureOut">
              <a:rPr lang="ru-RU" smtClean="0"/>
              <a:pPr/>
              <a:t>вс 29.01.23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9050A-E45D-417A-9563-B0FFD062C31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88260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80204-F810-49C7-904C-614E7C7F5FA4}" type="datetimeFigureOut">
              <a:rPr lang="ru-RU" smtClean="0"/>
              <a:pPr/>
              <a:t>вс 29.01.23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9050A-E45D-417A-9563-B0FFD062C31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69745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80204-F810-49C7-904C-614E7C7F5FA4}" type="datetimeFigureOut">
              <a:rPr lang="ru-RU" smtClean="0"/>
              <a:pPr/>
              <a:t>вс 29.01.23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9050A-E45D-417A-9563-B0FFD062C31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07380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804863" y="446086"/>
            <a:ext cx="2660650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863" y="446088"/>
            <a:ext cx="2660650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41724" y="446087"/>
            <a:ext cx="4689475" cy="541496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4863" y="2260737"/>
            <a:ext cx="2660650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80204-F810-49C7-904C-614E7C7F5FA4}" type="datetimeFigureOut">
              <a:rPr lang="ru-RU" smtClean="0"/>
              <a:pPr/>
              <a:t>вс 29.01.23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9050A-E45D-417A-9563-B0FFD062C31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891254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9996" y="727521"/>
            <a:ext cx="350154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4573588" y="0"/>
            <a:ext cx="4570412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9996" y="2344684"/>
            <a:ext cx="350154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914357" y="6041361"/>
            <a:ext cx="732659" cy="365125"/>
          </a:xfrm>
        </p:spPr>
        <p:txBody>
          <a:bodyPr/>
          <a:lstStyle/>
          <a:p>
            <a:fld id="{5AE80204-F810-49C7-904C-614E7C7F5FA4}" type="datetimeFigureOut">
              <a:rPr lang="ru-RU" smtClean="0"/>
              <a:pPr/>
              <a:t>вс 29.01.23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42797" y="6041361"/>
            <a:ext cx="247156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647017" y="5915887"/>
            <a:ext cx="796616" cy="490599"/>
          </a:xfrm>
        </p:spPr>
        <p:txBody>
          <a:bodyPr/>
          <a:lstStyle/>
          <a:p>
            <a:fld id="{D589050A-E45D-417A-9563-B0FFD062C31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58663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09997" y="447188"/>
            <a:ext cx="7524003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9997" y="2184400"/>
            <a:ext cx="7524003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42797" y="6041361"/>
            <a:ext cx="6289532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1422" y="6041361"/>
            <a:ext cx="993161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5AE80204-F810-49C7-904C-614E7C7F5FA4}" type="datetimeFigureOut">
              <a:rPr lang="ru-RU" smtClean="0"/>
              <a:pPr/>
              <a:t>вс 29.01.23</a:t>
            </a:fld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04584" y="5915887"/>
            <a:ext cx="796616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89050A-E45D-417A-9563-B0FFD062C31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7473419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  <p:sldLayoutId id="2147483712" r:id="rId13"/>
    <p:sldLayoutId id="2147483713" r:id="rId14"/>
  </p:sldLayoutIdLst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На какой Земле </a:t>
            </a:r>
            <a:br>
              <a:rPr lang="ru-RU" dirty="0" smtClean="0"/>
            </a:br>
            <a:r>
              <a:rPr lang="ru-RU" dirty="0" smtClean="0"/>
              <a:t>мы живём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Проверочная работа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442862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377" y="0"/>
            <a:ext cx="8961120" cy="1742173"/>
          </a:xfrm>
        </p:spPr>
        <p:txBody>
          <a:bodyPr/>
          <a:lstStyle/>
          <a:p>
            <a:r>
              <a:rPr lang="ru-RU" sz="3200" dirty="0" smtClean="0"/>
              <a:t>1. </a:t>
            </a:r>
            <a:r>
              <a:rPr lang="ru-RU" sz="3200" dirty="0"/>
              <a:t>Соотнесите учёных и первооткрывателей с их достижениями (одно достижение лишнее</a:t>
            </a:r>
            <a:r>
              <a:rPr lang="ru-RU" sz="3200" dirty="0" smtClean="0"/>
              <a:t>)</a:t>
            </a:r>
            <a:endParaRPr lang="ru-RU" sz="32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86534430"/>
              </p:ext>
            </p:extLst>
          </p:nvPr>
        </p:nvGraphicFramePr>
        <p:xfrm>
          <a:off x="231005" y="1848051"/>
          <a:ext cx="8691614" cy="486158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345807">
                  <a:extLst>
                    <a:ext uri="{9D8B030D-6E8A-4147-A177-3AD203B41FA5}">
                      <a16:colId xmlns="" xmlns:a16="http://schemas.microsoft.com/office/drawing/2014/main" val="2259318145"/>
                    </a:ext>
                  </a:extLst>
                </a:gridCol>
                <a:gridCol w="4345807">
                  <a:extLst>
                    <a:ext uri="{9D8B030D-6E8A-4147-A177-3AD203B41FA5}">
                      <a16:colId xmlns="" xmlns:a16="http://schemas.microsoft.com/office/drawing/2014/main" val="1493871526"/>
                    </a:ext>
                  </a:extLst>
                </a:gridCol>
              </a:tblGrid>
              <a:tr h="28304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Люди  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706" marR="4870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Достижения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706" marR="48706" marT="0" marB="0"/>
                </a:tc>
                <a:extLst>
                  <a:ext uri="{0D108BD9-81ED-4DB2-BD59-A6C34878D82A}">
                    <a16:rowId xmlns="" xmlns:a16="http://schemas.microsoft.com/office/drawing/2014/main" val="59556943"/>
                  </a:ext>
                </a:extLst>
              </a:tr>
              <a:tr h="45680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А) Аристотель                             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Б) Птолемей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В) Христофор Колумб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Г) Фернан Магеллан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Д) Джеймс Кук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Е) Михаил Лазарев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Ё) Иван Москвитин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Ж) Витус Беринг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З) Ерофей Хабаров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И) Роберт Пири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706" marR="4870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1) Вышел к берегам </a:t>
                      </a:r>
                      <a:r>
                        <a:rPr lang="ru-RU" sz="1400" b="1" dirty="0" smtClean="0">
                          <a:effectLst/>
                        </a:rPr>
                        <a:t>Охотского </a:t>
                      </a:r>
                      <a:r>
                        <a:rPr lang="ru-RU" sz="1400" b="1" dirty="0">
                          <a:effectLst/>
                        </a:rPr>
                        <a:t>моря, и вскоре там был основан Охотск – первый русский порт на Тихом океане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2) Его экспедиция совершила первое кругосветное плавание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3) В январе 1820 г. экспедицией был открыт последний неизвестный материк Земли – Антарктида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4) Открыл Америку и Новый Свет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5) Пришёл к выводу о шарообразности Земли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6) Составил гораздо более совершенную карту мира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7) Основал первые русские укрепления на берегу Амура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8) В 1909 г. достиг Северного Полюса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9) Его экспедицией был открыт пролив между Азией и Америкой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10) Тщательно исследовал Австралию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11) В 1911 г. достиг Южного Полюса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706" marR="48706" marT="0" marB="0"/>
                </a:tc>
                <a:extLst>
                  <a:ext uri="{0D108BD9-81ED-4DB2-BD59-A6C34878D82A}">
                    <a16:rowId xmlns="" xmlns:a16="http://schemas.microsoft.com/office/drawing/2014/main" val="19613869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783149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3629" y="77003"/>
            <a:ext cx="8730114" cy="1395662"/>
          </a:xfrm>
        </p:spPr>
        <p:txBody>
          <a:bodyPr/>
          <a:lstStyle/>
          <a:p>
            <a:r>
              <a:rPr lang="ru-RU" sz="3200" dirty="0" smtClean="0"/>
              <a:t>2. </a:t>
            </a:r>
            <a:r>
              <a:rPr lang="ru-RU" sz="3200" dirty="0"/>
              <a:t>К каждому открытию напишите его учёного или </a:t>
            </a:r>
            <a:r>
              <a:rPr lang="ru-RU" sz="3200" dirty="0" smtClean="0"/>
              <a:t>открывателя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3629" y="2011679"/>
            <a:ext cx="8807116" cy="47452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smtClean="0"/>
              <a:t>1</a:t>
            </a:r>
            <a:r>
              <a:rPr lang="ru-RU" b="1" dirty="0"/>
              <a:t>. Вышел к берегам </a:t>
            </a:r>
            <a:r>
              <a:rPr lang="ru-RU" b="1" dirty="0" smtClean="0"/>
              <a:t>Охотского </a:t>
            </a:r>
            <a:r>
              <a:rPr lang="ru-RU" b="1" dirty="0"/>
              <a:t>моря, и вскоре там был основан Охотск – первый русский порт на Тихом океане</a:t>
            </a:r>
          </a:p>
          <a:p>
            <a:pPr marL="0" indent="0">
              <a:buNone/>
            </a:pPr>
            <a:r>
              <a:rPr lang="ru-RU" b="1" dirty="0"/>
              <a:t>2. Его экспедиция совершила первое кругосветное плавание</a:t>
            </a:r>
          </a:p>
          <a:p>
            <a:pPr marL="0" indent="0">
              <a:buNone/>
            </a:pPr>
            <a:r>
              <a:rPr lang="ru-RU" b="1" dirty="0"/>
              <a:t>3. В январе 1820 г. экспедицией был открыт последний неизвестный материк Земли – Антарктида</a:t>
            </a:r>
          </a:p>
          <a:p>
            <a:pPr marL="0" indent="0">
              <a:buNone/>
            </a:pPr>
            <a:r>
              <a:rPr lang="ru-RU" b="1" dirty="0"/>
              <a:t>4. Открыл Америку и Новый Свет</a:t>
            </a:r>
          </a:p>
          <a:p>
            <a:pPr marL="0" indent="0">
              <a:buNone/>
            </a:pPr>
            <a:r>
              <a:rPr lang="ru-RU" b="1" dirty="0"/>
              <a:t>5. Пришёл к выводу о шарообразности Земли</a:t>
            </a:r>
          </a:p>
          <a:p>
            <a:pPr marL="0" indent="0">
              <a:buNone/>
            </a:pPr>
            <a:r>
              <a:rPr lang="ru-RU" b="1" dirty="0"/>
              <a:t>6. Составил гораздо более совершенную карту мира</a:t>
            </a:r>
          </a:p>
          <a:p>
            <a:pPr marL="0" indent="0">
              <a:buNone/>
            </a:pPr>
            <a:r>
              <a:rPr lang="ru-RU" b="1" dirty="0"/>
              <a:t>7. Основал первые русские укрепления на берегу Амура</a:t>
            </a:r>
          </a:p>
          <a:p>
            <a:pPr marL="0" indent="0">
              <a:buNone/>
            </a:pPr>
            <a:r>
              <a:rPr lang="ru-RU" b="1" dirty="0"/>
              <a:t>8. В 1909 г. достиг Северного Полюса</a:t>
            </a:r>
          </a:p>
          <a:p>
            <a:pPr marL="0" indent="0">
              <a:buNone/>
            </a:pPr>
            <a:r>
              <a:rPr lang="ru-RU" b="1" dirty="0"/>
              <a:t>9. Его экспедицией был открыт пролив между Азией и Америкой</a:t>
            </a:r>
          </a:p>
          <a:p>
            <a:pPr marL="0" indent="0">
              <a:buNone/>
            </a:pP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xmlns="" val="4199092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3629" y="77003"/>
            <a:ext cx="8730114" cy="1395662"/>
          </a:xfrm>
        </p:spPr>
        <p:txBody>
          <a:bodyPr/>
          <a:lstStyle/>
          <a:p>
            <a:r>
              <a:rPr lang="ru-RU" sz="3200" dirty="0" smtClean="0"/>
              <a:t>2. </a:t>
            </a:r>
            <a:r>
              <a:rPr lang="ru-RU" sz="3200" dirty="0"/>
              <a:t>К каждому открытию напишите его учёного или </a:t>
            </a:r>
            <a:r>
              <a:rPr lang="ru-RU" sz="3200" dirty="0" smtClean="0"/>
              <a:t>открывателя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3629" y="2050181"/>
            <a:ext cx="8807116" cy="470675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smtClean="0"/>
              <a:t>10</a:t>
            </a:r>
            <a:r>
              <a:rPr lang="ru-RU" b="1" dirty="0"/>
              <a:t>. Тщательно исследовал Австралию</a:t>
            </a:r>
          </a:p>
          <a:p>
            <a:pPr marL="0" indent="0">
              <a:buNone/>
            </a:pPr>
            <a:r>
              <a:rPr lang="ru-RU" b="1" dirty="0"/>
              <a:t>11. В 1911 г. достиг Южного Полюса</a:t>
            </a:r>
          </a:p>
          <a:p>
            <a:pPr marL="0" indent="0">
              <a:buNone/>
            </a:pPr>
            <a:r>
              <a:rPr lang="ru-RU" b="1" dirty="0"/>
              <a:t>12. Исследование Китая</a:t>
            </a:r>
          </a:p>
          <a:p>
            <a:pPr marL="0" indent="0">
              <a:buNone/>
            </a:pPr>
            <a:r>
              <a:rPr lang="ru-RU" b="1" dirty="0"/>
              <a:t>13. Доказал существование Австралии</a:t>
            </a:r>
          </a:p>
          <a:p>
            <a:pPr marL="0" indent="0">
              <a:buNone/>
            </a:pPr>
            <a:r>
              <a:rPr lang="ru-RU" b="1" dirty="0"/>
              <a:t>14. Сумел довольно точно высчитать размеры Земли</a:t>
            </a:r>
          </a:p>
          <a:p>
            <a:pPr marL="0" indent="0">
              <a:buNone/>
            </a:pPr>
            <a:r>
              <a:rPr lang="ru-RU" b="1" dirty="0"/>
              <a:t>15. Проложил морской путь в Индию</a:t>
            </a:r>
          </a:p>
          <a:p>
            <a:pPr marL="0" indent="0">
              <a:buNone/>
            </a:pPr>
            <a:r>
              <a:rPr lang="ru-RU" b="1" dirty="0"/>
              <a:t>16. Начало открытий в Сибири</a:t>
            </a:r>
          </a:p>
          <a:p>
            <a:pPr marL="0" indent="0">
              <a:buNone/>
            </a:pPr>
            <a:r>
              <a:rPr lang="ru-RU" b="1" dirty="0"/>
              <a:t>17. Первым прошёл проливом между Азией и Америкой</a:t>
            </a:r>
          </a:p>
          <a:p>
            <a:pPr marL="0" indent="0">
              <a:buNone/>
            </a:pPr>
            <a:r>
              <a:rPr lang="ru-RU" b="1" dirty="0"/>
              <a:t>18. Исследование Лены, </a:t>
            </a:r>
            <a:r>
              <a:rPr lang="ru-RU" b="1" dirty="0" err="1"/>
              <a:t>Зеи</a:t>
            </a:r>
            <a:r>
              <a:rPr lang="ru-RU" b="1" dirty="0"/>
              <a:t>, Амура</a:t>
            </a:r>
          </a:p>
          <a:p>
            <a:pPr marL="0" indent="0">
              <a:buNone/>
            </a:pPr>
            <a:r>
              <a:rPr lang="ru-RU" b="1" dirty="0"/>
              <a:t>19. Путешествие из России в Индию</a:t>
            </a:r>
          </a:p>
          <a:p>
            <a:pPr marL="0" indent="0">
              <a:buNone/>
            </a:pP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xmlns="" val="985226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3745" y="315906"/>
            <a:ext cx="7524003" cy="970450"/>
          </a:xfrm>
        </p:spPr>
        <p:txBody>
          <a:bodyPr/>
          <a:lstStyle/>
          <a:p>
            <a:r>
              <a:rPr lang="ru-RU" dirty="0" smtClean="0"/>
              <a:t>Ответы 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4899259" y="578470"/>
            <a:ext cx="252184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/>
              <a:t>1 вопрос</a:t>
            </a:r>
            <a:endParaRPr lang="ru-RU" sz="4000" b="1" dirty="0"/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773242602"/>
              </p:ext>
            </p:extLst>
          </p:nvPr>
        </p:nvGraphicFramePr>
        <p:xfrm>
          <a:off x="1222407" y="3214838"/>
          <a:ext cx="7199697" cy="1780674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714020">
                  <a:extLst>
                    <a:ext uri="{9D8B030D-6E8A-4147-A177-3AD203B41FA5}">
                      <a16:colId xmlns="" xmlns:a16="http://schemas.microsoft.com/office/drawing/2014/main" val="2322807167"/>
                    </a:ext>
                  </a:extLst>
                </a:gridCol>
                <a:gridCol w="711686">
                  <a:extLst>
                    <a:ext uri="{9D8B030D-6E8A-4147-A177-3AD203B41FA5}">
                      <a16:colId xmlns="" xmlns:a16="http://schemas.microsoft.com/office/drawing/2014/main" val="4029691190"/>
                    </a:ext>
                  </a:extLst>
                </a:gridCol>
                <a:gridCol w="714020">
                  <a:extLst>
                    <a:ext uri="{9D8B030D-6E8A-4147-A177-3AD203B41FA5}">
                      <a16:colId xmlns="" xmlns:a16="http://schemas.microsoft.com/office/drawing/2014/main" val="2509651219"/>
                    </a:ext>
                  </a:extLst>
                </a:gridCol>
                <a:gridCol w="711686">
                  <a:extLst>
                    <a:ext uri="{9D8B030D-6E8A-4147-A177-3AD203B41FA5}">
                      <a16:colId xmlns="" xmlns:a16="http://schemas.microsoft.com/office/drawing/2014/main" val="3978274945"/>
                    </a:ext>
                  </a:extLst>
                </a:gridCol>
                <a:gridCol w="742020">
                  <a:extLst>
                    <a:ext uri="{9D8B030D-6E8A-4147-A177-3AD203B41FA5}">
                      <a16:colId xmlns="" xmlns:a16="http://schemas.microsoft.com/office/drawing/2014/main" val="3660362378"/>
                    </a:ext>
                  </a:extLst>
                </a:gridCol>
                <a:gridCol w="711686">
                  <a:extLst>
                    <a:ext uri="{9D8B030D-6E8A-4147-A177-3AD203B41FA5}">
                      <a16:colId xmlns="" xmlns:a16="http://schemas.microsoft.com/office/drawing/2014/main" val="55938996"/>
                    </a:ext>
                  </a:extLst>
                </a:gridCol>
                <a:gridCol w="711686">
                  <a:extLst>
                    <a:ext uri="{9D8B030D-6E8A-4147-A177-3AD203B41FA5}">
                      <a16:colId xmlns="" xmlns:a16="http://schemas.microsoft.com/office/drawing/2014/main" val="3094502268"/>
                    </a:ext>
                  </a:extLst>
                </a:gridCol>
                <a:gridCol w="729187">
                  <a:extLst>
                    <a:ext uri="{9D8B030D-6E8A-4147-A177-3AD203B41FA5}">
                      <a16:colId xmlns="" xmlns:a16="http://schemas.microsoft.com/office/drawing/2014/main" val="3265266099"/>
                    </a:ext>
                  </a:extLst>
                </a:gridCol>
                <a:gridCol w="711686">
                  <a:extLst>
                    <a:ext uri="{9D8B030D-6E8A-4147-A177-3AD203B41FA5}">
                      <a16:colId xmlns="" xmlns:a16="http://schemas.microsoft.com/office/drawing/2014/main" val="95792577"/>
                    </a:ext>
                  </a:extLst>
                </a:gridCol>
                <a:gridCol w="742020">
                  <a:extLst>
                    <a:ext uri="{9D8B030D-6E8A-4147-A177-3AD203B41FA5}">
                      <a16:colId xmlns="" xmlns:a16="http://schemas.microsoft.com/office/drawing/2014/main" val="3523372950"/>
                    </a:ext>
                  </a:extLst>
                </a:gridCol>
              </a:tblGrid>
              <a:tr h="8900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А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Б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В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Г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Д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Е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Ё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Ж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З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И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885310158"/>
                  </a:ext>
                </a:extLst>
              </a:tr>
              <a:tr h="89059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</a:rPr>
                        <a:t>5</a:t>
                      </a:r>
                      <a:endParaRPr lang="ru-RU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</a:rPr>
                        <a:t>6</a:t>
                      </a:r>
                      <a:endParaRPr lang="ru-RU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</a:rPr>
                        <a:t>4</a:t>
                      </a:r>
                      <a:endParaRPr lang="ru-RU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</a:rPr>
                        <a:t>2</a:t>
                      </a:r>
                      <a:endParaRPr lang="ru-RU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</a:rPr>
                        <a:t>10</a:t>
                      </a:r>
                      <a:endParaRPr lang="ru-RU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</a:rPr>
                        <a:t>3</a:t>
                      </a:r>
                      <a:endParaRPr lang="ru-RU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</a:rPr>
                        <a:t>1</a:t>
                      </a:r>
                      <a:endParaRPr lang="ru-RU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</a:rPr>
                        <a:t>9</a:t>
                      </a:r>
                      <a:endParaRPr lang="ru-RU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</a:rPr>
                        <a:t>7</a:t>
                      </a:r>
                      <a:endParaRPr lang="ru-RU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</a:rPr>
                        <a:t>8</a:t>
                      </a:r>
                      <a:endParaRPr lang="ru-RU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24999327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958477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Ответы 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4412445" y="455664"/>
            <a:ext cx="252184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/>
              <a:t>2 вопрос</a:t>
            </a:r>
            <a:endParaRPr lang="ru-RU" sz="4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48564" y="2021305"/>
            <a:ext cx="6294921" cy="4677878"/>
          </a:xfrm>
        </p:spPr>
        <p:txBody>
          <a:bodyPr>
            <a:normAutofit fontScale="55000" lnSpcReduction="20000"/>
          </a:bodyPr>
          <a:lstStyle/>
          <a:p>
            <a:pPr lvl="0">
              <a:buFont typeface="+mj-lt"/>
              <a:buAutoNum type="arabicPeriod"/>
            </a:pPr>
            <a:r>
              <a:rPr lang="ru-RU" b="1" dirty="0"/>
              <a:t>Иван Москвитин</a:t>
            </a:r>
          </a:p>
          <a:p>
            <a:pPr lvl="0">
              <a:buFont typeface="+mj-lt"/>
              <a:buAutoNum type="arabicPeriod"/>
            </a:pPr>
            <a:r>
              <a:rPr lang="ru-RU" b="1" dirty="0"/>
              <a:t>Фернан Магеллан</a:t>
            </a:r>
          </a:p>
          <a:p>
            <a:pPr lvl="0">
              <a:buFont typeface="+mj-lt"/>
              <a:buAutoNum type="arabicPeriod"/>
            </a:pPr>
            <a:r>
              <a:rPr lang="ru-RU" b="1" dirty="0" err="1"/>
              <a:t>Фаддей</a:t>
            </a:r>
            <a:r>
              <a:rPr lang="ru-RU" b="1" dirty="0"/>
              <a:t> </a:t>
            </a:r>
            <a:r>
              <a:rPr lang="ru-RU" b="1" dirty="0" err="1"/>
              <a:t>Беллинсагузен</a:t>
            </a:r>
            <a:r>
              <a:rPr lang="ru-RU" b="1" dirty="0"/>
              <a:t> и Михаил Лазарев</a:t>
            </a:r>
          </a:p>
          <a:p>
            <a:pPr lvl="0">
              <a:buFont typeface="+mj-lt"/>
              <a:buAutoNum type="arabicPeriod"/>
            </a:pPr>
            <a:r>
              <a:rPr lang="ru-RU" b="1" dirty="0"/>
              <a:t>Христофор Колумб</a:t>
            </a:r>
          </a:p>
          <a:p>
            <a:pPr lvl="0">
              <a:buFont typeface="+mj-lt"/>
              <a:buAutoNum type="arabicPeriod"/>
            </a:pPr>
            <a:r>
              <a:rPr lang="ru-RU" b="1" dirty="0"/>
              <a:t>Аристотель</a:t>
            </a:r>
          </a:p>
          <a:p>
            <a:pPr lvl="0">
              <a:buFont typeface="+mj-lt"/>
              <a:buAutoNum type="arabicPeriod"/>
            </a:pPr>
            <a:r>
              <a:rPr lang="ru-RU" b="1" dirty="0"/>
              <a:t>Птолемей</a:t>
            </a:r>
          </a:p>
          <a:p>
            <a:pPr lvl="0">
              <a:buFont typeface="+mj-lt"/>
              <a:buAutoNum type="arabicPeriod"/>
            </a:pPr>
            <a:r>
              <a:rPr lang="ru-RU" b="1" dirty="0"/>
              <a:t>Ерофей Хабаров</a:t>
            </a:r>
          </a:p>
          <a:p>
            <a:pPr lvl="0">
              <a:buFont typeface="+mj-lt"/>
              <a:buAutoNum type="arabicPeriod"/>
            </a:pPr>
            <a:r>
              <a:rPr lang="ru-RU" b="1" dirty="0"/>
              <a:t>Роберт Пири</a:t>
            </a:r>
          </a:p>
          <a:p>
            <a:pPr lvl="0">
              <a:buFont typeface="+mj-lt"/>
              <a:buAutoNum type="arabicPeriod"/>
            </a:pPr>
            <a:r>
              <a:rPr lang="ru-RU" b="1" dirty="0"/>
              <a:t>Витус Беринг</a:t>
            </a:r>
          </a:p>
          <a:p>
            <a:pPr lvl="0">
              <a:buFont typeface="+mj-lt"/>
              <a:buAutoNum type="arabicPeriod"/>
            </a:pPr>
            <a:r>
              <a:rPr lang="ru-RU" b="1" dirty="0"/>
              <a:t>Джеймс Кук</a:t>
            </a:r>
          </a:p>
          <a:p>
            <a:pPr lvl="0">
              <a:buFont typeface="+mj-lt"/>
              <a:buAutoNum type="arabicPeriod"/>
            </a:pPr>
            <a:r>
              <a:rPr lang="ru-RU" b="1" dirty="0" err="1"/>
              <a:t>Руал</a:t>
            </a:r>
            <a:r>
              <a:rPr lang="ru-RU" b="1" dirty="0"/>
              <a:t> Амундсен</a:t>
            </a:r>
          </a:p>
          <a:p>
            <a:pPr lvl="0">
              <a:buFont typeface="+mj-lt"/>
              <a:buAutoNum type="arabicPeriod"/>
            </a:pPr>
            <a:r>
              <a:rPr lang="ru-RU" b="1" dirty="0"/>
              <a:t>Марко Поло</a:t>
            </a:r>
          </a:p>
          <a:p>
            <a:pPr lvl="0">
              <a:buFont typeface="+mj-lt"/>
              <a:buAutoNum type="arabicPeriod"/>
            </a:pPr>
            <a:r>
              <a:rPr lang="ru-RU" b="1" dirty="0" err="1"/>
              <a:t>Абел</a:t>
            </a:r>
            <a:r>
              <a:rPr lang="ru-RU" b="1" dirty="0"/>
              <a:t> Тасман</a:t>
            </a:r>
          </a:p>
          <a:p>
            <a:pPr lvl="0">
              <a:buFont typeface="+mj-lt"/>
              <a:buAutoNum type="arabicPeriod"/>
            </a:pPr>
            <a:r>
              <a:rPr lang="ru-RU" b="1" dirty="0"/>
              <a:t>Эратосфен</a:t>
            </a:r>
          </a:p>
          <a:p>
            <a:pPr lvl="0">
              <a:buFont typeface="+mj-lt"/>
              <a:buAutoNum type="arabicPeriod"/>
            </a:pPr>
            <a:r>
              <a:rPr lang="ru-RU" b="1" dirty="0" err="1"/>
              <a:t>Васко</a:t>
            </a:r>
            <a:r>
              <a:rPr lang="ru-RU" b="1" dirty="0"/>
              <a:t> да Гама</a:t>
            </a:r>
          </a:p>
          <a:p>
            <a:pPr lvl="0">
              <a:buFont typeface="+mj-lt"/>
              <a:buAutoNum type="arabicPeriod"/>
            </a:pPr>
            <a:r>
              <a:rPr lang="ru-RU" b="1" dirty="0"/>
              <a:t>Ермак Тимофеевич</a:t>
            </a:r>
          </a:p>
          <a:p>
            <a:pPr lvl="0">
              <a:buFont typeface="+mj-lt"/>
              <a:buAutoNum type="arabicPeriod"/>
            </a:pPr>
            <a:r>
              <a:rPr lang="ru-RU" b="1" dirty="0"/>
              <a:t>Семён Дежнёв</a:t>
            </a:r>
          </a:p>
          <a:p>
            <a:pPr lvl="0">
              <a:buFont typeface="+mj-lt"/>
              <a:buAutoNum type="arabicPeriod"/>
            </a:pPr>
            <a:r>
              <a:rPr lang="ru-RU" b="1" dirty="0"/>
              <a:t>Василий Поярков</a:t>
            </a:r>
          </a:p>
          <a:p>
            <a:pPr lvl="0">
              <a:buFont typeface="+mj-lt"/>
              <a:buAutoNum type="arabicPeriod"/>
            </a:pPr>
            <a:r>
              <a:rPr lang="ru-RU" b="1" dirty="0"/>
              <a:t>Афанасий Никитин</a:t>
            </a:r>
          </a:p>
          <a:p>
            <a:pPr>
              <a:buFont typeface="+mj-lt"/>
              <a:buAutoNum type="arabicPeriod"/>
            </a:pP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xmlns="" val="1267669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Цитаты">
  <a:themeElements>
    <a:clrScheme name="Цитаты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Цитаты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Цитаты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TM03457503[[fn=Цитаты]]</Template>
  <TotalTime>52</TotalTime>
  <Words>420</Words>
  <Application>Microsoft Office PowerPoint</Application>
  <PresentationFormat>Экран (4:3)</PresentationFormat>
  <Paragraphs>90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Цитаты</vt:lpstr>
      <vt:lpstr>На какой Земле  мы живём</vt:lpstr>
      <vt:lpstr>1. Соотнесите учёных и первооткрывателей с их достижениями (одно достижение лишнее)</vt:lpstr>
      <vt:lpstr>2. К каждому открытию напишите его учёного или открывателя</vt:lpstr>
      <vt:lpstr>2. К каждому открытию напишите его учёного или открывателя</vt:lpstr>
      <vt:lpstr>Ответы </vt:lpstr>
      <vt:lpstr>Ответы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 какой Земле мы живём</dc:title>
  <dc:creator>admin</dc:creator>
  <cp:lastModifiedBy>Пользователь</cp:lastModifiedBy>
  <cp:revision>7</cp:revision>
  <dcterms:created xsi:type="dcterms:W3CDTF">2022-11-17T08:10:11Z</dcterms:created>
  <dcterms:modified xsi:type="dcterms:W3CDTF">2023-01-29T07:25:16Z</dcterms:modified>
</cp:coreProperties>
</file>