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2"/>
  </p:notesMasterIdLst>
  <p:sldIdLst>
    <p:sldId id="256" r:id="rId3"/>
    <p:sldId id="257" r:id="rId4"/>
    <p:sldId id="300" r:id="rId5"/>
    <p:sldId id="258" r:id="rId6"/>
    <p:sldId id="259" r:id="rId7"/>
    <p:sldId id="299" r:id="rId8"/>
    <p:sldId id="260" r:id="rId9"/>
    <p:sldId id="262" r:id="rId10"/>
    <p:sldId id="263" r:id="rId11"/>
    <p:sldId id="264" r:id="rId12"/>
    <p:sldId id="265" r:id="rId13"/>
    <p:sldId id="266" r:id="rId14"/>
    <p:sldId id="268" r:id="rId15"/>
    <p:sldId id="269" r:id="rId16"/>
    <p:sldId id="270" r:id="rId17"/>
    <p:sldId id="277" r:id="rId18"/>
    <p:sldId id="285" r:id="rId19"/>
    <p:sldId id="271" r:id="rId20"/>
    <p:sldId id="278" r:id="rId21"/>
    <p:sldId id="276" r:id="rId22"/>
    <p:sldId id="294" r:id="rId23"/>
    <p:sldId id="290" r:id="rId24"/>
    <p:sldId id="291" r:id="rId25"/>
    <p:sldId id="280" r:id="rId26"/>
    <p:sldId id="298" r:id="rId27"/>
    <p:sldId id="282" r:id="rId28"/>
    <p:sldId id="272" r:id="rId29"/>
    <p:sldId id="274" r:id="rId30"/>
    <p:sldId id="283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7F37E49-2459-4E30-B8B3-82A5625FB538}">
          <p14:sldIdLst>
            <p14:sldId id="256"/>
            <p14:sldId id="257"/>
            <p14:sldId id="300"/>
            <p14:sldId id="258"/>
            <p14:sldId id="259"/>
            <p14:sldId id="299"/>
            <p14:sldId id="260"/>
            <p14:sldId id="262"/>
            <p14:sldId id="263"/>
            <p14:sldId id="264"/>
            <p14:sldId id="265"/>
            <p14:sldId id="266"/>
            <p14:sldId id="268"/>
            <p14:sldId id="269"/>
            <p14:sldId id="270"/>
            <p14:sldId id="277"/>
            <p14:sldId id="285"/>
            <p14:sldId id="271"/>
            <p14:sldId id="278"/>
            <p14:sldId id="276"/>
            <p14:sldId id="294"/>
            <p14:sldId id="290"/>
            <p14:sldId id="291"/>
            <p14:sldId id="280"/>
            <p14:sldId id="298"/>
            <p14:sldId id="282"/>
            <p14:sldId id="272"/>
          </p14:sldIdLst>
        </p14:section>
        <p14:section name="Раздел без заголовка" id="{A2F98C5F-BE6C-4F1A-8497-FE96DB21A2F2}">
          <p14:sldIdLst>
            <p14:sldId id="274"/>
            <p14:sldId id="28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  <a:srgbClr val="FF996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12" autoAdjust="0"/>
    <p:restoredTop sz="94660"/>
  </p:normalViewPr>
  <p:slideViewPr>
    <p:cSldViewPr>
      <p:cViewPr varScale="1">
        <p:scale>
          <a:sx n="39" d="100"/>
          <a:sy n="39" d="100"/>
        </p:scale>
        <p:origin x="-1608" y="15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264766-EDBF-49FC-838B-1F9A4FDDE18F}" type="datetimeFigureOut">
              <a:rPr lang="ru-RU" smtClean="0"/>
              <a:pPr/>
              <a:t>19.12.2012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F9A99E-22AF-4AD6-959F-FF3859F808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125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9A99E-22AF-4AD6-959F-FF3859F808AE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918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2C281-34E5-4480-9694-2E213322C861}" type="datetimeFigureOut">
              <a:rPr lang="ru-RU" smtClean="0"/>
              <a:pPr/>
              <a:t>19.12.2012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4130D-07FD-4D9B-8F51-05ECE08A7F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2C281-34E5-4480-9694-2E213322C861}" type="datetimeFigureOut">
              <a:rPr lang="ru-RU" smtClean="0"/>
              <a:pPr/>
              <a:t>19.12.2012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4130D-07FD-4D9B-8F51-05ECE08A7F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2C281-34E5-4480-9694-2E213322C861}" type="datetimeFigureOut">
              <a:rPr lang="ru-RU" smtClean="0"/>
              <a:pPr/>
              <a:t>19.12.2012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4130D-07FD-4D9B-8F51-05ECE08A7F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2C281-34E5-4480-9694-2E213322C861}" type="datetimeFigureOut">
              <a:rPr lang="ru-RU" smtClean="0"/>
              <a:pPr/>
              <a:t>19.12.2012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24130D-07FD-4D9B-8F51-05ECE08A7FE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92C281-34E5-4480-9694-2E213322C861}" type="datetimeFigureOut">
              <a:rPr lang="ru-RU" smtClean="0"/>
              <a:pPr/>
              <a:t>19.12.2012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624130D-07FD-4D9B-8F51-05ECE08A7FE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2C281-34E5-4480-9694-2E213322C861}" type="datetimeFigureOut">
              <a:rPr lang="ru-RU" smtClean="0"/>
              <a:pPr/>
              <a:t>19.12.2012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4130D-07FD-4D9B-8F51-05ECE08A7FE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2C281-34E5-4480-9694-2E213322C861}" type="datetimeFigureOut">
              <a:rPr lang="ru-RU" smtClean="0"/>
              <a:pPr/>
              <a:t>19.12.2012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4130D-07FD-4D9B-8F51-05ECE08A7FE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4130D-07FD-4D9B-8F51-05ECE08A7FE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2C281-34E5-4480-9694-2E213322C861}" type="datetimeFigureOut">
              <a:rPr lang="ru-RU" smtClean="0"/>
              <a:pPr/>
              <a:t>19.12.2012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2C281-34E5-4480-9694-2E213322C861}" type="datetimeFigureOut">
              <a:rPr lang="ru-RU" smtClean="0"/>
              <a:pPr/>
              <a:t>19.12.2012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4130D-07FD-4D9B-8F51-05ECE08A7FE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2C281-34E5-4480-9694-2E213322C861}" type="datetimeFigureOut">
              <a:rPr lang="ru-RU" smtClean="0"/>
              <a:pPr/>
              <a:t>19.12.2012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4130D-07FD-4D9B-8F51-05ECE08A7F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92C281-34E5-4480-9694-2E213322C861}" type="datetimeFigureOut">
              <a:rPr lang="ru-RU" smtClean="0"/>
              <a:pPr/>
              <a:t>19.12.2012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24130D-07FD-4D9B-8F51-05ECE08A7FE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2C281-34E5-4480-9694-2E213322C861}" type="datetimeFigureOut">
              <a:rPr lang="ru-RU" smtClean="0"/>
              <a:pPr/>
              <a:t>19.12.2012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4130D-07FD-4D9B-8F51-05ECE08A7F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2C281-34E5-4480-9694-2E213322C861}" type="datetimeFigureOut">
              <a:rPr lang="ru-RU" smtClean="0"/>
              <a:pPr/>
              <a:t>19.12.2012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24130D-07FD-4D9B-8F51-05ECE08A7FE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2C281-34E5-4480-9694-2E213322C861}" type="datetimeFigureOut">
              <a:rPr lang="ru-RU" smtClean="0"/>
              <a:pPr/>
              <a:t>19.12.2012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4130D-07FD-4D9B-8F51-05ECE08A7F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2C281-34E5-4480-9694-2E213322C861}" type="datetimeFigureOut">
              <a:rPr lang="ru-RU" smtClean="0"/>
              <a:pPr/>
              <a:t>19.12.2012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4130D-07FD-4D9B-8F51-05ECE08A7F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2C281-34E5-4480-9694-2E213322C861}" type="datetimeFigureOut">
              <a:rPr lang="ru-RU" smtClean="0"/>
              <a:pPr/>
              <a:t>19.12.2012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4130D-07FD-4D9B-8F51-05ECE08A7F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2C281-34E5-4480-9694-2E213322C861}" type="datetimeFigureOut">
              <a:rPr lang="ru-RU" smtClean="0"/>
              <a:pPr/>
              <a:t>19.12.2012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4130D-07FD-4D9B-8F51-05ECE08A7F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2C281-34E5-4480-9694-2E213322C861}" type="datetimeFigureOut">
              <a:rPr lang="ru-RU" smtClean="0"/>
              <a:pPr/>
              <a:t>19.12.2012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4130D-07FD-4D9B-8F51-05ECE08A7F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2C281-34E5-4480-9694-2E213322C861}" type="datetimeFigureOut">
              <a:rPr lang="ru-RU" smtClean="0"/>
              <a:pPr/>
              <a:t>19.12.2012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4130D-07FD-4D9B-8F51-05ECE08A7F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2C281-34E5-4480-9694-2E213322C861}" type="datetimeFigureOut">
              <a:rPr lang="ru-RU" smtClean="0"/>
              <a:pPr/>
              <a:t>19.12.2012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4130D-07FD-4D9B-8F51-05ECE08A7F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2C281-34E5-4480-9694-2E213322C861}" type="datetimeFigureOut">
              <a:rPr lang="ru-RU" smtClean="0"/>
              <a:pPr/>
              <a:t>19.12.2012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4130D-07FD-4D9B-8F51-05ECE08A7F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2C281-34E5-4480-9694-2E213322C861}" type="datetimeFigureOut">
              <a:rPr lang="ru-RU" smtClean="0"/>
              <a:pPr/>
              <a:t>19.12.2012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4130D-07FD-4D9B-8F51-05ECE08A7F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2C281-34E5-4480-9694-2E213322C861}" type="datetimeFigureOut">
              <a:rPr lang="ru-RU" smtClean="0"/>
              <a:pPr/>
              <a:t>19.12.2012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4130D-07FD-4D9B-8F51-05ECE08A7FE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92C281-34E5-4480-9694-2E213322C861}" type="datetimeFigureOut">
              <a:rPr lang="ru-RU" smtClean="0"/>
              <a:pPr/>
              <a:t>19.12.2012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624130D-07FD-4D9B-8F51-05ECE08A7FE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90466_ful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71454" y="23868"/>
            <a:ext cx="921547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14348" y="500042"/>
            <a:ext cx="7643866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900" b="1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Gabriola" pitchFamily="82" charset="0"/>
                <a:cs typeface="Mongolian Baiti" pitchFamily="66" charset="0"/>
              </a:rPr>
              <a:t>ЧЕЧЕНЦЫ</a:t>
            </a:r>
            <a:endParaRPr lang="ru-RU" sz="9900" b="1" cap="none" spc="0" dirty="0">
              <a:ln w="17780" cmpd="sng">
                <a:solidFill>
                  <a:srgbClr val="C0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Gabriola" pitchFamily="82" charset="0"/>
              <a:cs typeface="Mongolian Baiti" pitchFamily="66" charset="0"/>
            </a:endParaRPr>
          </a:p>
        </p:txBody>
      </p:sp>
      <p:pic>
        <p:nvPicPr>
          <p:cNvPr id="1027" name="Picture 3" descr="E:\6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>
            <a:off x="1571604" y="2236131"/>
            <a:ext cx="6357978" cy="44378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4662418"/>
              </p:ext>
            </p:extLst>
          </p:nvPr>
        </p:nvGraphicFramePr>
        <p:xfrm>
          <a:off x="1338263" y="6161088"/>
          <a:ext cx="102870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7" name="Пакет" r:id="rId6" imgW="1028880" imgH="485640" progId="Package">
                  <p:embed/>
                </p:oleObj>
              </mc:Choice>
              <mc:Fallback>
                <p:oleObj name="Пакет" r:id="rId6" imgW="1028880" imgH="485640" progId="Package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8263" y="6161088"/>
                        <a:ext cx="1028700" cy="485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098" name="Picture 2" descr="C:\Documents and Settings\Admin\Рабочий стол\иман\photo078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2" y="571480"/>
            <a:ext cx="4000528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Documents and Settings\Admin\Рабочий стол\иман\photo0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8" y="571480"/>
            <a:ext cx="3888432" cy="562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92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122" name="Picture 2" descr="C:\Documents and Settings\Admin\Рабочий стол\иман\photo038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03378"/>
            <a:ext cx="3221264" cy="480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Documents and Settings\Admin\Рабочий стол\иман\7223699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366" y="980728"/>
            <a:ext cx="3473666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13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Традиционный орнамент</a:t>
            </a:r>
            <a:endParaRPr lang="ru-RU" dirty="0"/>
          </a:p>
        </p:txBody>
      </p:sp>
      <p:pic>
        <p:nvPicPr>
          <p:cNvPr id="6146" name="Picture 2" descr="M:\Этнология\34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46838">
            <a:off x="1071538" y="2428868"/>
            <a:ext cx="3854762" cy="387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M:\Этнология\20180image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5884">
            <a:off x="5179711" y="3363000"/>
            <a:ext cx="3742531" cy="297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59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"/>
            <a:ext cx="91440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Традиционная кухня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95736" y="5805264"/>
            <a:ext cx="46941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Жижиг-галнаш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172" name="Picture 4" descr="M:\Этнология\dulx-xaltam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6" y="1928802"/>
            <a:ext cx="3546379" cy="320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M:\Этнология\galnish_12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2" y="1928802"/>
            <a:ext cx="3744416" cy="323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73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196" name="Picture 4" descr="M:\фотки\chechenskie-bluda-recepty-chepalgash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2007">
            <a:off x="791720" y="2061061"/>
            <a:ext cx="4487273" cy="335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M:\Этнология\6846220bd2b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1322">
            <a:off x="4494233" y="1763869"/>
            <a:ext cx="421411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4612" y="214290"/>
            <a:ext cx="3456384" cy="1143000"/>
          </a:xfrm>
        </p:spPr>
        <p:txBody>
          <a:bodyPr/>
          <a:lstStyle/>
          <a:p>
            <a:r>
              <a:rPr lang="ru-RU" dirty="0" smtClean="0"/>
              <a:t>Ч1ЕПАЛГ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549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Хингалш</a:t>
            </a:r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913" y="1857865"/>
            <a:ext cx="6814174" cy="4538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412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dirty="0"/>
              <a:t> </a:t>
            </a:r>
            <a:r>
              <a:rPr lang="ru-RU" dirty="0" smtClean="0"/>
              <a:t>            Основные обряды</a:t>
            </a:r>
            <a:endParaRPr lang="ru-RU" dirty="0"/>
          </a:p>
        </p:txBody>
      </p:sp>
      <p:pic>
        <p:nvPicPr>
          <p:cNvPr id="6" name="Picture 3" descr="C:\Documents and Settings\Admin\Рабочий стол\иман\x_5ea0fbfb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335" y="1600200"/>
            <a:ext cx="6783329" cy="4525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12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01481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 descr="C:\Documents and Settings\Admin\Рабочий стол\иман\621582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017"/>
            <a:ext cx="5274132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Documents and Settings\Admin\Рабочий стол\иман\arableseasonchechnya-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-32657"/>
            <a:ext cx="4067943" cy="360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:\Documents and Settings\Admin\Рабочий стол\иман\a_d4dbddd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68081"/>
            <a:ext cx="4083698" cy="328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55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Национальный танец- ЛЕЗГИНКА</a:t>
            </a:r>
            <a:endParaRPr lang="ru-RU" dirty="0"/>
          </a:p>
        </p:txBody>
      </p:sp>
      <p:pic>
        <p:nvPicPr>
          <p:cNvPr id="11266" name="Picture 2" descr="C:\Documents and Settings\Admin\Рабочий стол\иман\168803784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850" y="1884185"/>
            <a:ext cx="6624736" cy="440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13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Ушурма</a:t>
            </a:r>
            <a:r>
              <a:rPr lang="ru-RU" dirty="0" smtClean="0"/>
              <a:t> Шейх </a:t>
            </a:r>
            <a:r>
              <a:rPr lang="ru-RU" dirty="0"/>
              <a:t>М</a:t>
            </a:r>
            <a:r>
              <a:rPr lang="ru-RU" dirty="0" smtClean="0"/>
              <a:t>ансур</a:t>
            </a:r>
            <a:endParaRPr lang="ru-RU" dirty="0"/>
          </a:p>
        </p:txBody>
      </p:sp>
      <p:pic>
        <p:nvPicPr>
          <p:cNvPr id="16386" name="Picture 2" descr="C:\Documents and Settings\Admin\Рабочий стол\иман\Ушурма шейх Мансур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420" y="1700808"/>
            <a:ext cx="460916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57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9fc68130-5705-42d1-83ec-28e3c8697f8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"/>
            <a:ext cx="9157121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836712"/>
            <a:ext cx="4104456" cy="4608511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tx1"/>
                </a:solidFill>
              </a:rPr>
              <a:t>Чеченцы (самоназвание «нохчи»)- один из древнейших народов мира со своим антропологическим типом и самобытной культурой</a:t>
            </a:r>
            <a:endParaRPr lang="ru-RU" sz="3200" dirty="0">
              <a:solidFill>
                <a:schemeClr val="tx1"/>
              </a:solidFill>
              <a:cs typeface="Mongolian Baiti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"/>
            <a:ext cx="91440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БАЙСАНГУР БЕНОЕВСКИЙ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           </a:t>
            </a:r>
            <a:endParaRPr lang="ru-RU" sz="2800" dirty="0"/>
          </a:p>
        </p:txBody>
      </p:sp>
      <p:pic>
        <p:nvPicPr>
          <p:cNvPr id="15362" name="Picture 2" descr="C:\Documents and Settings\Admin\Рабочий стол\иман\photo0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84784"/>
            <a:ext cx="5956020" cy="432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46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35226"/>
            <a:ext cx="9278938" cy="1391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99592" y="260648"/>
            <a:ext cx="792088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Алиев </a:t>
            </a:r>
            <a:r>
              <a:rPr lang="ru-RU" dirty="0" err="1"/>
              <a:t>Ирисхан</a:t>
            </a:r>
            <a:r>
              <a:rPr lang="ru-RU" dirty="0"/>
              <a:t> </a:t>
            </a:r>
            <a:r>
              <a:rPr lang="ru-RU" dirty="0" err="1"/>
              <a:t>Солтагиревич</a:t>
            </a:r>
            <a:r>
              <a:rPr lang="ru-RU" dirty="0"/>
              <a:t> — чеченский генерал в русской армии, герой четырех войн, маршал артиллерии.</a:t>
            </a:r>
          </a:p>
          <a:p>
            <a:r>
              <a:rPr lang="ru-RU" dirty="0"/>
              <a:t>Абдурахманов, </a:t>
            </a:r>
            <a:r>
              <a:rPr lang="ru-RU" dirty="0" err="1" smtClean="0"/>
              <a:t>Канти</a:t>
            </a:r>
            <a:r>
              <a:rPr lang="ru-RU" dirty="0" smtClean="0"/>
              <a:t>— </a:t>
            </a:r>
            <a:r>
              <a:rPr lang="ru-RU" dirty="0"/>
              <a:t>Герой России.</a:t>
            </a:r>
          </a:p>
          <a:p>
            <a:r>
              <a:rPr lang="ru-RU" dirty="0" err="1"/>
              <a:t>Басханов</a:t>
            </a:r>
            <a:r>
              <a:rPr lang="ru-RU" dirty="0"/>
              <a:t>, </a:t>
            </a:r>
            <a:r>
              <a:rPr lang="ru-RU" dirty="0" err="1"/>
              <a:t>Ризван</a:t>
            </a:r>
            <a:r>
              <a:rPr lang="ru-RU" dirty="0"/>
              <a:t> </a:t>
            </a:r>
            <a:r>
              <a:rPr lang="ru-RU" dirty="0" err="1" smtClean="0"/>
              <a:t>Шарудиевич</a:t>
            </a:r>
            <a:r>
              <a:rPr lang="ru-RU" dirty="0" smtClean="0"/>
              <a:t> </a:t>
            </a:r>
            <a:r>
              <a:rPr lang="ru-RU" dirty="0"/>
              <a:t>— Герой России.</a:t>
            </a:r>
          </a:p>
          <a:p>
            <a:r>
              <a:rPr lang="ru-RU" dirty="0" err="1"/>
              <a:t>Бацаев</a:t>
            </a:r>
            <a:r>
              <a:rPr lang="ru-RU" dirty="0"/>
              <a:t>, Руслан </a:t>
            </a:r>
            <a:r>
              <a:rPr lang="ru-RU" dirty="0" err="1" smtClean="0"/>
              <a:t>Юркиевич</a:t>
            </a:r>
            <a:r>
              <a:rPr lang="ru-RU" dirty="0" smtClean="0"/>
              <a:t> </a:t>
            </a:r>
            <a:r>
              <a:rPr lang="ru-RU" dirty="0"/>
              <a:t>— Герой России.</a:t>
            </a:r>
          </a:p>
          <a:p>
            <a:r>
              <a:rPr lang="ru-RU" dirty="0" err="1"/>
              <a:t>Висаитов</a:t>
            </a:r>
            <a:r>
              <a:rPr lang="ru-RU" dirty="0"/>
              <a:t>, </a:t>
            </a:r>
            <a:r>
              <a:rPr lang="ru-RU" dirty="0" err="1"/>
              <a:t>Мавлид</a:t>
            </a:r>
            <a:r>
              <a:rPr lang="ru-RU" dirty="0"/>
              <a:t> </a:t>
            </a:r>
            <a:r>
              <a:rPr lang="ru-RU" dirty="0" err="1" smtClean="0"/>
              <a:t>Алероевич</a:t>
            </a:r>
            <a:r>
              <a:rPr lang="ru-RU" dirty="0" smtClean="0"/>
              <a:t> </a:t>
            </a:r>
            <a:r>
              <a:rPr lang="ru-RU" dirty="0"/>
              <a:t>— Герой Советского Союза.</a:t>
            </a:r>
          </a:p>
          <a:p>
            <a:r>
              <a:rPr lang="ru-RU" dirty="0" err="1"/>
              <a:t>Газимагомадов</a:t>
            </a:r>
            <a:r>
              <a:rPr lang="ru-RU" dirty="0"/>
              <a:t>, Муса </a:t>
            </a:r>
            <a:r>
              <a:rPr lang="ru-RU" dirty="0" err="1"/>
              <a:t>Денилбекович</a:t>
            </a:r>
            <a:r>
              <a:rPr lang="ru-RU" dirty="0"/>
              <a:t>[49] — подполковник милиции, Герой России.</a:t>
            </a:r>
          </a:p>
          <a:p>
            <a:r>
              <a:rPr lang="ru-RU" dirty="0" err="1"/>
              <a:t>Дангиреев</a:t>
            </a:r>
            <a:r>
              <a:rPr lang="ru-RU" dirty="0"/>
              <a:t>, Михаил </a:t>
            </a:r>
            <a:r>
              <a:rPr lang="ru-RU" dirty="0" err="1"/>
              <a:t>Султанович</a:t>
            </a:r>
            <a:r>
              <a:rPr lang="ru-RU" dirty="0"/>
              <a:t>[50] — Герой России.</a:t>
            </a:r>
          </a:p>
          <a:p>
            <a:r>
              <a:rPr lang="ru-RU" dirty="0"/>
              <a:t>Даудов, Магомед </a:t>
            </a:r>
            <a:r>
              <a:rPr lang="ru-RU" dirty="0" err="1"/>
              <a:t>Хожахмедович</a:t>
            </a:r>
            <a:r>
              <a:rPr lang="ru-RU" dirty="0"/>
              <a:t>[51] — майор милиции, Герой России.</a:t>
            </a:r>
          </a:p>
          <a:p>
            <a:r>
              <a:rPr lang="ru-RU" dirty="0" err="1"/>
              <a:t>Дачиев</a:t>
            </a:r>
            <a:r>
              <a:rPr lang="ru-RU" dirty="0"/>
              <a:t>, </a:t>
            </a:r>
            <a:r>
              <a:rPr lang="ru-RU" dirty="0" err="1"/>
              <a:t>Хансултан</a:t>
            </a:r>
            <a:r>
              <a:rPr lang="ru-RU" dirty="0"/>
              <a:t> </a:t>
            </a:r>
            <a:r>
              <a:rPr lang="ru-RU" dirty="0" err="1"/>
              <a:t>Чапаевич</a:t>
            </a:r>
            <a:r>
              <a:rPr lang="ru-RU" dirty="0"/>
              <a:t>[52] — Герой Советского Союза</a:t>
            </a:r>
            <a:r>
              <a:rPr lang="ru-RU" dirty="0" smtClean="0"/>
              <a:t>..</a:t>
            </a:r>
            <a:endParaRPr lang="ru-RU" dirty="0"/>
          </a:p>
          <a:p>
            <a:r>
              <a:rPr lang="ru-RU" dirty="0" smtClean="0"/>
              <a:t>Идрисов</a:t>
            </a:r>
            <a:r>
              <a:rPr lang="ru-RU" dirty="0"/>
              <a:t>, </a:t>
            </a:r>
            <a:r>
              <a:rPr lang="ru-RU" dirty="0" err="1"/>
              <a:t>Абухажи</a:t>
            </a:r>
            <a:r>
              <a:rPr lang="ru-RU" dirty="0"/>
              <a:t>[54] — Герой Советского Союза.</a:t>
            </a:r>
          </a:p>
          <a:p>
            <a:r>
              <a:rPr lang="ru-RU" dirty="0" err="1"/>
              <a:t>Какиев</a:t>
            </a:r>
            <a:r>
              <a:rPr lang="ru-RU" dirty="0"/>
              <a:t>, Саид-Магомед </a:t>
            </a:r>
            <a:r>
              <a:rPr lang="ru-RU" dirty="0" err="1"/>
              <a:t>Шамаевич</a:t>
            </a:r>
            <a:r>
              <a:rPr lang="ru-RU" dirty="0"/>
              <a:t>[55] — Герой России.</a:t>
            </a:r>
          </a:p>
          <a:p>
            <a:r>
              <a:rPr lang="ru-RU" dirty="0" err="1"/>
              <a:t>Лорсанов</a:t>
            </a:r>
            <a:r>
              <a:rPr lang="ru-RU" dirty="0"/>
              <a:t>, </a:t>
            </a:r>
            <a:r>
              <a:rPr lang="ru-RU" dirty="0" err="1"/>
              <a:t>Сайпуддин</a:t>
            </a:r>
            <a:r>
              <a:rPr lang="ru-RU" dirty="0"/>
              <a:t> </a:t>
            </a:r>
            <a:r>
              <a:rPr lang="ru-RU" dirty="0" err="1"/>
              <a:t>Шарпудинович</a:t>
            </a:r>
            <a:r>
              <a:rPr lang="ru-RU" dirty="0"/>
              <a:t>[56] — майор милиции, Герой России.</a:t>
            </a:r>
          </a:p>
          <a:p>
            <a:r>
              <a:rPr lang="ru-RU" dirty="0" err="1"/>
              <a:t>Мухамед-Мирзаев</a:t>
            </a:r>
            <a:r>
              <a:rPr lang="ru-RU" dirty="0"/>
              <a:t>, </a:t>
            </a:r>
            <a:r>
              <a:rPr lang="ru-RU" dirty="0" err="1"/>
              <a:t>Хаваджи</a:t>
            </a:r>
            <a:r>
              <a:rPr lang="ru-RU" dirty="0"/>
              <a:t>[57] — Герой Советского Союза.</a:t>
            </a:r>
          </a:p>
          <a:p>
            <a:r>
              <a:rPr lang="ru-RU" dirty="0" err="1"/>
              <a:t>Нурадилов</a:t>
            </a:r>
            <a:r>
              <a:rPr lang="ru-RU" dirty="0"/>
              <a:t>, </a:t>
            </a:r>
            <a:r>
              <a:rPr lang="ru-RU" dirty="0" err="1"/>
              <a:t>Ханпаша</a:t>
            </a:r>
            <a:r>
              <a:rPr lang="ru-RU" dirty="0"/>
              <a:t> </a:t>
            </a:r>
            <a:r>
              <a:rPr lang="ru-RU" dirty="0" err="1"/>
              <a:t>Нурадилович</a:t>
            </a:r>
            <a:r>
              <a:rPr lang="ru-RU" dirty="0"/>
              <a:t>[58] — Герой Советского Союза.</a:t>
            </a:r>
          </a:p>
          <a:p>
            <a:r>
              <a:rPr lang="ru-RU" dirty="0" err="1"/>
              <a:t>Ташухаджиев</a:t>
            </a:r>
            <a:r>
              <a:rPr lang="ru-RU" dirty="0"/>
              <a:t>, Магомед </a:t>
            </a:r>
            <a:r>
              <a:rPr lang="ru-RU" dirty="0" err="1"/>
              <a:t>Сайдиевич</a:t>
            </a:r>
            <a:r>
              <a:rPr lang="ru-RU" dirty="0"/>
              <a:t>[59] — Герой России.</a:t>
            </a:r>
          </a:p>
          <a:p>
            <a:r>
              <a:rPr lang="ru-RU" dirty="0" err="1"/>
              <a:t>Узуев</a:t>
            </a:r>
            <a:r>
              <a:rPr lang="ru-RU" dirty="0"/>
              <a:t>, Магомед </a:t>
            </a:r>
            <a:r>
              <a:rPr lang="ru-RU" dirty="0" err="1"/>
              <a:t>Яхъяевич</a:t>
            </a:r>
            <a:r>
              <a:rPr lang="ru-RU" dirty="0"/>
              <a:t>[60] — Герой России.</a:t>
            </a:r>
          </a:p>
          <a:p>
            <a:r>
              <a:rPr lang="ru-RU" dirty="0" err="1"/>
              <a:t>Умаров</a:t>
            </a:r>
            <a:r>
              <a:rPr lang="ru-RU" dirty="0"/>
              <a:t>, </a:t>
            </a:r>
            <a:r>
              <a:rPr lang="ru-RU" dirty="0" err="1"/>
              <a:t>Мовлди</a:t>
            </a:r>
            <a:r>
              <a:rPr lang="ru-RU" dirty="0"/>
              <a:t> Абдул-</a:t>
            </a:r>
            <a:r>
              <a:rPr lang="ru-RU" dirty="0" err="1"/>
              <a:t>Вахабович</a:t>
            </a:r>
            <a:r>
              <a:rPr lang="ru-RU" dirty="0"/>
              <a:t>[61] — Герой России.</a:t>
            </a:r>
          </a:p>
          <a:p>
            <a:r>
              <a:rPr lang="ru-RU" dirty="0" err="1"/>
              <a:t>Усамов</a:t>
            </a:r>
            <a:r>
              <a:rPr lang="ru-RU" dirty="0"/>
              <a:t>, </a:t>
            </a:r>
            <a:r>
              <a:rPr lang="ru-RU" dirty="0" err="1"/>
              <a:t>Нурдин</a:t>
            </a:r>
            <a:r>
              <a:rPr lang="ru-RU" dirty="0"/>
              <a:t> </a:t>
            </a:r>
            <a:r>
              <a:rPr lang="ru-RU" dirty="0" err="1"/>
              <a:t>Данилбекович</a:t>
            </a:r>
            <a:r>
              <a:rPr lang="ru-RU" dirty="0"/>
              <a:t>[62] — Герой России.</a:t>
            </a:r>
          </a:p>
        </p:txBody>
      </p:sp>
    </p:spTree>
    <p:extLst>
      <p:ext uri="{BB962C8B-B14F-4D97-AF65-F5344CB8AC3E}">
        <p14:creationId xmlns:p14="http://schemas.microsoft.com/office/powerpoint/2010/main" val="255907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938" y="-1"/>
            <a:ext cx="9278938" cy="1391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373216"/>
            <a:ext cx="3634358" cy="504056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dirty="0" err="1" smtClean="0"/>
              <a:t>Увайс</a:t>
            </a:r>
            <a:r>
              <a:rPr lang="ru-RU" dirty="0" smtClean="0"/>
              <a:t> </a:t>
            </a:r>
            <a:r>
              <a:rPr lang="ru-RU" dirty="0" err="1"/>
              <a:t>Ахтаев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4648200" y="4990217"/>
            <a:ext cx="4038600" cy="88705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ru-RU" sz="5200" dirty="0" err="1" smtClean="0"/>
              <a:t>Магомадов</a:t>
            </a:r>
            <a:r>
              <a:rPr lang="ru-RU" sz="5200" dirty="0" smtClean="0"/>
              <a:t> </a:t>
            </a:r>
            <a:r>
              <a:rPr lang="ru-RU" sz="5200" dirty="0"/>
              <a:t>Тарам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356235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86070"/>
            <a:ext cx="3600400" cy="4513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353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938" y="-100807"/>
            <a:ext cx="9278938" cy="1391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4420" y="5085184"/>
            <a:ext cx="3178696" cy="1184995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Адам </a:t>
            </a:r>
            <a:r>
              <a:rPr lang="ru-RU" dirty="0" err="1" smtClean="0"/>
              <a:t>Сайтиев</a:t>
            </a:r>
            <a:endParaRPr lang="ru-RU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62946"/>
            <a:ext cx="3456384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356" y="467494"/>
            <a:ext cx="4030415" cy="438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88024" y="5157192"/>
            <a:ext cx="34563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 smtClean="0"/>
              <a:t>Бувайсар</a:t>
            </a:r>
            <a:r>
              <a:rPr lang="en-US" sz="3200" dirty="0" smtClean="0"/>
              <a:t> </a:t>
            </a:r>
            <a:r>
              <a:rPr lang="ru-RU" sz="3200" dirty="0" err="1" smtClean="0"/>
              <a:t>Сайтиев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80801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6" y="-171400"/>
            <a:ext cx="91440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330517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7" y="5517232"/>
            <a:ext cx="31611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Заурбек </a:t>
            </a:r>
            <a:r>
              <a:rPr lang="ru-RU" sz="2400" dirty="0" err="1"/>
              <a:t>Байсангуров</a:t>
            </a:r>
            <a:endParaRPr lang="ru-RU" sz="2400" dirty="0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92696"/>
            <a:ext cx="3254497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364088" y="5517231"/>
            <a:ext cx="30963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Исламбек</a:t>
            </a:r>
            <a:r>
              <a:rPr lang="ru-RU" sz="2400" dirty="0"/>
              <a:t> </a:t>
            </a:r>
            <a:r>
              <a:rPr lang="ru-RU" sz="2400" dirty="0" err="1"/>
              <a:t>Альбиев</a:t>
            </a:r>
            <a:r>
              <a:rPr lang="ru-RU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3609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7" y="-171400"/>
            <a:ext cx="9278938" cy="1391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9592" y="188640"/>
            <a:ext cx="8244408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                         </a:t>
            </a:r>
            <a:r>
              <a:rPr lang="ru-RU" sz="2400" dirty="0" smtClean="0"/>
              <a:t>Деятели </a:t>
            </a:r>
            <a:r>
              <a:rPr lang="ru-RU" sz="2400" dirty="0"/>
              <a:t>культуры</a:t>
            </a:r>
          </a:p>
          <a:p>
            <a:r>
              <a:rPr lang="ru-RU" dirty="0" err="1"/>
              <a:t>Авторха́нов</a:t>
            </a:r>
            <a:r>
              <a:rPr lang="ru-RU" dirty="0"/>
              <a:t>, </a:t>
            </a:r>
            <a:r>
              <a:rPr lang="ru-RU" dirty="0" err="1"/>
              <a:t>Абдурахма́н</a:t>
            </a:r>
            <a:r>
              <a:rPr lang="ru-RU" dirty="0"/>
              <a:t> </a:t>
            </a:r>
            <a:r>
              <a:rPr lang="ru-RU" dirty="0" err="1"/>
              <a:t>Гена́зович</a:t>
            </a:r>
            <a:r>
              <a:rPr lang="ru-RU" dirty="0"/>
              <a:t> — историк-советолог, писатель, публицист и общественный деятель, доктор политических </a:t>
            </a:r>
            <a:r>
              <a:rPr lang="ru-RU" dirty="0" smtClean="0"/>
              <a:t>наук.</a:t>
            </a:r>
          </a:p>
          <a:p>
            <a:r>
              <a:rPr lang="ru-RU" dirty="0" err="1" smtClean="0"/>
              <a:t>Абузар</a:t>
            </a:r>
            <a:r>
              <a:rPr lang="ru-RU" dirty="0" smtClean="0"/>
              <a:t> </a:t>
            </a:r>
            <a:r>
              <a:rPr lang="ru-RU" dirty="0" err="1"/>
              <a:t>Абдулхакимович</a:t>
            </a:r>
            <a:r>
              <a:rPr lang="ru-RU" dirty="0"/>
              <a:t> </a:t>
            </a:r>
            <a:r>
              <a:rPr lang="ru-RU" dirty="0" err="1"/>
              <a:t>Айдамиров</a:t>
            </a:r>
            <a:r>
              <a:rPr lang="ru-RU" dirty="0"/>
              <a:t> — писатель и поэт, классик чеченской литературы; председатель Союза писателей Чечни (2004—2005).</a:t>
            </a:r>
          </a:p>
          <a:p>
            <a:r>
              <a:rPr lang="ru-RU" dirty="0" err="1"/>
              <a:t>Алироев</a:t>
            </a:r>
            <a:r>
              <a:rPr lang="ru-RU" dirty="0"/>
              <a:t>, Ибрагим </a:t>
            </a:r>
            <a:r>
              <a:rPr lang="ru-RU" dirty="0" err="1"/>
              <a:t>Юнусович</a:t>
            </a:r>
            <a:r>
              <a:rPr lang="ru-RU" dirty="0"/>
              <a:t> — доктор филологических наук, профессор, заведующий кафедрой общего языкознания Грозненского университета, член-корреспондент РАЕН (1992).</a:t>
            </a:r>
          </a:p>
          <a:p>
            <a:r>
              <a:rPr lang="ru-RU" dirty="0"/>
              <a:t>Раиса </a:t>
            </a:r>
            <a:r>
              <a:rPr lang="ru-RU" dirty="0" err="1"/>
              <a:t>Солтамурадовна</a:t>
            </a:r>
            <a:r>
              <a:rPr lang="ru-RU" dirty="0"/>
              <a:t> Ахматова — поэтесса, писавшая на русском и чеченском языках; Народная поэтесса Чечено-Ингушской АССР.</a:t>
            </a:r>
          </a:p>
          <a:p>
            <a:r>
              <a:rPr lang="ru-RU" dirty="0" err="1"/>
              <a:t>Гешаев</a:t>
            </a:r>
            <a:r>
              <a:rPr lang="ru-RU" dirty="0"/>
              <a:t>, Муса </a:t>
            </a:r>
            <a:r>
              <a:rPr lang="ru-RU" dirty="0" err="1"/>
              <a:t>Баутдинович</a:t>
            </a:r>
            <a:r>
              <a:rPr lang="ru-RU" dirty="0"/>
              <a:t> — член Союза писателей России, СНГ, публицист, поэт-песенник, писатель, общественный и политический деятель, заслуженный деятель искусств </a:t>
            </a:r>
            <a:r>
              <a:rPr lang="ru-RU" dirty="0" smtClean="0"/>
              <a:t>ЧИАССР.</a:t>
            </a:r>
          </a:p>
          <a:p>
            <a:r>
              <a:rPr lang="ru-RU" dirty="0" err="1" smtClean="0"/>
              <a:t>Дешериев</a:t>
            </a:r>
            <a:r>
              <a:rPr lang="ru-RU" dirty="0"/>
              <a:t>, </a:t>
            </a:r>
            <a:r>
              <a:rPr lang="ru-RU" dirty="0" err="1"/>
              <a:t>Юнус</a:t>
            </a:r>
            <a:r>
              <a:rPr lang="ru-RU" dirty="0"/>
              <a:t> </a:t>
            </a:r>
            <a:r>
              <a:rPr lang="ru-RU" dirty="0" err="1"/>
              <a:t>Дешериевич</a:t>
            </a:r>
            <a:r>
              <a:rPr lang="ru-RU" dirty="0"/>
              <a:t>  — лингвист-кавказовед, доктор филологических наук, учёный с мировым именем, заслуженный деятель науки РФ, почетный академик Академии Наук ЧР. Создатель новейшего направления в языкознании — социальной лингвистики.</a:t>
            </a:r>
          </a:p>
          <a:p>
            <a:r>
              <a:rPr lang="ru-RU" dirty="0"/>
              <a:t>Пётр Захаров-Чеченец — живописец — портретист.</a:t>
            </a:r>
          </a:p>
          <a:p>
            <a:r>
              <a:rPr lang="ru-RU" dirty="0" err="1"/>
              <a:t>Мамакаев</a:t>
            </a:r>
            <a:r>
              <a:rPr lang="ru-RU" dirty="0"/>
              <a:t>, </a:t>
            </a:r>
            <a:r>
              <a:rPr lang="ru-RU" dirty="0" err="1"/>
              <a:t>Арби</a:t>
            </a:r>
            <a:r>
              <a:rPr lang="ru-RU" dirty="0"/>
              <a:t> </a:t>
            </a:r>
            <a:r>
              <a:rPr lang="ru-RU" dirty="0" err="1"/>
              <a:t>Шамсуддинович</a:t>
            </a:r>
            <a:r>
              <a:rPr lang="ru-RU" dirty="0"/>
              <a:t> — чеченский советский писатель, переводчик и литературный критик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 err="1"/>
              <a:t>Саракаев</a:t>
            </a:r>
            <a:r>
              <a:rPr lang="ru-RU" dirty="0"/>
              <a:t>, Ибрагим-Бек — писатель и публицист, историк по традициям и фольклору чеченского народа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72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vi-VN" dirty="0" smtClean="0"/>
              <a:t>Махму</a:t>
            </a:r>
            <a:r>
              <a:rPr lang="ru-RU" dirty="0" smtClean="0"/>
              <a:t>д</a:t>
            </a:r>
            <a:r>
              <a:rPr lang="vi-VN" dirty="0" smtClean="0"/>
              <a:t> Алисултанович Эсамбаев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69662"/>
            <a:ext cx="3672408" cy="512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1469661"/>
            <a:ext cx="3960441" cy="5088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825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274638"/>
            <a:ext cx="3682752" cy="5674642"/>
          </a:xfrm>
        </p:spPr>
        <p:txBody>
          <a:bodyPr>
            <a:normAutofit/>
          </a:bodyPr>
          <a:lstStyle/>
          <a:p>
            <a:r>
              <a:rPr lang="ru-RU" sz="6000" dirty="0" smtClean="0">
                <a:latin typeface="Candara" pitchFamily="34" charset="0"/>
              </a:rPr>
              <a:t>Гордость чеченцев- ансамбль «</a:t>
            </a:r>
            <a:r>
              <a:rPr lang="ru-RU" sz="6000" dirty="0" err="1" smtClean="0">
                <a:latin typeface="Candara" pitchFamily="34" charset="0"/>
              </a:rPr>
              <a:t>Вайнах</a:t>
            </a:r>
            <a:r>
              <a:rPr lang="ru-RU" sz="6000" dirty="0" smtClean="0">
                <a:latin typeface="Candara" pitchFamily="34" charset="0"/>
              </a:rPr>
              <a:t>»</a:t>
            </a:r>
            <a:endParaRPr lang="ru-RU" sz="6000" dirty="0">
              <a:latin typeface="Candara" pitchFamily="34" charset="0"/>
            </a:endParaRPr>
          </a:p>
        </p:txBody>
      </p:sp>
      <p:pic>
        <p:nvPicPr>
          <p:cNvPr id="12290" name="Picture 2" descr="C:\Documents and Settings\Admin\Рабочий стол\иман\28.jpe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8064" cy="685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78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4341" name="Picture 5" descr="C:\Documents and Settings\Admin\Рабочий стол\иман\17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0"/>
            <a:ext cx="3347864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Documents and Settings\Admin\Рабочий стол\иман\ansambl_vayinakh.jpe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849259"/>
            <a:ext cx="3048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Documents and Settings\Admin\Рабочий стол\иман\56825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7475"/>
            <a:ext cx="6096000" cy="420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:\Documents and Settings\Admin\Рабочий стол\иман\15-0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14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938" y="-100807"/>
            <a:ext cx="9278938" cy="1391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873" y="2967335"/>
            <a:ext cx="86522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</a:t>
            </a:r>
            <a:r>
              <a:rPr lang="ru-RU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Баркал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за внимание !!!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059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01"/>
            <a:ext cx="91440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Объект 5"/>
          <p:cNvSpPr>
            <a:spLocks noGrp="1"/>
          </p:cNvSpPr>
          <p:nvPr>
            <p:ph sz="quarter" idx="1"/>
          </p:nvPr>
        </p:nvSpPr>
        <p:spPr>
          <a:xfrm>
            <a:off x="1403648" y="457200"/>
            <a:ext cx="7200800" cy="5715000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Проблема происхождения и наиболее раннего этапа истории чеченцев остаётся окончательно не выясненной и дискуссионной, хотя их глубокая </a:t>
            </a:r>
            <a:r>
              <a:rPr lang="ru-RU" dirty="0" err="1">
                <a:solidFill>
                  <a:schemeClr val="bg1"/>
                </a:solidFill>
              </a:rPr>
              <a:t>автохтонность</a:t>
            </a:r>
            <a:r>
              <a:rPr lang="ru-RU" dirty="0">
                <a:solidFill>
                  <a:schemeClr val="bg1"/>
                </a:solidFill>
              </a:rPr>
              <a:t> на Северо-Восточном Кавказе и более обширная территория расселения в древности представляются Все попытки изучения происхождения чеченцев приводят к </a:t>
            </a:r>
            <a:r>
              <a:rPr lang="ru-RU" dirty="0" err="1">
                <a:solidFill>
                  <a:schemeClr val="bg1"/>
                </a:solidFill>
              </a:rPr>
              <a:t>хурритам</a:t>
            </a:r>
            <a:r>
              <a:rPr lang="ru-RU" dirty="0">
                <a:solidFill>
                  <a:schemeClr val="bg1"/>
                </a:solidFill>
              </a:rPr>
              <a:t>, шумерам, автохтонам Передней Азии. Что опять-таки схоже с чеченской легендой об исходе из </a:t>
            </a:r>
            <a:r>
              <a:rPr lang="ru-RU" dirty="0" err="1">
                <a:solidFill>
                  <a:schemeClr val="bg1"/>
                </a:solidFill>
              </a:rPr>
              <a:t>Шемара.вполне</a:t>
            </a:r>
            <a:r>
              <a:rPr lang="ru-RU" dirty="0">
                <a:solidFill>
                  <a:schemeClr val="bg1"/>
                </a:solidFill>
              </a:rPr>
              <a:t> очевидными.</a:t>
            </a:r>
          </a:p>
        </p:txBody>
      </p:sp>
    </p:spTree>
    <p:extLst>
      <p:ext uri="{BB962C8B-B14F-4D97-AF65-F5344CB8AC3E}">
        <p14:creationId xmlns:p14="http://schemas.microsoft.com/office/powerpoint/2010/main" val="2063798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7200" dirty="0" smtClean="0">
                <a:latin typeface="Gabriola" pitchFamily="82" charset="0"/>
              </a:rPr>
              <a:t>Территория проживания</a:t>
            </a:r>
            <a:endParaRPr lang="ru-RU" sz="7200" dirty="0">
              <a:latin typeface="Gabriola" pitchFamily="82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643438" y="1600200"/>
            <a:ext cx="4043362" cy="4525963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Gabriola" pitchFamily="82" charset="0"/>
              </a:rPr>
              <a:t>Проживают чеченцы преимущественно в Чеченской республике, а также в </a:t>
            </a:r>
            <a:r>
              <a:rPr lang="ru-RU" b="1" dirty="0">
                <a:latin typeface="Gabriola" pitchFamily="82" charset="0"/>
              </a:rPr>
              <a:t>Д</a:t>
            </a:r>
            <a:r>
              <a:rPr lang="ru-RU" b="1" dirty="0" smtClean="0">
                <a:latin typeface="Gabriola" pitchFamily="82" charset="0"/>
              </a:rPr>
              <a:t>агестане, прежде всего в Хасавюртовском и </a:t>
            </a:r>
            <a:r>
              <a:rPr lang="ru-RU" b="1" dirty="0" err="1">
                <a:latin typeface="Gabriola" pitchFamily="82" charset="0"/>
              </a:rPr>
              <a:t>Н</a:t>
            </a:r>
            <a:r>
              <a:rPr lang="ru-RU" b="1" dirty="0" err="1" smtClean="0">
                <a:latin typeface="Gabriola" pitchFamily="82" charset="0"/>
              </a:rPr>
              <a:t>овалакском</a:t>
            </a:r>
            <a:r>
              <a:rPr lang="ru-RU" b="1" dirty="0" smtClean="0">
                <a:latin typeface="Gabriola" pitchFamily="82" charset="0"/>
              </a:rPr>
              <a:t> районах, в Ставропольском крае, Волгоградской области и других регионах России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3074" name="Picture 2" descr="E:\chechny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571612"/>
            <a:ext cx="4362450" cy="48482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E:\chto_tak_islam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672" y="1628800"/>
            <a:ext cx="5500726" cy="500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E:\mosque_chechnya_heart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8000" dirty="0" smtClean="0">
                <a:solidFill>
                  <a:schemeClr val="bg1"/>
                </a:solidFill>
                <a:latin typeface="Gabriola" pitchFamily="82" charset="0"/>
              </a:rPr>
              <a:t>Исповедуемая религия</a:t>
            </a:r>
            <a:endParaRPr lang="ru-RU" sz="8000" dirty="0">
              <a:solidFill>
                <a:schemeClr val="bg1"/>
              </a:solidFill>
              <a:latin typeface="Gabriola" pitchFamily="8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77180" y="1857364"/>
            <a:ext cx="5516574" cy="218521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Верующие чеченцы </a:t>
            </a:r>
            <a:r>
              <a:rPr lang="ru-RU" sz="4400" dirty="0" smtClean="0">
                <a:solidFill>
                  <a:schemeClr val="bg1"/>
                </a:solidFill>
              </a:rPr>
              <a:t>– </a:t>
            </a:r>
          </a:p>
          <a:p>
            <a:pPr algn="ctr"/>
            <a:r>
              <a:rPr lang="ru-RU" sz="4400" dirty="0" smtClean="0">
                <a:solidFill>
                  <a:schemeClr val="bg1"/>
                </a:solidFill>
              </a:rPr>
              <a:t>мусульмане-сунниты</a:t>
            </a:r>
            <a:r>
              <a:rPr lang="ru-RU" sz="4400" dirty="0">
                <a:solidFill>
                  <a:schemeClr val="bg1"/>
                </a:solidFill>
              </a:rPr>
              <a:t>. </a:t>
            </a:r>
            <a:endParaRPr lang="ru-RU" sz="4400" dirty="0" smtClean="0">
              <a:solidFill>
                <a:schemeClr val="bg1"/>
              </a:solidFill>
            </a:endParaRPr>
          </a:p>
          <a:p>
            <a:pPr algn="ctr"/>
            <a:r>
              <a:rPr lang="ru-RU" sz="4800" dirty="0" smtClean="0"/>
              <a:t>.</a:t>
            </a:r>
            <a:endParaRPr lang="ru-RU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Динамика численности населения</a:t>
            </a:r>
            <a:endParaRPr lang="ru-RU" dirty="0"/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599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75657"/>
                <a:gridCol w="1175657"/>
                <a:gridCol w="1175657"/>
                <a:gridCol w="1175657"/>
                <a:gridCol w="1175657"/>
                <a:gridCol w="1175657"/>
              </a:tblGrid>
              <a:tr h="370840">
                <a:tc>
                  <a:txBody>
                    <a:bodyPr/>
                    <a:lstStyle/>
                    <a:p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1926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1959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1970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1979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1989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1990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1991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/>
                        <a:t>309 860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 710 424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 1 064 471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 1 153 450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 1 275 513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 1 100 334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 1 171 514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/>
                        <a:t>1992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1993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1994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1995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1996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1997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1998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/>
                        <a:t> 1 224 703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 1 280 519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 1 307 071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 1 227 980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 1 224 986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 1 174 877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 1 166 896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/>
                        <a:t>1999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2000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2001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2002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2003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2004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2005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/>
                        <a:t> 1 159 839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 1 110 237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 996 427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 1 103 686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 1 105 378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 1 121 414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 1 141 362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/>
                        <a:t>2006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2007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2008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2009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2010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2011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2012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/>
                        <a:t> 1 162 801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 1 183 745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 1 209 040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 1 238 452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 1 268 989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/>
                        <a:t> 1 275 113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 1 302 165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Тип традиционного жилища</a:t>
            </a:r>
            <a:endParaRPr lang="ru-RU" dirty="0"/>
          </a:p>
        </p:txBody>
      </p:sp>
      <p:pic>
        <p:nvPicPr>
          <p:cNvPr id="1026" name="Picture 2" descr="M:\Этнология\399-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4104456" cy="300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95936" y="1772816"/>
            <a:ext cx="5021249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У чеченцев бытовало традиционно два</a:t>
            </a:r>
          </a:p>
          <a:p>
            <a:pPr algn="ctr"/>
            <a:r>
              <a:rPr lang="ru-RU" sz="3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о</a:t>
            </a:r>
            <a:r>
              <a:rPr lang="ru-RU" sz="3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сновных типов жилища: каменные дома с плоской </a:t>
            </a:r>
          </a:p>
          <a:p>
            <a:pPr algn="ctr"/>
            <a:r>
              <a:rPr lang="ru-RU" sz="3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к</a:t>
            </a:r>
            <a:r>
              <a:rPr lang="ru-RU" sz="36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рышей в горах и </a:t>
            </a:r>
            <a:r>
              <a:rPr lang="ru-RU" sz="3600" b="1" cap="none" spc="0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турлучные</a:t>
            </a:r>
            <a:r>
              <a:rPr lang="ru-RU" sz="36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дома на равнине.</a:t>
            </a:r>
            <a:endParaRPr lang="ru-RU" sz="36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Типы поселения</a:t>
            </a:r>
            <a:endParaRPr lang="ru-RU" dirty="0"/>
          </a:p>
        </p:txBody>
      </p:sp>
      <p:pic>
        <p:nvPicPr>
          <p:cNvPr id="2050" name="Picture 2" descr="C:\Documents and Settings\Admin\Рабочий стол\иман\x_ded3550b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87451"/>
            <a:ext cx="3816424" cy="48466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44824"/>
            <a:ext cx="4176464" cy="4617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946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"/>
            <a:ext cx="91440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Национальный костюм</a:t>
            </a:r>
            <a:endParaRPr lang="ru-RU" dirty="0"/>
          </a:p>
        </p:txBody>
      </p:sp>
      <p:pic>
        <p:nvPicPr>
          <p:cNvPr id="3074" name="Picture 2" descr="C:\Documents and Settings\Admin\Рабочий стол\иман\photo043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1214422"/>
            <a:ext cx="3286148" cy="56435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Admin\Рабочий стол\иман\photo03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8" y="1267199"/>
            <a:ext cx="3214710" cy="5590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24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Другая 2">
      <a:dk1>
        <a:sysClr val="windowText" lastClr="000000"/>
      </a:dk1>
      <a:lt1>
        <a:srgbClr val="00B050"/>
      </a:lt1>
      <a:dk2>
        <a:srgbClr val="6DAA2D"/>
      </a:dk2>
      <a:lt2>
        <a:srgbClr val="00843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Бумажная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587</Words>
  <Application>Microsoft Office PowerPoint</Application>
  <PresentationFormat>Экран (4:3)</PresentationFormat>
  <Paragraphs>121</Paragraphs>
  <Slides>29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2" baseType="lpstr">
      <vt:lpstr>Тема Office</vt:lpstr>
      <vt:lpstr>Бумажная</vt:lpstr>
      <vt:lpstr>Пакет</vt:lpstr>
      <vt:lpstr>Презентация PowerPoint</vt:lpstr>
      <vt:lpstr>Чеченцы (самоназвание «нохчи»)- один из древнейших народов мира со своим антропологическим типом и самобытной культурой</vt:lpstr>
      <vt:lpstr>Презентация PowerPoint</vt:lpstr>
      <vt:lpstr>Территория проживания</vt:lpstr>
      <vt:lpstr>Исповедуемая религия</vt:lpstr>
      <vt:lpstr>Динамика численности населения</vt:lpstr>
      <vt:lpstr>Тип традиционного жилища</vt:lpstr>
      <vt:lpstr>Типы поселения</vt:lpstr>
      <vt:lpstr>Национальный костюм</vt:lpstr>
      <vt:lpstr>Презентация PowerPoint</vt:lpstr>
      <vt:lpstr>Презентация PowerPoint</vt:lpstr>
      <vt:lpstr>Традиционный орнамент</vt:lpstr>
      <vt:lpstr>Традиционная кухня</vt:lpstr>
      <vt:lpstr>Ч1ЕПАЛГ</vt:lpstr>
      <vt:lpstr>Хингалш</vt:lpstr>
      <vt:lpstr>             Основные обряды</vt:lpstr>
      <vt:lpstr>Презентация PowerPoint</vt:lpstr>
      <vt:lpstr>Национальный танец- ЛЕЗГИНКА</vt:lpstr>
      <vt:lpstr>Ушурма Шейх Мансур</vt:lpstr>
      <vt:lpstr>БАЙСАНГУР БЕНОЕВСКИЙ</vt:lpstr>
      <vt:lpstr>Презентация PowerPoint</vt:lpstr>
      <vt:lpstr> Увайс Ахтаев</vt:lpstr>
      <vt:lpstr>Презентация PowerPoint</vt:lpstr>
      <vt:lpstr>Презентация PowerPoint</vt:lpstr>
      <vt:lpstr>Презентация PowerPoint</vt:lpstr>
      <vt:lpstr>Махмуд Алисултанович Эсамбаев </vt:lpstr>
      <vt:lpstr>Гордость чеченцев- ансамбль «Вайнах»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Аннушка</dc:creator>
  <cp:lastModifiedBy>1</cp:lastModifiedBy>
  <cp:revision>43</cp:revision>
  <dcterms:created xsi:type="dcterms:W3CDTF">2012-04-23T07:59:22Z</dcterms:created>
  <dcterms:modified xsi:type="dcterms:W3CDTF">2012-12-19T17:20:03Z</dcterms:modified>
</cp:coreProperties>
</file>