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26"/>
  </p:notesMasterIdLst>
  <p:sldIdLst>
    <p:sldId id="256" r:id="rId2"/>
    <p:sldId id="260" r:id="rId3"/>
    <p:sldId id="262" r:id="rId4"/>
    <p:sldId id="277" r:id="rId5"/>
    <p:sldId id="261" r:id="rId6"/>
    <p:sldId id="257" r:id="rId7"/>
    <p:sldId id="258" r:id="rId8"/>
    <p:sldId id="259" r:id="rId9"/>
    <p:sldId id="278" r:id="rId10"/>
    <p:sldId id="279" r:id="rId11"/>
    <p:sldId id="263" r:id="rId12"/>
    <p:sldId id="264" r:id="rId13"/>
    <p:sldId id="265" r:id="rId14"/>
    <p:sldId id="267" r:id="rId15"/>
    <p:sldId id="268" r:id="rId16"/>
    <p:sldId id="269" r:id="rId17"/>
    <p:sldId id="270" r:id="rId18"/>
    <p:sldId id="266" r:id="rId19"/>
    <p:sldId id="272" r:id="rId20"/>
    <p:sldId id="273" r:id="rId21"/>
    <p:sldId id="271" r:id="rId22"/>
    <p:sldId id="274" r:id="rId23"/>
    <p:sldId id="275" r:id="rId24"/>
    <p:sldId id="27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1A2294CE-6EF2-4E81-84C4-2347964F02DB}">
          <p14:sldIdLst>
            <p14:sldId id="256"/>
            <p14:sldId id="260"/>
            <p14:sldId id="262"/>
            <p14:sldId id="277"/>
            <p14:sldId id="261"/>
            <p14:sldId id="257"/>
          </p14:sldIdLst>
        </p14:section>
        <p14:section name="Раздел без заголовка" id="{0CD2E1A3-36AD-4F55-A932-C26EE9C014AD}">
          <p14:sldIdLst>
            <p14:sldId id="258"/>
            <p14:sldId id="259"/>
            <p14:sldId id="278"/>
            <p14:sldId id="279"/>
            <p14:sldId id="263"/>
            <p14:sldId id="264"/>
            <p14:sldId id="265"/>
            <p14:sldId id="267"/>
            <p14:sldId id="268"/>
            <p14:sldId id="269"/>
            <p14:sldId id="270"/>
            <p14:sldId id="266"/>
            <p14:sldId id="272"/>
            <p14:sldId id="273"/>
            <p14:sldId id="271"/>
            <p14:sldId id="274"/>
            <p14:sldId id="275"/>
            <p14:sldId id="27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1" d="100"/>
          <a:sy n="71" d="100"/>
        </p:scale>
        <p:origin x="-12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2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2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FE12E-E62A-492A-9218-9EC4F7F72947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FF570F-4996-469B-A035-D7A1014DB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10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F570F-4996-469B-A035-D7A1014DB1F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730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BDEC5-1D82-47A9-B846-902AF606CE6F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0187-0BED-4CEF-941E-4F3C559FC8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BDEC5-1D82-47A9-B846-902AF606CE6F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0187-0BED-4CEF-941E-4F3C559FC8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BDEC5-1D82-47A9-B846-902AF606CE6F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0187-0BED-4CEF-941E-4F3C559FC8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BDEC5-1D82-47A9-B846-902AF606CE6F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0187-0BED-4CEF-941E-4F3C559FC8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BDEC5-1D82-47A9-B846-902AF606CE6F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0187-0BED-4CEF-941E-4F3C559FC8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BDEC5-1D82-47A9-B846-902AF606CE6F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0187-0BED-4CEF-941E-4F3C559FC8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BDEC5-1D82-47A9-B846-902AF606CE6F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0187-0BED-4CEF-941E-4F3C559FC8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BDEC5-1D82-47A9-B846-902AF606CE6F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0187-0BED-4CEF-941E-4F3C559FC8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BDEC5-1D82-47A9-B846-902AF606CE6F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0187-0BED-4CEF-941E-4F3C559FC8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BDEC5-1D82-47A9-B846-902AF606CE6F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0187-0BED-4CEF-941E-4F3C559FC8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BDEC5-1D82-47A9-B846-902AF606CE6F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0187-0BED-4CEF-941E-4F3C559FC8CC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16BDEC5-1D82-47A9-B846-902AF606CE6F}" type="datetimeFigureOut">
              <a:rPr lang="ru-RU" smtClean="0"/>
              <a:t>08.11.2012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9ED0187-0BED-4CEF-941E-4F3C559FC8C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9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79512" y="332656"/>
            <a:ext cx="85689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Этногеографическафическая</a:t>
            </a:r>
            <a:r>
              <a:rPr lang="ru-RU" sz="3600" b="1" i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ru-RU" sz="3600" b="1" i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характеристика</a:t>
            </a:r>
            <a:r>
              <a:rPr lang="ru-RU" sz="3600" b="1" i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3600" b="1" i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</a:t>
            </a:r>
            <a:r>
              <a:rPr lang="ru-RU" sz="3600" b="1" i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рмянского народа.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276872"/>
            <a:ext cx="5256584" cy="43147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2386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13" y="1844824"/>
            <a:ext cx="8280919" cy="4785937"/>
          </a:xfrm>
        </p:spPr>
      </p:pic>
      <p:sp>
        <p:nvSpPr>
          <p:cNvPr id="9" name="Прямоугольник 8"/>
          <p:cNvSpPr/>
          <p:nvPr/>
        </p:nvSpPr>
        <p:spPr>
          <a:xfrm>
            <a:off x="539551" y="260648"/>
            <a:ext cx="8604449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Динамика смертности, рождаемости и естественного прироста населения Армении</a:t>
            </a:r>
          </a:p>
        </p:txBody>
      </p:sp>
    </p:spTree>
    <p:extLst>
      <p:ext uri="{BB962C8B-B14F-4D97-AF65-F5344CB8AC3E}">
        <p14:creationId xmlns:p14="http://schemas.microsoft.com/office/powerpoint/2010/main" val="133283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63347"/>
            <a:ext cx="3888432" cy="4914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23528" y="476672"/>
            <a:ext cx="863027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Средняя продолжительность жизни в Армении 59 лет</a:t>
            </a:r>
            <a:endParaRPr lang="ru-RU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4664" y="1382712"/>
            <a:ext cx="4395787" cy="547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35713" y="1658226"/>
            <a:ext cx="4395787" cy="48671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977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755576" y="1052736"/>
            <a:ext cx="3240360" cy="50425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Армении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11560" y="1628800"/>
            <a:ext cx="3471277" cy="4536504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2000" dirty="0">
                <a:solidFill>
                  <a:srgbClr val="000000"/>
                </a:solidFill>
                <a:latin typeface="Georgia"/>
              </a:rPr>
              <a:t>В</a:t>
            </a:r>
            <a:r>
              <a:rPr lang="ru-RU" sz="2000" dirty="0" smtClean="0">
                <a:solidFill>
                  <a:srgbClr val="000000"/>
                </a:solidFill>
                <a:latin typeface="Georgia"/>
              </a:rPr>
              <a:t>сю </a:t>
            </a:r>
            <a:r>
              <a:rPr lang="ru-RU" sz="2000" dirty="0">
                <a:solidFill>
                  <a:srgbClr val="000000"/>
                </a:solidFill>
                <a:latin typeface="Georgia"/>
              </a:rPr>
              <a:t>свою историю Армения была как отправной, так и конечной точкой многочисленных волн миграционных процессов армянского народа. Первые десятилетия 20-го столетия видели и рассеивание армян из-за Геноцида в Турции, и перемещение западных армян в сегодняшнюю Армению. В течение советской эры, политика репатриации привела 150 000 армян в Советскую Республику Армения из Ближнего Востока, Европы и Соединенных Штатов. Но, начиная с 1975, сотни людей ежегодно начали оставлять Армению, мигрируя главным образом в Соединенные Штаты. Армения сегодняшняя</a:t>
            </a:r>
            <a:endParaRPr lang="ru-RU" sz="2000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716016" y="980728"/>
            <a:ext cx="3286504" cy="57626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Австралии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5076056" y="1844824"/>
            <a:ext cx="3471275" cy="309634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600" dirty="0">
                <a:solidFill>
                  <a:srgbClr val="000000"/>
                </a:solidFill>
                <a:latin typeface="Georgia"/>
              </a:rPr>
              <a:t>Армянская община Австралии насчитывает приблизительно 45 000 человек и в значительной степени состоит из иммигрантов из Ближневосточных стран (Египет и Ливан), главным образом прибывших после Второй мировой войны. В то время как более «старшие» азиатские Диаспоры исчезли, Австралия стала новым местом для пункта назначения армянских переселенцев.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88640"/>
            <a:ext cx="820891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Географическое расселение армян в:</a:t>
            </a:r>
            <a:endParaRPr lang="ru-RU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611560" y="260648"/>
            <a:ext cx="3096344" cy="57626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Ираке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179512" y="836712"/>
            <a:ext cx="3960440" cy="46085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>
                <a:solidFill>
                  <a:srgbClr val="000000"/>
                </a:solidFill>
                <a:latin typeface="Georgia"/>
              </a:rPr>
              <a:t>История армянской общины в Ираке может быть прослежена с начала 17-го столетия и принудительного переселения армян Шах-</a:t>
            </a:r>
            <a:r>
              <a:rPr lang="ru-RU" sz="1600" dirty="0" err="1">
                <a:solidFill>
                  <a:srgbClr val="000000"/>
                </a:solidFill>
                <a:latin typeface="Georgia"/>
              </a:rPr>
              <a:t>Аббассом</a:t>
            </a:r>
            <a:r>
              <a:rPr lang="ru-RU" sz="1600" dirty="0">
                <a:solidFill>
                  <a:srgbClr val="000000"/>
                </a:solidFill>
                <a:latin typeface="Georgia"/>
              </a:rPr>
              <a:t> в Иран. Часть этих переселенцев пошла дальше к Месопотамии. В период Первой мировой войны 25 000 армян, оставшихся в живых после резни в армянских областях Турции, бежали в Ирак. После революции в Ираке в 1958 году, политическая неустойчивость привела к армянской эмиграции из страны. Теперь армянская община насчитывает здесь приблизительно 23 000 человек.</a:t>
            </a:r>
            <a:endParaRPr lang="ru-RU" sz="1600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00225"/>
            <a:ext cx="4248472" cy="2376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87975" y="4005064"/>
            <a:ext cx="4248471" cy="2376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95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52" y="1268760"/>
            <a:ext cx="4259264" cy="5144098"/>
          </a:xfrm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5127127" y="332656"/>
            <a:ext cx="3460940" cy="50405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Кипре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987667" y="692696"/>
            <a:ext cx="3744416" cy="30243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>
                <a:solidFill>
                  <a:srgbClr val="000000"/>
                </a:solidFill>
                <a:latin typeface="Georgia"/>
              </a:rPr>
              <a:t>Сегодня, города Никосия и </a:t>
            </a:r>
            <a:r>
              <a:rPr lang="ru-RU" sz="1600" dirty="0" err="1">
                <a:solidFill>
                  <a:srgbClr val="000000"/>
                </a:solidFill>
                <a:latin typeface="Georgia"/>
              </a:rPr>
              <a:t>Ларнака</a:t>
            </a:r>
            <a:r>
              <a:rPr lang="ru-RU" sz="1600" dirty="0">
                <a:solidFill>
                  <a:srgbClr val="000000"/>
                </a:solidFill>
                <a:latin typeface="Georgia"/>
              </a:rPr>
              <a:t> являются родиной 2 500-тысячной армянской общины. Армяне начали появляться на Кипре в 4-ом столетии, но массовый приток начался после Первой мировой войны за счет переселенцев, оставшихся в живых после резни в Турции. Всего армян на Кипре - 3 000 человек.</a:t>
            </a:r>
            <a:endParaRPr lang="ru-RU" sz="16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17249" y="3573016"/>
            <a:ext cx="3456384" cy="2839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648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827584" y="88627"/>
            <a:ext cx="746092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Конфессиональная принадлежность армян</a:t>
            </a:r>
            <a:endParaRPr lang="ru-RU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Объект 15"/>
          <p:cNvSpPr>
            <a:spLocks noGrp="1"/>
          </p:cNvSpPr>
          <p:nvPr>
            <p:ph sz="half" idx="1"/>
          </p:nvPr>
        </p:nvSpPr>
        <p:spPr>
          <a:xfrm>
            <a:off x="-540568" y="1340768"/>
            <a:ext cx="4824536" cy="4896543"/>
          </a:xfrm>
        </p:spPr>
        <p:txBody>
          <a:bodyPr>
            <a:noAutofit/>
          </a:bodyPr>
          <a:lstStyle/>
          <a:p>
            <a:pPr marL="800100" lvl="2" indent="0" algn="just">
              <a:lnSpc>
                <a:spcPct val="150000"/>
              </a:lnSpc>
              <a:buNone/>
            </a:pPr>
            <a:r>
              <a:rPr lang="ru-RU" sz="1600" spc="-150" dirty="0"/>
              <a:t>Подавляющее большинство населения Армении – христиане Армянской апостольской церкви, за которой законодательно закреплен статус национальной церкви армянского народа. Есть в Армении также верующие Русской Православной церкви, мусульмане, иудеи и представители других конфессий. В том числе, так называемых, религиозных меньшинств</a:t>
            </a:r>
            <a:r>
              <a:rPr lang="ru-RU" sz="1600" spc="-150" dirty="0" smtClean="0"/>
              <a:t>.</a:t>
            </a:r>
            <a:endParaRPr lang="ru-RU" sz="1600" spc="-150" dirty="0"/>
          </a:p>
        </p:txBody>
      </p:sp>
      <p:pic>
        <p:nvPicPr>
          <p:cNvPr id="18" name="Объект 1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981" y="1772816"/>
            <a:ext cx="3123528" cy="388843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62743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4" y="0"/>
            <a:ext cx="9148660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2027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23528" y="620688"/>
            <a:ext cx="4536504" cy="5760640"/>
          </a:xfrm>
        </p:spPr>
        <p:txBody>
          <a:bodyPr>
            <a:normAutofit/>
          </a:bodyPr>
          <a:lstStyle/>
          <a:p>
            <a:pPr algn="just"/>
            <a:r>
              <a:rPr lang="ru-RU" sz="1600" dirty="0"/>
              <a:t>Ислам в Армении был распространен, в основном, среди азербайджанцев и курдов, однако в результате карабахского конфликта большинство мусульман было вынуждено оставить страну. Наиболее крупная мусульманская община, включающая курдов, иранцев и выходцев из стран Ближнего Востока, в настоящее время сохранилась только в Ереване. Большинство из них принадлежат к суннитам </a:t>
            </a:r>
            <a:r>
              <a:rPr lang="ru-RU" sz="1600" dirty="0" err="1"/>
              <a:t>шафиитского</a:t>
            </a:r>
            <a:r>
              <a:rPr lang="ru-RU" sz="1600" dirty="0"/>
              <a:t> толка. Среди курдов довольно значительную общину образуют </a:t>
            </a:r>
            <a:r>
              <a:rPr lang="ru-RU" sz="1600" dirty="0" err="1"/>
              <a:t>йезиды</a:t>
            </a:r>
            <a:r>
              <a:rPr lang="ru-RU" sz="1600" dirty="0"/>
              <a:t>, религиозные верования которых включают элементы зороастризма, ислама и анимизма.</a:t>
            </a:r>
          </a:p>
          <a:p>
            <a:pPr algn="just"/>
            <a:r>
              <a:rPr lang="ru-RU" sz="1600" dirty="0"/>
              <a:t>Конституция гарантирует свободу вероисповедания, в </a:t>
            </a:r>
            <a:r>
              <a:rPr lang="ru-RU" sz="1600" dirty="0" err="1"/>
              <a:t>т.ч</a:t>
            </a:r>
            <a:r>
              <a:rPr lang="ru-RU" sz="1600" dirty="0"/>
              <a:t>. право исповедовать любую религию либо не исповедовать никакой</a:t>
            </a:r>
            <a:r>
              <a:rPr lang="ru-RU" sz="1400" spc="-150" dirty="0"/>
              <a:t>.</a:t>
            </a:r>
          </a:p>
          <a:p>
            <a:pPr algn="just"/>
            <a:endParaRPr lang="ru-RU" sz="1400" spc="-150" dirty="0"/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0" r="13820"/>
          <a:stretch>
            <a:fillRect/>
          </a:stretch>
        </p:blipFill>
        <p:spPr>
          <a:xfrm>
            <a:off x="5148064" y="836712"/>
            <a:ext cx="3816424" cy="482453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68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746" y="1388969"/>
            <a:ext cx="4500500" cy="535239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323528" y="188640"/>
            <a:ext cx="84249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Традиции и обычаи армянского народа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793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323528" y="908720"/>
            <a:ext cx="8640960" cy="532859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/>
              <a:t>Свадьба у армян - это очень большой праздник. Ее церемониал включает сговор, обручение и само свадебное торжество. Сегодня уже изжила себя традиция гулять, как говорится, «семь дней, семь ночей». Хотя раньше гуляли именно так. Всем селом. Гостей на армянской свадьбе действительно много. В роли свидетелей на армянской свадьбе выступают «крестные свадьбы». Как правило, это самая близкая, самая уважаемая семейная пара из окружения жениха и невесты.</a:t>
            </a:r>
          </a:p>
          <a:p>
            <a:pPr marL="0" indent="0" algn="just">
              <a:buNone/>
            </a:pPr>
            <a:r>
              <a:rPr lang="ru-RU" sz="1600" dirty="0"/>
              <a:t>В крестные выбирают семью, которая сама является примером, чтобы новая семья была похожа на них. Крестный делает самый дорогой подарок на свадьбу. Кстати, поднесение даров – отдельный свадебный обряд. Родственники жениха и невесты, а также гости дарят молодоженам драгоценности, ткани, предметы домашнего обихода, деньги. Свадьба сопровождается множеством различных веселых обрядов.</a:t>
            </a:r>
          </a:p>
          <a:p>
            <a:pPr marL="0" indent="0" algn="just">
              <a:buNone/>
            </a:pPr>
            <a:r>
              <a:rPr lang="ru-RU" sz="1600" dirty="0"/>
              <a:t>Во время выкупа невесты родные могут назначить за нее любую сумму, и дело чести крестного найти эти деньги, хотя, как правило, суммы чисто символические. Невесту ведет к алтарю – посаженный отец, а крестные несут ответственность за семью с начала ее образования и до самого конца. На свадьбе невесте дают подержать ребенка, причем обязательно мужского пола, чтобы первенец родился мальчиком. Наутро после свадьбы, женщины из рода мужа приносят в дом невесты красное яблоко, которое символизирует невинность невесты.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39752" y="-10074"/>
            <a:ext cx="41764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</a:t>
            </a:r>
            <a:r>
              <a:rPr lang="ru-RU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вадьба</a:t>
            </a:r>
            <a:endParaRPr lang="ru-RU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340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67544" y="1268760"/>
            <a:ext cx="4464496" cy="5184576"/>
          </a:xfrm>
        </p:spPr>
        <p:txBody>
          <a:bodyPr>
            <a:noAutofit/>
          </a:bodyPr>
          <a:lstStyle/>
          <a:p>
            <a:pPr algn="just"/>
            <a:r>
              <a:rPr lang="ru-RU" sz="1400" dirty="0"/>
              <a:t>Существует две основные версии армянского этногенеза, одна из которых (</a:t>
            </a:r>
            <a:r>
              <a:rPr lang="ru-RU" sz="1400" dirty="0" err="1"/>
              <a:t>миграционно</a:t>
            </a:r>
            <a:r>
              <a:rPr lang="ru-RU" sz="1400" dirty="0"/>
              <a:t>-смешанная гипотеза) является доминирующей в мировой исторической науке, так как поддерживается наибольшим числом авторитетных мировых специалистов. Согласно основной версии, этногенез армян произошёл в период с конца II тысячелетия до н. э. до IV—II века до н. э. в результате этнического растворения малочисленных мигрировавших с запада индоевропейцев в массиве </a:t>
            </a:r>
            <a:r>
              <a:rPr lang="ru-RU" sz="1400" dirty="0" err="1"/>
              <a:t>хурритов</a:t>
            </a:r>
            <a:r>
              <a:rPr lang="ru-RU" sz="1400" dirty="0"/>
              <a:t>, </a:t>
            </a:r>
            <a:r>
              <a:rPr lang="ru-RU" sz="1400" dirty="0" err="1"/>
              <a:t>урартов</a:t>
            </a:r>
            <a:r>
              <a:rPr lang="ru-RU" sz="1400" dirty="0"/>
              <a:t>, </a:t>
            </a:r>
            <a:r>
              <a:rPr lang="ru-RU" sz="1400" dirty="0" err="1"/>
              <a:t>лувийцев</a:t>
            </a:r>
            <a:r>
              <a:rPr lang="ru-RU" sz="1400" dirty="0"/>
              <a:t> и </a:t>
            </a:r>
            <a:r>
              <a:rPr lang="ru-RU" sz="1400" dirty="0" err="1"/>
              <a:t>хаттов</a:t>
            </a:r>
            <a:r>
              <a:rPr lang="ru-RU" sz="1400" dirty="0"/>
              <a:t>, населявших Армянское нагорье. Новый этнос в силу определённых обстоятельств сохранил в основе </a:t>
            </a:r>
            <a:r>
              <a:rPr lang="ru-RU" sz="1400" dirty="0" err="1"/>
              <a:t>протоармянский</a:t>
            </a:r>
            <a:r>
              <a:rPr lang="ru-RU" sz="1400" dirty="0"/>
              <a:t> язык индоевропейского этнического меньшинства. В самой Армении наибольшее распространение имеет автохтонная версия армянского этногенеза, в основном базирующаяся на различных «</a:t>
            </a:r>
            <a:r>
              <a:rPr lang="ru-RU" sz="1400" dirty="0" err="1"/>
              <a:t>хайасских</a:t>
            </a:r>
            <a:r>
              <a:rPr lang="ru-RU" sz="1400" dirty="0"/>
              <a:t>» гипотезах, согласно которым этнические армяне населяли Армянское нагорье со значительно более раннего периода</a:t>
            </a:r>
            <a:r>
              <a:rPr lang="ru-RU" sz="1400" dirty="0" smtClean="0"/>
              <a:t>.. </a:t>
            </a:r>
            <a:endParaRPr lang="ru-RU" sz="1400" dirty="0"/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6" r="17286"/>
          <a:stretch>
            <a:fillRect/>
          </a:stretch>
        </p:blipFill>
        <p:spPr>
          <a:xfrm>
            <a:off x="5107624" y="1412776"/>
            <a:ext cx="3744416" cy="4824536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611560" y="116632"/>
            <a:ext cx="82450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Формирование армянского народа</a:t>
            </a:r>
            <a:endParaRPr lang="ru-RU" sz="3600" b="1" i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801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0192" y="211246"/>
            <a:ext cx="2686636" cy="33617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762" y="4481443"/>
            <a:ext cx="3694419" cy="22553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75181" y="203360"/>
            <a:ext cx="2186647" cy="33696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7929" y="2636912"/>
            <a:ext cx="3528392" cy="17031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15741" y="3845802"/>
            <a:ext cx="4871087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88640"/>
            <a:ext cx="3528392" cy="22454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6420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42" y="1412775"/>
            <a:ext cx="3051238" cy="20293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4663280" y="1700808"/>
            <a:ext cx="4085184" cy="446449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/>
              <a:t>Традиционно (особенно в селах) в армянских семьях много детей. Рождение ребенка – счастье. Этому событию всегда радовались. Особенно радовались рождению сына. В дни церковных праздников перед домом, где родился младенец, играла музыка, а дом украшали зелеными ветвями – символ продолжения рода. Ребенка не показывают никому, кроме близких, в течение 40 дней после рождения.</a:t>
            </a:r>
          </a:p>
          <a:p>
            <a:pPr marL="0" indent="0" algn="just">
              <a:buNone/>
            </a:pPr>
            <a:r>
              <a:rPr lang="ru-RU" sz="1600" dirty="0"/>
              <a:t>При любом радостном событии виновник торжества кладет руку на голову друзьям и близким, говоря «</a:t>
            </a:r>
            <a:r>
              <a:rPr lang="ru-RU" sz="1600" dirty="0" err="1"/>
              <a:t>таросе</a:t>
            </a:r>
            <a:r>
              <a:rPr lang="ru-RU" sz="1600" dirty="0"/>
              <a:t> </a:t>
            </a:r>
            <a:r>
              <a:rPr lang="ru-RU" sz="1600" dirty="0" err="1"/>
              <a:t>кес</a:t>
            </a:r>
            <a:r>
              <a:rPr lang="ru-RU" sz="1600" dirty="0"/>
              <a:t>» («передаю тебе») - желая им того же счастья, что и у него.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260648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Рождение ребёнка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3688" y="3949977"/>
            <a:ext cx="2664296" cy="19760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073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39552" y="1481401"/>
            <a:ext cx="3816424" cy="4680520"/>
          </a:xfrm>
        </p:spPr>
        <p:txBody>
          <a:bodyPr>
            <a:normAutofit/>
          </a:bodyPr>
          <a:lstStyle/>
          <a:p>
            <a:pPr algn="just"/>
            <a:r>
              <a:rPr lang="ru-RU" sz="1600" dirty="0"/>
              <a:t>Праздник «</a:t>
            </a:r>
            <a:r>
              <a:rPr lang="ru-RU" sz="1600" dirty="0" err="1"/>
              <a:t>Трндез</a:t>
            </a:r>
            <a:r>
              <a:rPr lang="ru-RU" sz="1600" dirty="0"/>
              <a:t>» отмечается в конце зимы. Этот праздник пришел из языческих времен поклонения огню. Прямо во дворе церкви разводят большой костер и молодожены прыгают через него, чтобы очисться от всего плохого: зла, высокомерия и несчастий. С этим днем на землю Армении приходит весна...</a:t>
            </a:r>
          </a:p>
          <a:p>
            <a:pPr algn="just"/>
            <a:r>
              <a:rPr lang="ru-RU" sz="1600" dirty="0"/>
              <a:t>Праздник «</a:t>
            </a:r>
            <a:r>
              <a:rPr lang="ru-RU" sz="1600" dirty="0" err="1"/>
              <a:t>Цахказард</a:t>
            </a:r>
            <a:r>
              <a:rPr lang="ru-RU" sz="1600" dirty="0"/>
              <a:t>» или «</a:t>
            </a:r>
            <a:r>
              <a:rPr lang="ru-RU" sz="1600" dirty="0" err="1"/>
              <a:t>Царзардар</a:t>
            </a:r>
            <a:r>
              <a:rPr lang="ru-RU" sz="1600" dirty="0"/>
              <a:t>» тоже посвящен приходу весны. В этот день люди приходят в церковь с опушившимися веточками вербы и, после освящения в церкви, надевают на головы молодых и </a:t>
            </a:r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9" r="5339"/>
          <a:stretch>
            <a:fillRect/>
          </a:stretch>
        </p:blipFill>
        <p:spPr>
          <a:xfrm>
            <a:off x="4716463" y="1600200"/>
            <a:ext cx="4032250" cy="40608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07503" y="188640"/>
            <a:ext cx="883212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Традиции народных праздников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0742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43" y="908720"/>
            <a:ext cx="3816424" cy="2448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283968" y="620688"/>
            <a:ext cx="4536503" cy="5688632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/>
              <a:t>Летом, в начале августа, когда стано­вится особенно жарко и поля страдают от засухи, наступает спасительный праздник воды «</a:t>
            </a:r>
            <a:r>
              <a:rPr lang="ru-RU" dirty="0" err="1"/>
              <a:t>Вардавар</a:t>
            </a:r>
            <a:r>
              <a:rPr lang="ru-RU" dirty="0"/>
              <a:t>». В традиционном обливании водой друг друга на улицах города также угадываются древние корни языческих обрядов. С незапамятных времен помолвленные девушки за три недели до свадьбы должны были бросить в миску с водой пшеницу и овес, а когда зерна прорастали, то этой водой молодые поливали друг друга. </a:t>
            </a:r>
            <a:r>
              <a:rPr lang="ru-RU" dirty="0" err="1"/>
              <a:t>Вардавар</a:t>
            </a:r>
            <a:r>
              <a:rPr lang="ru-RU" dirty="0"/>
              <a:t> проходит </a:t>
            </a:r>
            <a:r>
              <a:rPr lang="ru-RU" dirty="0" smtClean="0"/>
              <a:t>достаточно </a:t>
            </a:r>
            <a:r>
              <a:rPr lang="ru-RU" dirty="0"/>
              <a:t>весело.</a:t>
            </a:r>
          </a:p>
          <a:p>
            <a:pPr marL="0" indent="0" algn="just">
              <a:buNone/>
            </a:pPr>
            <a:r>
              <a:rPr lang="ru-RU" dirty="0"/>
              <a:t>День Святого Саркиса отмечается 13 февраля, накануне европейского Дня Святого Валентина - Дня всех влюбленных. В этот день девушки пекут специальное соленое печенье - «</a:t>
            </a:r>
            <a:r>
              <a:rPr lang="ru-RU" dirty="0" err="1"/>
              <a:t>ахаблит</a:t>
            </a:r>
            <a:r>
              <a:rPr lang="ru-RU" dirty="0"/>
              <a:t>». Печенье съедается перед сном и тот, кто явится девушке во сне и поднесет воды, чтобы напиться, тот и является суженым.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349" y="3645025"/>
            <a:ext cx="3816424" cy="25202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501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556792"/>
            <a:ext cx="6048672" cy="48958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9317" y="332656"/>
            <a:ext cx="91053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652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496" y="188640"/>
            <a:ext cx="8909000" cy="1512167"/>
          </a:xfrm>
        </p:spPr>
        <p:txBody>
          <a:bodyPr/>
          <a:lstStyle/>
          <a:p>
            <a:r>
              <a:rPr lang="ru-RU" b="1" i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Численность населения Армении по состоянию на 2011 год достигла 3 миллионов 274,3 тысяч человек.</a:t>
            </a:r>
            <a:br>
              <a:rPr lang="ru-RU" b="1" i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72816"/>
            <a:ext cx="8568952" cy="4824536"/>
          </a:xfrm>
        </p:spPr>
      </p:pic>
    </p:spTree>
    <p:extLst>
      <p:ext uri="{BB962C8B-B14F-4D97-AF65-F5344CB8AC3E}">
        <p14:creationId xmlns:p14="http://schemas.microsoft.com/office/powerpoint/2010/main" val="281024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395536" y="548680"/>
            <a:ext cx="4248472" cy="5760640"/>
          </a:xfrm>
        </p:spPr>
        <p:txBody>
          <a:bodyPr>
            <a:normAutofit/>
          </a:bodyPr>
          <a:lstStyle/>
          <a:p>
            <a:pPr algn="just"/>
            <a:r>
              <a:rPr lang="ru-RU" sz="1600" dirty="0" smtClean="0"/>
              <a:t>В Армении 2 </a:t>
            </a:r>
            <a:r>
              <a:rPr lang="ru-RU" sz="1600" dirty="0"/>
              <a:t>миллиона 81,9 тысяч человек составило городское население, а численность сельского населения достигла 1 миллиона 168,6 тысяч человек</a:t>
            </a:r>
            <a:r>
              <a:rPr lang="ru-RU" sz="1600" dirty="0" smtClean="0"/>
              <a:t>.</a:t>
            </a:r>
          </a:p>
          <a:p>
            <a:pPr algn="just"/>
            <a:r>
              <a:rPr lang="ru-RU" sz="1600" dirty="0"/>
              <a:t>Большинство жителей Армении – почти 68% населения - составляют трудоспособные граждане: мужчины в возрасте 16-62 лет и женщины в возрасте 16-60 лет. На долю лиц, младше трудоспособного возраста по состоянию на 1 июля приходится около 20% населения, а на долю лиц, старше этого возраста – около 2% населения. Средняя продолжительность жизни человека в Армении составляет 74 года.  По данным Национальной службы статистики Армении, уровень рождаемости в республике  в 2009 года в 1,3 раза превысил показатели смертности.</a:t>
            </a:r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620688"/>
            <a:ext cx="4212468" cy="5400600"/>
          </a:xfrm>
          <a:prstGeom prst="rect">
            <a:avLst/>
          </a:prstGeom>
          <a:ln>
            <a:gradFill>
              <a:gsLst>
                <a:gs pos="74161">
                  <a:srgbClr val="DFFFA9"/>
                </a:gs>
                <a:gs pos="8500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tx1">
                <a:alpha val="40000"/>
              </a:schemeClr>
            </a:glow>
            <a:innerShdw blurRad="63500" dist="50800" dir="16200000">
              <a:prstClr val="black">
                <a:alpha val="41000"/>
              </a:prstClr>
            </a:innerShdw>
            <a:softEdge rad="112500"/>
          </a:effectLst>
          <a:scene3d>
            <a:camera prst="perspectiveFront">
              <a:rot lat="0" lon="21599989" rev="0"/>
            </a:camera>
            <a:lightRig rig="flat" dir="t"/>
          </a:scene3d>
          <a:sp3d extrusionH="76200" contourW="12700" prstMaterial="metal">
            <a:bevelT w="114300" prst="artDeco"/>
            <a:extrusionClr>
              <a:schemeClr val="accent4"/>
            </a:extrusionClr>
            <a:contourClr>
              <a:schemeClr val="accent3"/>
            </a:contourClr>
          </a:sp3d>
        </p:spPr>
      </p:pic>
    </p:spTree>
    <p:extLst>
      <p:ext uri="{BB962C8B-B14F-4D97-AF65-F5344CB8AC3E}">
        <p14:creationId xmlns:p14="http://schemas.microsoft.com/office/powerpoint/2010/main" val="367291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804" y="1268760"/>
            <a:ext cx="4603448" cy="5112568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20964" y="1052736"/>
            <a:ext cx="3816425" cy="5400600"/>
          </a:xfrm>
        </p:spPr>
        <p:txBody>
          <a:bodyPr>
            <a:normAutofit fontScale="92500" lnSpcReduction="10000"/>
          </a:bodyPr>
          <a:lstStyle/>
          <a:p>
            <a:pPr algn="just"/>
            <a:endParaRPr lang="ru-RU" sz="1600" b="1" dirty="0" smtClean="0"/>
          </a:p>
          <a:p>
            <a:pPr algn="just"/>
            <a:r>
              <a:rPr lang="ru-RU" sz="1600" b="1" dirty="0" smtClean="0"/>
              <a:t>Коэффициент прироста населения </a:t>
            </a:r>
            <a:r>
              <a:rPr lang="ru-RU" sz="1600" dirty="0" smtClean="0"/>
              <a:t>– 0.1% в год.</a:t>
            </a:r>
          </a:p>
          <a:p>
            <a:pPr algn="just"/>
            <a:r>
              <a:rPr lang="ru-RU" sz="1600" dirty="0" smtClean="0"/>
              <a:t>Коэффициент рождаемости – 12,85 рождений/1000 человек.</a:t>
            </a:r>
          </a:p>
          <a:p>
            <a:pPr algn="just"/>
            <a:endParaRPr lang="ru-RU" sz="1600" b="1" dirty="0" smtClean="0"/>
          </a:p>
          <a:p>
            <a:pPr algn="just"/>
            <a:r>
              <a:rPr lang="ru-RU" sz="1600" b="1" dirty="0" smtClean="0"/>
              <a:t>Коэффициент смертности </a:t>
            </a:r>
            <a:r>
              <a:rPr lang="ru-RU" sz="1600" dirty="0" smtClean="0"/>
              <a:t>– 8,5смертей/1000человек.</a:t>
            </a:r>
          </a:p>
          <a:p>
            <a:pPr algn="just"/>
            <a:endParaRPr lang="ru-RU" sz="1600" b="1" dirty="0" smtClean="0"/>
          </a:p>
          <a:p>
            <a:pPr algn="just"/>
            <a:r>
              <a:rPr lang="ru-RU" sz="1600" b="1" dirty="0" smtClean="0"/>
              <a:t>Коэффициент миграции </a:t>
            </a:r>
            <a:r>
              <a:rPr lang="ru-RU" sz="1600" dirty="0" smtClean="0"/>
              <a:t>– -3,8 мигрантов на 1000 человек.</a:t>
            </a:r>
          </a:p>
          <a:p>
            <a:pPr algn="just"/>
            <a:endParaRPr lang="ru-RU" sz="1600" b="1" dirty="0" smtClean="0"/>
          </a:p>
          <a:p>
            <a:pPr algn="just"/>
            <a:r>
              <a:rPr lang="ru-RU" sz="1600" b="1" dirty="0" smtClean="0"/>
              <a:t>Суммарный коэффициент рождаемости</a:t>
            </a:r>
            <a:r>
              <a:rPr lang="ru-RU" sz="1600" dirty="0" smtClean="0"/>
              <a:t> – 1,37 детей на женщину.</a:t>
            </a:r>
          </a:p>
          <a:p>
            <a:pPr algn="just"/>
            <a:endParaRPr lang="ru-RU" sz="1600" b="1" dirty="0" smtClean="0"/>
          </a:p>
          <a:p>
            <a:pPr algn="just"/>
            <a:r>
              <a:rPr lang="ru-RU" sz="1600" b="1" dirty="0" smtClean="0"/>
              <a:t>Коэффициент младенческой смертности </a:t>
            </a:r>
            <a:r>
              <a:rPr lang="ru-RU" sz="1600" dirty="0" smtClean="0"/>
              <a:t>– 18,85 смертей/1000 родившихся живыми.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361040" y="2967335"/>
            <a:ext cx="4219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47146" y="202288"/>
            <a:ext cx="694406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Естественное движение населения Армении</a:t>
            </a:r>
            <a:endParaRPr lang="ru-RU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490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00808"/>
            <a:ext cx="2857500" cy="194421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8" name="Объект 27"/>
          <p:cNvSpPr>
            <a:spLocks noGrp="1"/>
          </p:cNvSpPr>
          <p:nvPr>
            <p:ph sz="half" idx="2"/>
          </p:nvPr>
        </p:nvSpPr>
        <p:spPr>
          <a:xfrm>
            <a:off x="4663280" y="1484784"/>
            <a:ext cx="4192687" cy="504056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dirty="0" smtClean="0">
                <a:latin typeface="Calibri"/>
                <a:ea typeface="Calibri"/>
                <a:cs typeface="Times New Roman"/>
              </a:rPr>
              <a:t>В 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>Армении из года в год снижается уровень рождаемости, а вместо этого растет показатель смертности, в том числе случаев рождения мертвыми и уровень детской смертности.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dirty="0">
                <a:latin typeface="Calibri"/>
                <a:ea typeface="Calibri"/>
                <a:cs typeface="Times New Roman"/>
              </a:rPr>
              <a:t>По данным Национальной статистической службы Армении, в 2010 г. родились 44825 детей, из которых 23969 – мальчики, 20856 – девочки. В 2011 г. родились 43447 детей, из которых 23160 – мальчики, 20287 – девочки. Самый высокий показатель рождаемости в Армении был зафиксирован в 1995 г. – родились 48960 детей.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51520" y="188640"/>
            <a:ext cx="860444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Снижается рождаемость и растёт детская смертность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4149080"/>
            <a:ext cx="2836643" cy="199185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22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67544" y="620688"/>
            <a:ext cx="4248472" cy="5616624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latin typeface="Calibri"/>
                <a:ea typeface="Calibri"/>
                <a:cs typeface="Times New Roman"/>
              </a:rPr>
              <a:t>Уровень 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>детской смертности был наивысшим в 1995 г. – 697 случаев. В 2010-м умерли 512 детей, в 2008-2009 в среднем этот показатель был равен примерно 448. Примечательно, что больше всего случаев рождения мертвыми зафиксировано в </a:t>
            </a:r>
            <a:r>
              <a:rPr lang="ru-RU" sz="1600" dirty="0" err="1">
                <a:latin typeface="Calibri"/>
                <a:ea typeface="Calibri"/>
                <a:cs typeface="Times New Roman"/>
              </a:rPr>
              <a:t>Котайкской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> области Армении, детская смертность зашкаливает в </a:t>
            </a:r>
            <a:r>
              <a:rPr lang="ru-RU" sz="1600" dirty="0" err="1">
                <a:latin typeface="Calibri"/>
                <a:ea typeface="Calibri"/>
                <a:cs typeface="Times New Roman"/>
              </a:rPr>
              <a:t>Ширакской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>. Фактически, кроме тенденции к снижению рождаемости более или менее быстрыми темпами растет количество случаев, когда дети просто рождаются мертвыми.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Calibri"/>
                <a:ea typeface="Calibri"/>
                <a:cs typeface="Times New Roman"/>
              </a:rPr>
              <a:t>Основной причиной смертности, по данным </a:t>
            </a:r>
            <a:r>
              <a:rPr lang="ru-RU" sz="1600" dirty="0" err="1">
                <a:latin typeface="Calibri"/>
                <a:ea typeface="Calibri"/>
                <a:cs typeface="Times New Roman"/>
              </a:rPr>
              <a:t>Нацстатслужбы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>, являются особые случаи в предродовой период, а также врожденные аномалии и нарушения в развитии плода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>.</a:t>
            </a:r>
          </a:p>
          <a:p>
            <a:pPr algn="just"/>
            <a:endParaRPr lang="ru-RU" sz="1400" dirty="0"/>
          </a:p>
        </p:txBody>
      </p:sp>
      <p:pic>
        <p:nvPicPr>
          <p:cNvPr id="2" name="Рисунок 1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725" y="980728"/>
            <a:ext cx="4105275" cy="4176464"/>
          </a:xfr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85322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3" y="188640"/>
            <a:ext cx="79208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</a:t>
            </a:r>
            <a:r>
              <a:rPr lang="ru-RU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мертность</a:t>
            </a:r>
            <a:endParaRPr lang="ru-RU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067944" y="1196752"/>
            <a:ext cx="4752528" cy="4752528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latin typeface="Calibri"/>
                <a:ea typeface="Calibri"/>
                <a:cs typeface="Times New Roman"/>
              </a:rPr>
              <a:t>Основные 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>причины смертности в течение многих лет почти не изменились. Как в предыдущие годы, в этом году также на первой строчке находятся болезни системы кровообращения, в случае с которыми зарегистрирован небольшой рост в сравнении с предыдущим годом. Например, в этом году от болезней системы кровообращения умерли 7 тысяч человек, а в прошлом году – 7 тысяч </a:t>
            </a:r>
            <a:r>
              <a:rPr lang="ru-RU" sz="1600" dirty="0" smtClean="0">
                <a:latin typeface="Calibri"/>
                <a:ea typeface="Calibri"/>
                <a:cs typeface="Times New Roman"/>
              </a:rPr>
              <a:t>163.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latin typeface="Calibri"/>
                <a:ea typeface="Calibri"/>
                <a:cs typeface="Times New Roman"/>
              </a:rPr>
              <a:t>На 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>второй строчке находятся случаи смерти от новообразований. В январе-июне текущего года зарегистрировано 2 тысячи 850 смертей, а за тот же период предыдущего года – 2 тысячи 715. В сравнении с предыдущим годом сократилось число случаев смерти от этих болезней.</a:t>
            </a:r>
          </a:p>
          <a:p>
            <a:endParaRPr lang="ru-RU" sz="1600" dirty="0"/>
          </a:p>
        </p:txBody>
      </p:sp>
      <p:pic>
        <p:nvPicPr>
          <p:cNvPr id="2" name="Рисунок 1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8760"/>
            <a:ext cx="3672408" cy="396044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61018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251520" y="465241"/>
            <a:ext cx="4248472" cy="5472607"/>
          </a:xfrm>
        </p:spPr>
        <p:txBody>
          <a:bodyPr>
            <a:noAutofit/>
          </a:bodyPr>
          <a:lstStyle/>
          <a:p>
            <a:pPr algn="just"/>
            <a:r>
              <a:rPr lang="ru-RU" sz="1600" dirty="0"/>
              <a:t>Демографическая ситуация в Армении находится в центре внимания правительства страны, которое в 2009 году утвердило стратегию демографической политики до 2035 года и соответствующую программу мероприятий. Программой предусматривается реализация ряда проектов, направленных на демографическое развитие и прирост численности населения Армении. Особое внимание в Армении уделяется и помощи армянским семьям, оказанию помощи при рождении детей в многодетных семьях в виде подобий.</a:t>
            </a:r>
          </a:p>
        </p:txBody>
      </p:sp>
      <p:pic>
        <p:nvPicPr>
          <p:cNvPr id="23" name="Объект 2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122" y="548680"/>
            <a:ext cx="3561325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62442" y="3717032"/>
            <a:ext cx="3592737" cy="24368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15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2719</TotalTime>
  <Words>1686</Words>
  <Application>Microsoft Office PowerPoint</Application>
  <PresentationFormat>Экран (4:3)</PresentationFormat>
  <Paragraphs>60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Spring</vt:lpstr>
      <vt:lpstr>Презентация PowerPoint</vt:lpstr>
      <vt:lpstr>Презентация PowerPoint</vt:lpstr>
      <vt:lpstr>Численность населения Армении по состоянию на 2011 год достигла 3 миллионов 274,3 тысяч человек.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Этногеографическая характеристика армян</dc:title>
  <dc:creator>ПуЛи4кА</dc:creator>
  <cp:lastModifiedBy>Александр</cp:lastModifiedBy>
  <cp:revision>47</cp:revision>
  <dcterms:created xsi:type="dcterms:W3CDTF">2012-10-24T07:20:35Z</dcterms:created>
  <dcterms:modified xsi:type="dcterms:W3CDTF">2012-11-08T14:02:04Z</dcterms:modified>
</cp:coreProperties>
</file>