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8D24B-4C54-46A8-B24A-195CFB1127CA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85535-A576-4C9B-BB1D-B9041E6F4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5535-A576-4C9B-BB1D-B9041E6F4ED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itsintez.com/upload/119.gi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g.geocaching.com/cache/f832af39-0eae-4c17-b118-8a76ad4f70cb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fotominsk.by/foto/albums/userpics/10362/City%20Industrial%204.jpe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spb-foto.ru/foto/thumbs/1803-industrial_landscape_of_city_kirovsk_in_russia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i.kz/s_images/12070349806265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littlemountainhomeopathy.files.wordpress.com/2010/01/toxins.jp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0%B0%D0%B9%D0%BB:Fire_brigade_Chita.jpg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ru.wikipedia.org/wiki/%D0%A4%D0%B0%D0%B9%D0%BB:Amurskaya_street_Chit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4%D0%B0%D0%B9%D0%BB:Decabrists_church.jpg" TargetMode="External"/><Relationship Id="rId11" Type="http://schemas.openxmlformats.org/officeDocument/2006/relationships/image" Target="../media/image12.jpeg"/><Relationship Id="rId5" Type="http://schemas.openxmlformats.org/officeDocument/2006/relationships/image" Target="../media/image9.jpeg"/><Relationship Id="rId10" Type="http://schemas.openxmlformats.org/officeDocument/2006/relationships/hyperlink" Target="http://ru.wikipedia.org/wiki/%D0%A4%D0%B0%D0%B9%D0%BB:Pedagogical_Institute_Chita.jpg" TargetMode="External"/><Relationship Id="rId4" Type="http://schemas.openxmlformats.org/officeDocument/2006/relationships/hyperlink" Target="http://ru.wikipedia.org/wiki/%D0%A4%D0%B0%D0%B9%D0%BB:Select_hotel_Chita.jpg" TargetMode="External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784582">
            <a:off x="332645" y="1315753"/>
            <a:ext cx="8715023" cy="19383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perspectiveAbove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cross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Характеристика города</a:t>
            </a:r>
          </a:p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Чита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ЭГП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Picture 2" descr="Картинка 15 из 539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071546"/>
            <a:ext cx="4643470" cy="56436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0" y="917912"/>
            <a:ext cx="4286248" cy="5940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Экономико-географическое положение города относительно территории всей страны невыгодное, а относительно края – довольно выгодное.</a:t>
            </a:r>
          </a:p>
          <a:p>
            <a:r>
              <a:rPr lang="ru-RU" sz="2000" dirty="0" err="1" smtClean="0">
                <a:solidFill>
                  <a:srgbClr val="FF0000"/>
                </a:solidFill>
              </a:rPr>
              <a:t>Макроположение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– юг Восточной Сибири.</a:t>
            </a:r>
          </a:p>
          <a:p>
            <a:r>
              <a:rPr lang="ru-RU" sz="2000" dirty="0" err="1" smtClean="0">
                <a:solidFill>
                  <a:srgbClr val="FF0000"/>
                </a:solidFill>
              </a:rPr>
              <a:t>Мезоположение</a:t>
            </a:r>
            <a:r>
              <a:rPr lang="ru-RU" sz="2000" dirty="0" smtClean="0"/>
              <a:t> -  город находится в </a:t>
            </a:r>
            <a:r>
              <a:rPr lang="ru-RU" sz="2000" dirty="0" err="1" smtClean="0"/>
              <a:t>Читино-Ингодинской</a:t>
            </a:r>
            <a:r>
              <a:rPr lang="ru-RU" sz="2000" dirty="0" smtClean="0"/>
              <a:t> впадине и на склонах хребтов </a:t>
            </a:r>
            <a:r>
              <a:rPr lang="ru-RU" sz="2000" dirty="0" err="1" smtClean="0"/>
              <a:t>Яблоновый</a:t>
            </a:r>
            <a:r>
              <a:rPr lang="ru-RU" sz="2000" dirty="0" smtClean="0"/>
              <a:t> (с запада) и Черского (с востока), при впадении р. Чита в р. Ингода.</a:t>
            </a:r>
          </a:p>
          <a:p>
            <a:r>
              <a:rPr lang="ru-RU" sz="2000" dirty="0" err="1" smtClean="0">
                <a:solidFill>
                  <a:srgbClr val="FF0000"/>
                </a:solidFill>
              </a:rPr>
              <a:t>Микроположение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-  центральная часть города находится  горой Чита и горой </a:t>
            </a:r>
            <a:r>
              <a:rPr lang="ru-RU" sz="2000" dirty="0" err="1" smtClean="0"/>
              <a:t>Титовская</a:t>
            </a:r>
            <a:r>
              <a:rPr lang="ru-RU" sz="2000" dirty="0" smtClean="0"/>
              <a:t> сопка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История развития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48690"/>
            <a:ext cx="6000760" cy="59093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/>
            <a:r>
              <a:rPr lang="ru-RU" dirty="0" smtClean="0"/>
              <a:t>Самым древним упоминанием о населенном пункте на месте современной Читы - письмо полномочного посла </a:t>
            </a:r>
            <a:r>
              <a:rPr lang="ru-RU" dirty="0" smtClean="0">
                <a:solidFill>
                  <a:srgbClr val="FF0000"/>
                </a:solidFill>
              </a:rPr>
              <a:t>Фёдора Головина</a:t>
            </a:r>
            <a:r>
              <a:rPr lang="ru-RU" dirty="0" smtClean="0"/>
              <a:t>, писанное в декабре 1687 года. </a:t>
            </a:r>
          </a:p>
          <a:p>
            <a:pPr indent="457200"/>
            <a:r>
              <a:rPr lang="ru-RU" dirty="0" smtClean="0"/>
              <a:t>В 1701 году в «Ведомости сибирских городов» впервые упоминается Читинская слобода.</a:t>
            </a:r>
          </a:p>
          <a:p>
            <a:pPr indent="457200"/>
            <a:r>
              <a:rPr lang="ru-RU" dirty="0" smtClean="0"/>
              <a:t>В 1797 году Читинский острог был официально сделан селом и приписан к </a:t>
            </a:r>
            <a:r>
              <a:rPr lang="ru-RU" dirty="0" err="1" smtClean="0"/>
              <a:t>Городищенской</a:t>
            </a:r>
            <a:r>
              <a:rPr lang="ru-RU" dirty="0" smtClean="0"/>
              <a:t> волости, а населявшие его крестьяне переданы в ведение Нерчинского горного управления.</a:t>
            </a:r>
          </a:p>
          <a:p>
            <a:pPr indent="457200"/>
            <a:r>
              <a:rPr lang="ru-RU" dirty="0" smtClean="0"/>
              <a:t>Название острога Чита официально утратила в 1821 году, когда была переименована в селение. </a:t>
            </a:r>
          </a:p>
          <a:p>
            <a:pPr indent="457200"/>
            <a:r>
              <a:rPr lang="ru-RU" dirty="0" smtClean="0"/>
              <a:t>В период с 1920 по 1922 Чита была столицей </a:t>
            </a:r>
            <a:r>
              <a:rPr lang="ru-RU" dirty="0" smtClean="0">
                <a:solidFill>
                  <a:srgbClr val="FF0000"/>
                </a:solidFill>
              </a:rPr>
              <a:t>Дальневосточной республики</a:t>
            </a:r>
            <a:r>
              <a:rPr lang="ru-RU" dirty="0" smtClean="0"/>
              <a:t>, с 1922 — центром </a:t>
            </a:r>
            <a:r>
              <a:rPr lang="ru-RU" dirty="0" smtClean="0">
                <a:solidFill>
                  <a:srgbClr val="FF0000"/>
                </a:solidFill>
              </a:rPr>
              <a:t>Забайкальской губернии</a:t>
            </a:r>
            <a:r>
              <a:rPr lang="ru-RU" dirty="0" smtClean="0"/>
              <a:t>. В 1926 году Чита стала окружным городом </a:t>
            </a:r>
            <a:r>
              <a:rPr lang="ru-RU" dirty="0" smtClean="0">
                <a:solidFill>
                  <a:srgbClr val="FF0000"/>
                </a:solidFill>
              </a:rPr>
              <a:t>Дальневосточного края</a:t>
            </a:r>
            <a:r>
              <a:rPr lang="ru-RU" dirty="0" smtClean="0"/>
              <a:t>, а с 1937 являлась центром Читинской области. С 1 марта 2008 — административный центр </a:t>
            </a:r>
            <a:r>
              <a:rPr lang="ru-RU" dirty="0" smtClean="0">
                <a:solidFill>
                  <a:srgbClr val="FF0000"/>
                </a:solidFill>
              </a:rPr>
              <a:t>Забайкальского края</a:t>
            </a:r>
            <a:r>
              <a:rPr lang="ru-RU" dirty="0" smtClean="0"/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482" name="Picture 2" descr="Картинка 18 из 2799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928670"/>
            <a:ext cx="3143240" cy="5929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Промышленные производства города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785926"/>
            <a:ext cx="5572132" cy="50629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/>
            <a:r>
              <a:rPr lang="ru-RU" sz="1900" dirty="0" smtClean="0"/>
              <a:t>Одно из градообразующих предприятий города - ЗАО "Читинские Ключи". Крупнейший завод в крае, производящий </a:t>
            </a:r>
            <a:r>
              <a:rPr lang="ru-RU" sz="1900" dirty="0" err="1" smtClean="0"/>
              <a:t>пиво-безалкогольную</a:t>
            </a:r>
            <a:r>
              <a:rPr lang="ru-RU" sz="1900" dirty="0" smtClean="0"/>
              <a:t> продукцию.</a:t>
            </a:r>
          </a:p>
          <a:p>
            <a:pPr indent="457200"/>
            <a:r>
              <a:rPr lang="ru-RU" sz="1900" dirty="0" smtClean="0"/>
              <a:t>Доминирующей промышленностью является энергетика, представителем которой в Чите является компания ТГК-14, в которую входят в том числе Читинская ТЭЦ-1 и Читинская ТЭЦ-2. Имеется также машиностроительный завод, занимающийся поставкой охладительного оборудования.</a:t>
            </a:r>
          </a:p>
          <a:p>
            <a:pPr indent="457200"/>
            <a:r>
              <a:rPr lang="ru-RU" sz="1900" dirty="0" smtClean="0"/>
              <a:t>К другим отраслям промышленности данного города можно отнести суконную отрасль, строительство, воздушное сообщение.</a:t>
            </a:r>
            <a:endParaRPr lang="ru-RU" dirty="0"/>
          </a:p>
        </p:txBody>
      </p:sp>
      <p:pic>
        <p:nvPicPr>
          <p:cNvPr id="19458" name="Picture 2" descr="Картинка 14 из 116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785926"/>
            <a:ext cx="3571868" cy="33575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9460" name="Picture 4" descr="http://spb-foto.ru/foto/thumbs/1803-industrial_landscape_of_city_kirovsk_in_russia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5143513"/>
            <a:ext cx="3357586" cy="16116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Производственная сфера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8926" y="2285992"/>
            <a:ext cx="3214678" cy="44012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Практически вся продукция, производимая  предприятиями </a:t>
            </a:r>
            <a:r>
              <a:rPr lang="ru-RU" sz="2800" dirty="0" smtClean="0"/>
              <a:t>города, </a:t>
            </a:r>
            <a:r>
              <a:rPr lang="ru-RU" sz="2800" dirty="0" smtClean="0"/>
              <a:t>имеет местное значение, либо экспортируется в близлежащие субъекты РФ</a:t>
            </a:r>
            <a:endParaRPr lang="ru-RU" sz="2800" dirty="0"/>
          </a:p>
        </p:txBody>
      </p:sp>
      <p:pic>
        <p:nvPicPr>
          <p:cNvPr id="18434" name="Picture 2" descr="Картинка 7 из 14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428868"/>
            <a:ext cx="2428892" cy="400052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8436" name="Picture 4" descr="Картинка 10 из 69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2285992"/>
            <a:ext cx="2752725" cy="428628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Непроизводственная сфера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785926"/>
            <a:ext cx="9144000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В Чите около 50 школ, также там находятся крупнейшие ВУЗы края (3 университета, 2 академии, 5 институтов).  </a:t>
            </a:r>
          </a:p>
          <a:p>
            <a:r>
              <a:rPr lang="ru-RU" sz="2000" dirty="0" smtClean="0"/>
              <a:t>Очень много техникумов, училищ, колледжей, научно-исследовательских  институтов.</a:t>
            </a:r>
          </a:p>
          <a:p>
            <a:r>
              <a:rPr lang="ru-RU" sz="2000" dirty="0" smtClean="0"/>
              <a:t>Культурные учреждения – 5 театров, 3 концертно-культурных комплекса, около 10 музеев. Также множество  кинотеатров, 4 стадиона, 3 горнолыжных комплекса.</a:t>
            </a:r>
            <a:endParaRPr lang="ru-RU" sz="2000" dirty="0"/>
          </a:p>
        </p:txBody>
      </p:sp>
      <p:pic>
        <p:nvPicPr>
          <p:cNvPr id="4" name="Рисунок 3" descr="http://upload.wikimedia.org/wikipedia/commons/thumb/5/53/Amurskaya_street_Chita.jpg/120px-Amurskaya_street_Chita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4286256"/>
            <a:ext cx="1643074" cy="14287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 descr="http://upload.wikimedia.org/wikipedia/commons/thumb/6/62/Select_hotel_Chita.jpg/120px-Select_hotel_Chita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4286256"/>
            <a:ext cx="1571636" cy="10001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Рисунок 5" descr="http://upload.wikimedia.org/wikipedia/commons/thumb/b/b2/Decabrists_church.jpg/120px-Decabrists_church.jpg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4071942"/>
            <a:ext cx="1785950" cy="150019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Рисунок 6" descr="http://upload.wikimedia.org/wikipedia/commons/thumb/6/6f/Fire_brigade_Chita.jpg/120px-Fire_brigade_Chita.jpg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857356" y="5286388"/>
            <a:ext cx="1571636" cy="121444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Рисунок 7" descr="http://upload.wikimedia.org/wikipedia/commons/thumb/3/3d/Pedagogical_Institute_Chita.jpg/120px-Pedagogical_Institute_Chita.jpg">
            <a:hlinkClick r:id="rId10"/>
          </p:cNvPr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143504" y="5286388"/>
            <a:ext cx="2214570" cy="12858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Перспективы развития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928670"/>
            <a:ext cx="9144000" cy="286232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Приоритетными направлениями развития культуры и искусства в г. Чите являются: </a:t>
            </a:r>
          </a:p>
          <a:p>
            <a:r>
              <a:rPr lang="ru-RU" dirty="0" smtClean="0"/>
              <a:t>– сохранение, освоение и использование историко-культурного наследия; </a:t>
            </a:r>
          </a:p>
          <a:p>
            <a:r>
              <a:rPr lang="ru-RU" dirty="0" smtClean="0"/>
              <a:t>– дальнейшее развитие библиотечного дела; </a:t>
            </a:r>
          </a:p>
          <a:p>
            <a:r>
              <a:rPr lang="ru-RU" dirty="0" smtClean="0"/>
              <a:t>– поддержка исполнительского искусства; </a:t>
            </a:r>
          </a:p>
          <a:p>
            <a:r>
              <a:rPr lang="ru-RU" dirty="0" smtClean="0"/>
              <a:t>– подготовка специалистов для учреждений культуры; </a:t>
            </a:r>
          </a:p>
          <a:p>
            <a:r>
              <a:rPr lang="ru-RU" dirty="0" smtClean="0"/>
              <a:t>– развитие сферы </a:t>
            </a:r>
            <a:r>
              <a:rPr lang="ru-RU" dirty="0" err="1" smtClean="0"/>
              <a:t>культурно-досуговой</a:t>
            </a:r>
            <a:r>
              <a:rPr lang="ru-RU" dirty="0" smtClean="0"/>
              <a:t> деятельности; </a:t>
            </a:r>
          </a:p>
          <a:p>
            <a:r>
              <a:rPr lang="ru-RU" dirty="0" smtClean="0"/>
              <a:t>– формирование и развитие культурного уровня у детей; </a:t>
            </a:r>
          </a:p>
          <a:p>
            <a:r>
              <a:rPr lang="ru-RU" dirty="0" smtClean="0"/>
              <a:t>– развитие индустрии культуры.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441680"/>
            <a:ext cx="9144000" cy="3416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 сфере образования целесообразно развитие конкурентной среды, что предполагает: </a:t>
            </a:r>
          </a:p>
          <a:p>
            <a:r>
              <a:rPr lang="ru-RU" dirty="0" smtClean="0"/>
              <a:t>1. Развитие механизмов </a:t>
            </a:r>
            <a:r>
              <a:rPr lang="ru-RU" dirty="0" err="1" smtClean="0"/>
              <a:t>подушевого</a:t>
            </a:r>
            <a:r>
              <a:rPr lang="ru-RU" dirty="0" smtClean="0"/>
              <a:t> финансирования в системе начального и среднего образования.</a:t>
            </a:r>
          </a:p>
          <a:p>
            <a:r>
              <a:rPr lang="ru-RU" dirty="0" smtClean="0"/>
              <a:t>2. Сохранение и оптимизация структуры образовательных учреждений, интеграция учреждений начального, среднего профессионального образования, расширение доступности образовательных услуг. </a:t>
            </a:r>
          </a:p>
          <a:p>
            <a:r>
              <a:rPr lang="ru-RU" dirty="0" smtClean="0"/>
              <a:t>3. Развитие негосударственных форм обучения и профессиональной подготовки, дополнительного образования и воспитания. </a:t>
            </a:r>
          </a:p>
          <a:p>
            <a:r>
              <a:rPr lang="ru-RU" dirty="0" smtClean="0"/>
              <a:t>5. Сохранение финансирования учреждений дополнительного образования, летнего отдыха за счет средств государственного социального страхования, профсоюзов.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188</TotalTime>
  <Words>389</Words>
  <PresentationFormat>Экран (4:3)</PresentationFormat>
  <Paragraphs>38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21</cp:revision>
  <dcterms:modified xsi:type="dcterms:W3CDTF">2011-03-09T17:25:55Z</dcterms:modified>
</cp:coreProperties>
</file>