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7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08.02.2011</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08.02.2011</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08.02.2011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08.02.2011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08.02.2011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08.02.2011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08.02.2011</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08.02.2011</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08.02.2011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bort.foto-tula.ru/files/p0017488.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wiki/%D0%91%D0%B0%D1%88%D0%BD%D1%8F_%D0%98%D0%B2%D0%B0%D0%BD%D0%BE%D0%B2%D1%81%D0%BA%D0%B8%D1%85_%D0%B2%D0%BE%D1%80%D0%BE%D1%82" TargetMode="External"/><Relationship Id="rId13" Type="http://schemas.openxmlformats.org/officeDocument/2006/relationships/hyperlink" Target="http://www.ratingtour.ru/i/photogallery/44/316.jpg" TargetMode="External"/><Relationship Id="rId3" Type="http://schemas.openxmlformats.org/officeDocument/2006/relationships/hyperlink" Target="/wiki/XVI_%D0%B2%D0%B5%D0%BA" TargetMode="External"/><Relationship Id="rId7" Type="http://schemas.openxmlformats.org/officeDocument/2006/relationships/hyperlink" Target="/wiki/%D0%98%D0%B2%D0%B0%D0%BD%D0%BE%D0%B2%D1%81%D0%BA%D0%B0%D1%8F_%D0%B1%D0%B0%D1%88%D0%BD%D1%8F_(%D0%A2%D1%83%D0%BB%D0%B0)" TargetMode="External"/><Relationship Id="rId12" Type="http://schemas.openxmlformats.org/officeDocument/2006/relationships/hyperlink" Target="/wiki/%D0%91%D0%B0%D1%88%D0%BD%D1%8F_%D0%9F%D1%8F%D1%82%D0%BD%D0%B8%D1%86%D0%BA%D0%B8%D1%85_%D0%B2%D0%BE%D1%80%D0%BE%D1%82_(%D0%A2%D1%83%D0%BB%D0%B0)" TargetMode="External"/><Relationship Id="rId2" Type="http://schemas.openxmlformats.org/officeDocument/2006/relationships/hyperlink" Target="/wiki/%D0%A2%D1%83%D0%BB%D1%8C%D1%81%D0%BA%D0%B8%D0%B9_%D0%BA%D1%80%D0%B5%D0%BC%D0%BB%D1%8C" TargetMode="External"/><Relationship Id="rId1" Type="http://schemas.openxmlformats.org/officeDocument/2006/relationships/slideLayout" Target="../slideLayouts/slideLayout2.xml"/><Relationship Id="rId6" Type="http://schemas.openxmlformats.org/officeDocument/2006/relationships/hyperlink" Target="/wiki/%D0%9D%D0%B8%D0%BA%D0%B8%D1%82%D1%81%D0%BA%D0%B0%D1%8F_%D0%B1%D0%B0%D1%88%D0%BD%D1%8F_(%D0%A2%D1%83%D0%BB%D0%B0)" TargetMode="External"/><Relationship Id="rId11" Type="http://schemas.openxmlformats.org/officeDocument/2006/relationships/hyperlink" Target="/wiki/%D0%9D%D0%B0%D1%83%D0%B3%D0%BE%D0%BB%D1%8C%D0%BD%D0%B0%D1%8F_%D0%B1%D0%B0%D1%88%D0%BD%D1%8F" TargetMode="External"/><Relationship Id="rId5" Type="http://schemas.openxmlformats.org/officeDocument/2006/relationships/hyperlink" Target="/wiki/%D0%91%D0%B0%D1%88%D0%BD%D1%8F_%D0%9E%D0%B4%D0%BE%D0%B5%D0%B2%D1%81%D0%BA%D0%B8%D1%85_%D0%B2%D0%BE%D1%80%D0%BE%D1%82" TargetMode="External"/><Relationship Id="rId10" Type="http://schemas.openxmlformats.org/officeDocument/2006/relationships/hyperlink" Target="/wiki/%D0%91%D0%B0%D1%88%D0%BD%D1%8F_%D0%92%D0%BE%D0%B4%D1%8F%D0%BD%D1%8B%D1%85_%D0%B2%D0%BE%D1%80%D0%BE%D1%82" TargetMode="External"/><Relationship Id="rId4" Type="http://schemas.openxmlformats.org/officeDocument/2006/relationships/hyperlink" Target="/wiki/%D0%A1%D0%BF%D0%B0%D1%81%D1%81%D0%BA%D0%B0%D1%8F_%D0%B1%D0%B0%D1%88%D0%BD%D1%8F_(%D0%A2%D1%83%D0%BB%D0%B0)" TargetMode="External"/><Relationship Id="rId9" Type="http://schemas.openxmlformats.org/officeDocument/2006/relationships/hyperlink" Target="/wiki/%D0%91%D0%B0%D1%88%D0%BD%D1%8F_%D0%9D%D0%B0_%D0%BF%D0%BE%D0%B3%D1%80%D0%B5%D0%B1%D1%83" TargetMode="External"/><Relationship Id="rId1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hyperlink" Target="/wiki/XX_%D0%B2%D0%B5%D0%BA" TargetMode="External"/><Relationship Id="rId3" Type="http://schemas.openxmlformats.org/officeDocument/2006/relationships/hyperlink" Target="/wiki/1910" TargetMode="External"/><Relationship Id="rId7" Type="http://schemas.openxmlformats.org/officeDocument/2006/relationships/hyperlink" Target="/wiki/XVIII" TargetMode="External"/><Relationship Id="rId12" Type="http://schemas.openxmlformats.org/officeDocument/2006/relationships/image" Target="../media/image16.jpeg"/><Relationship Id="rId2" Type="http://schemas.openxmlformats.org/officeDocument/2006/relationships/hyperlink" Target="/wiki/1990_%D0%B3%D0%BE%D0%B4" TargetMode="External"/><Relationship Id="rId1" Type="http://schemas.openxmlformats.org/officeDocument/2006/relationships/slideLayout" Target="../slideLayouts/slideLayout2.xml"/><Relationship Id="rId6" Type="http://schemas.openxmlformats.org/officeDocument/2006/relationships/hyperlink" Target="/wiki/%D0%A1%D0%B0%D0%BC%D0%BE%D0%B2%D0%B0%D1%80" TargetMode="External"/><Relationship Id="rId11" Type="http://schemas.openxmlformats.org/officeDocument/2006/relationships/hyperlink" Target="http://s49.radikal.ru/i126/0807/8a/ccbfb64b2415.jpg" TargetMode="External"/><Relationship Id="rId5" Type="http://schemas.openxmlformats.org/officeDocument/2006/relationships/hyperlink" Target="/wiki/%D0%A2%D1%83%D0%BB%D1%8C%D1%81%D0%BA%D0%B8%D0%B9_%D0%BA%D1%80%D0%B5%D0%BC%D0%BB%D1%8C" TargetMode="External"/><Relationship Id="rId10" Type="http://schemas.openxmlformats.org/officeDocument/2006/relationships/image" Target="../media/image15.gif"/><Relationship Id="rId4" Type="http://schemas.openxmlformats.org/officeDocument/2006/relationships/hyperlink" Target="/wiki/1911_%D0%B3%D0%BE%D0%B4" TargetMode="External"/><Relationship Id="rId9" Type="http://schemas.openxmlformats.org/officeDocument/2006/relationships/hyperlink" Target="http://turometr.s3.amazonaws.com/images/gallery/01/59/24/2010/07/12/c9bb47__7a1451b2b0_600.gi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wiki/%D0%9F%D1%80%D1%8F%D0%BD%D0%B8%D0%BA" TargetMode="External"/><Relationship Id="rId7" Type="http://schemas.openxmlformats.org/officeDocument/2006/relationships/hyperlink" Target="http://img-fotki.yandex.ru/get/7/ymasharova.3/0_4fd6_4c0a3b21_XL" TargetMode="External"/><Relationship Id="rId2" Type="http://schemas.openxmlformats.org/officeDocument/2006/relationships/hyperlink" Target="/wiki/1996_%D0%B3%D0%BE%D0%B4"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content.foto.mail.ru/mail/tulsky/119/i-120.jpg" TargetMode="External"/><Relationship Id="rId4" Type="http://schemas.openxmlformats.org/officeDocument/2006/relationships/hyperlink" Target="/wiki/%D0%A0%D0%BE%D1%81%D1%81%D0%B8%D1%8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magput.ru/pics/large/41906.jpg" TargetMode="External"/><Relationship Id="rId2" Type="http://schemas.openxmlformats.org/officeDocument/2006/relationships/hyperlink" Target="/wiki/%D0%91%D0%B5%D0%BB%D0%BE%D0%B1%D0%BE%D1%80%D0%BE%D0%B4%D0%BE%D0%B2,_%D0%9D%D0%B8%D0%BA%D0%BE%D0%BB%D0%B0%D0%B9_%D0%98%D0%B2%D0%B0%D0%BD%D0%BE%D0%B2%D0%B8%D1%87"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wiki/1777_%D0%B3%D0%BE%D0%B4" TargetMode="External"/><Relationship Id="rId2" Type="http://schemas.openxmlformats.org/officeDocument/2006/relationships/hyperlink" Target="/wiki/%D0%A0%D0%BE%D1%81%D1%81%D0%B8%D1%8F"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img-fotki.yandex.ru/get/15/ludmila-erohina.0/0_9f3c_9d79ccd4_XL" TargetMode="External"/><Relationship Id="rId4" Type="http://schemas.openxmlformats.org/officeDocument/2006/relationships/hyperlink" Target="/wiki/%D0%95%D0%BA%D0%B0%D1%82%D0%B5%D1%80%D0%B8%D0%BD%D0%B0_I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g-fotki.yandex.ru/get/3105/eleerina.4/0_1faaa_d5b7e24e_XL"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images04.olx.ru/ui/8/49/88/1282977422_116274188_1-----1282977422.jp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wiki/%D0%93%D0%B5%D1%80%D0%BC%D0%B0%D0%BD%D0%B8%D1%8F" TargetMode="External"/><Relationship Id="rId3" Type="http://schemas.openxmlformats.org/officeDocument/2006/relationships/hyperlink" Target="/wiki/XVI" TargetMode="External"/><Relationship Id="rId7" Type="http://schemas.openxmlformats.org/officeDocument/2006/relationships/hyperlink" Target="/wiki/%D0%A4%D1%80%D0%B0%D0%BD%D1%86%D0%B8%D1%8F" TargetMode="External"/><Relationship Id="rId2" Type="http://schemas.openxmlformats.org/officeDocument/2006/relationships/hyperlink" Target="/wiki/%D0%A0%D0%BE%D1%81%D1%81%D0%B8%D1%8F" TargetMode="External"/><Relationship Id="rId1" Type="http://schemas.openxmlformats.org/officeDocument/2006/relationships/slideLayout" Target="../slideLayouts/slideLayout2.xml"/><Relationship Id="rId6" Type="http://schemas.openxmlformats.org/officeDocument/2006/relationships/hyperlink" Target="/wiki/%D0%93%D0%BE%D0%BB%D0%BB%D0%B0%D0%BD%D0%B4%D0%B8%D1%8F" TargetMode="External"/><Relationship Id="rId5" Type="http://schemas.openxmlformats.org/officeDocument/2006/relationships/hyperlink" Target="/wiki/%D0%98%D1%82%D0%B0%D0%BB%D0%B8%D1%8F" TargetMode="External"/><Relationship Id="rId10" Type="http://schemas.openxmlformats.org/officeDocument/2006/relationships/image" Target="../media/image23.jpeg"/><Relationship Id="rId4" Type="http://schemas.openxmlformats.org/officeDocument/2006/relationships/hyperlink" Target="/wiki/XX_%D0%B2%D0%B5%D0%BA" TargetMode="External"/><Relationship Id="rId9" Type="http://schemas.openxmlformats.org/officeDocument/2006/relationships/hyperlink" Target="http://s4.images.drive2.ru/user.blog.photos/7800/000/000/001/85f/88cc4ea8d5938b30-large.jp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kartatuly.ru/i/yasniy-polyana.jpg" TargetMode="External"/><Relationship Id="rId3" Type="http://schemas.openxmlformats.org/officeDocument/2006/relationships/hyperlink" Target="/wiki/%D0%A0%D0%BE%D1%81%D1%81%D0%B8%D1%8F" TargetMode="External"/><Relationship Id="rId7" Type="http://schemas.openxmlformats.org/officeDocument/2006/relationships/image" Target="../media/image24.jpeg"/><Relationship Id="rId2" Type="http://schemas.openxmlformats.org/officeDocument/2006/relationships/hyperlink" Target="/wiki/%D0%A2%D0%BE%D0%BB%D1%81%D1%82%D0%BE%D0%B9,_%D0%9B%D0%B5%D0%B2_%D0%9D%D0%B8%D0%BA%D0%BE%D0%BB%D0%B0%D0%B5%D0%B2%D0%B8%D1%87" TargetMode="External"/><Relationship Id="rId1" Type="http://schemas.openxmlformats.org/officeDocument/2006/relationships/slideLayout" Target="../slideLayouts/slideLayout2.xml"/><Relationship Id="rId6" Type="http://schemas.openxmlformats.org/officeDocument/2006/relationships/hyperlink" Target="http://greek.ruvr.ru/data/2010/08/16/1231409947/2856270685_2488af0a5a_b.jpg" TargetMode="External"/><Relationship Id="rId5" Type="http://schemas.openxmlformats.org/officeDocument/2006/relationships/hyperlink" Target="/wiki/XX_%D0%B2%D0%B5%D0%BA" TargetMode="External"/><Relationship Id="rId4" Type="http://schemas.openxmlformats.org/officeDocument/2006/relationships/hyperlink" Target="/wiki/XIX" TargetMode="External"/><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mesta.kiev.ua/uploads/posts/2008-06/1214656315_mariinsky_park04.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vtule.ru/user_foto/redaktor/devichik/Resize%20of%203park.jpg"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content.foto.mail.ru/mail/helenna-zp/336/i-622.jp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wiki/2010" TargetMode="External"/><Relationship Id="rId3" Type="http://schemas.openxmlformats.org/officeDocument/2006/relationships/hyperlink" Target="/wiki/%D0%A0%D0%BE%D1%81%D1%81%D0%B8%D1%8F" TargetMode="External"/><Relationship Id="rId7" Type="http://schemas.openxmlformats.org/officeDocument/2006/relationships/hyperlink" Target="#cite_note-1"/><Relationship Id="rId2" Type="http://schemas.openxmlformats.org/officeDocument/2006/relationships/hyperlink" Target="/wiki/%D0%93%D0%BE%D1%80%D0%BE%D0%B4" TargetMode="External"/><Relationship Id="rId1" Type="http://schemas.openxmlformats.org/officeDocument/2006/relationships/slideLayout" Target="../slideLayouts/slideLayout2.xml"/><Relationship Id="rId6" Type="http://schemas.openxmlformats.org/officeDocument/2006/relationships/hyperlink" Target="/wiki/%D0%9A%D0%BC%C2%B2" TargetMode="External"/><Relationship Id="rId11" Type="http://schemas.openxmlformats.org/officeDocument/2006/relationships/hyperlink" Target="/wiki/%D0%93%D0%BE%D1%80%D0%BE%D0%B4%D1%81%D0%BA%D0%B0%D1%8F_%D0%B0%D0%B3%D0%BB%D0%BE%D0%BC%D0%B5%D1%80%D0%B0%D1%86%D0%B8%D1%8F" TargetMode="External"/><Relationship Id="rId5" Type="http://schemas.openxmlformats.org/officeDocument/2006/relationships/hyperlink" Target="/wiki/%D0%93%D0%BE%D1%80%D0%BE%D0%B4-%D0%B3%D0%B5%D1%80%D0%BE%D0%B9" TargetMode="External"/><Relationship Id="rId10" Type="http://schemas.openxmlformats.org/officeDocument/2006/relationships/hyperlink" Target="/wiki/%D0%A2%D1%83%D0%BB%D1%8C%D1%81%D0%BA%D0%BE-%D0%9D%D0%BE%D0%B2%D0%BE%D0%BC%D0%BE%D1%81%D0%BA%D0%BE%D0%B2%D1%81%D0%BA%D0%B0%D1%8F_%D0%B0%D0%B3%D0%BB%D0%BE%D0%BC%D0%B5%D1%80%D0%B0%D1%86%D0%B8%D1%8F" TargetMode="External"/><Relationship Id="rId4" Type="http://schemas.openxmlformats.org/officeDocument/2006/relationships/hyperlink" Target="/wiki/%D0%A2%D1%83%D0%BB%D1%8C%D1%81%D0%BA%D0%B0%D1%8F_%D0%BE%D0%B1%D0%BB%D0%B0%D1%81%D1%82%D1%8C" TargetMode="External"/><Relationship Id="rId9" Type="http://schemas.openxmlformats.org/officeDocument/2006/relationships/hyperlink" Target="/wiki/%D0%A0%D0%A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f01.cdn.avsim.su/forum/uploads/post-9087-1158063003_thumb.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g0.liveinternet.ru/images/attach/c/1/62/995/62995348_tula.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bw-tula.narod.ru/history/images1/f1big.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orfey.net/upload/uf/ae5/mo.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onynex.ru/uploads/1285746380/gallery_9_2_1751556.jp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revisor.od.ua/pics/apicturepicture15320_91528.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ndustr4sale.ru/4sale/industrial/skurat-ZM.files/19.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tula.ru/thumb.php?id=data/news_small_pic/news_b14c86cdee38ccccb6287d2fa1f12c76.jpg&amp;w=333" TargetMode="External"/><Relationship Id="rId7" Type="http://schemas.openxmlformats.org/officeDocument/2006/relationships/image" Target="../media/image11.jpeg"/><Relationship Id="rId2" Type="http://schemas.openxmlformats.org/officeDocument/2006/relationships/hyperlink" Target="http://www.metaprom.ru/factories/tulachermet.html" TargetMode="External"/><Relationship Id="rId1" Type="http://schemas.openxmlformats.org/officeDocument/2006/relationships/slideLayout" Target="../slideLayouts/slideLayout2.xml"/><Relationship Id="rId6" Type="http://schemas.openxmlformats.org/officeDocument/2006/relationships/hyperlink" Target="http://kp.ru/upimg/5a3e8f353c90697f8fa8aa939d18ebfb3dd46ab0/401937.jpg" TargetMode="External"/><Relationship Id="rId5" Type="http://schemas.openxmlformats.org/officeDocument/2006/relationships/hyperlink" Target="http://www.metaprom.ru/factories/kmz-tula.html"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110km.ru/materials/edit/id/attachment/bb4bcf27fd5cf56d50cbd3c817b0564d902d15c0/TilOrugZavod.jpg" TargetMode="External"/><Relationship Id="rId7" Type="http://schemas.openxmlformats.org/officeDocument/2006/relationships/image" Target="../media/image13.gif"/><Relationship Id="rId2" Type="http://schemas.openxmlformats.org/officeDocument/2006/relationships/hyperlink" Target="http://www.metaprom.ru/factories/toz.html" TargetMode="External"/><Relationship Id="rId1" Type="http://schemas.openxmlformats.org/officeDocument/2006/relationships/slideLayout" Target="../slideLayouts/slideLayout2.xml"/><Relationship Id="rId6" Type="http://schemas.openxmlformats.org/officeDocument/2006/relationships/hyperlink" Target="http://www.promspravka.com/netcat_files/1126_1338.gif" TargetMode="External"/><Relationship Id="rId5" Type="http://schemas.openxmlformats.org/officeDocument/2006/relationships/hyperlink" Target="http://www.metaprom.ru/factories/tkz-tula.html"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b.bort.foto-tula.ru/files/p0017488.jpg">
            <a:hlinkClick r:id="rId2"/>
          </p:cNvPr>
          <p:cNvPicPr>
            <a:picLocks noChangeAspect="1" noChangeArrowheads="1"/>
          </p:cNvPicPr>
          <p:nvPr/>
        </p:nvPicPr>
        <p:blipFill>
          <a:blip r:embed="rId3" cstate="print"/>
          <a:srcRect/>
          <a:stretch>
            <a:fillRect/>
          </a:stretch>
        </p:blipFill>
        <p:spPr bwMode="auto">
          <a:xfrm>
            <a:off x="323528" y="188640"/>
            <a:ext cx="8568952" cy="6480720"/>
          </a:xfrm>
          <a:prstGeom prst="rect">
            <a:avLst/>
          </a:prstGeom>
          <a:noFill/>
        </p:spPr>
      </p:pic>
      <p:sp>
        <p:nvSpPr>
          <p:cNvPr id="3" name="Подзаголовок 2"/>
          <p:cNvSpPr>
            <a:spLocks noGrp="1"/>
          </p:cNvSpPr>
          <p:nvPr>
            <p:ph type="subTitle" idx="1"/>
          </p:nvPr>
        </p:nvSpPr>
        <p:spPr>
          <a:xfrm>
            <a:off x="6300192" y="2276872"/>
            <a:ext cx="2390800" cy="1656184"/>
          </a:xfrm>
        </p:spPr>
        <p:txBody>
          <a:bodyPr/>
          <a:lstStyle/>
          <a:p>
            <a:r>
              <a:rPr lang="ru-RU" dirty="0" smtClean="0"/>
              <a:t>Выполнила:</a:t>
            </a:r>
          </a:p>
          <a:p>
            <a:r>
              <a:rPr lang="ru-RU" dirty="0" smtClean="0"/>
              <a:t>Студентка 4 курса гр.А1</a:t>
            </a:r>
          </a:p>
          <a:p>
            <a:r>
              <a:rPr lang="ru-RU" dirty="0" err="1" smtClean="0"/>
              <a:t>Моисеенко</a:t>
            </a:r>
            <a:r>
              <a:rPr lang="ru-RU" dirty="0" smtClean="0"/>
              <a:t> Лилия</a:t>
            </a:r>
            <a:endParaRPr lang="ru-RU" dirty="0"/>
          </a:p>
        </p:txBody>
      </p:sp>
      <p:sp>
        <p:nvSpPr>
          <p:cNvPr id="2" name="Заголовок 1"/>
          <p:cNvSpPr>
            <a:spLocks noGrp="1"/>
          </p:cNvSpPr>
          <p:nvPr>
            <p:ph type="ctrTitle"/>
          </p:nvPr>
        </p:nvSpPr>
        <p:spPr>
          <a:xfrm>
            <a:off x="107504" y="-387424"/>
            <a:ext cx="8305800" cy="2485256"/>
          </a:xfrm>
        </p:spPr>
        <p:txBody>
          <a:bodyPr/>
          <a:lstStyle/>
          <a:p>
            <a:r>
              <a:rPr lang="ru-RU" sz="7200" dirty="0" smtClean="0"/>
              <a:t>Город - Тула</a:t>
            </a:r>
            <a:endParaRPr lang="ru-RU" sz="7200"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1556792"/>
            <a:ext cx="3178696" cy="3312368"/>
          </a:xfrm>
        </p:spPr>
        <p:txBody>
          <a:bodyPr>
            <a:noAutofit/>
          </a:bodyPr>
          <a:lstStyle/>
          <a:p>
            <a:r>
              <a:rPr lang="ru-RU" sz="1800" b="1" i="1" u="sng" dirty="0" smtClean="0">
                <a:solidFill>
                  <a:schemeClr val="accent5">
                    <a:lumMod val="75000"/>
                  </a:schemeClr>
                </a:solidFill>
              </a:rPr>
              <a:t>Тульский кремль</a:t>
            </a:r>
          </a:p>
          <a:p>
            <a:r>
              <a:rPr lang="ru-RU" sz="1800" i="1" dirty="0" smtClean="0">
                <a:solidFill>
                  <a:schemeClr val="accent5">
                    <a:lumMod val="75000"/>
                  </a:schemeClr>
                </a:solidFill>
              </a:rPr>
              <a:t>Более пяти веков существует </a:t>
            </a:r>
            <a:r>
              <a:rPr lang="ru-RU" sz="1800" i="1" dirty="0" smtClean="0">
                <a:solidFill>
                  <a:schemeClr val="accent5">
                    <a:lumMod val="75000"/>
                  </a:schemeClr>
                </a:solidFill>
                <a:hlinkClick r:id="rId2"/>
              </a:rPr>
              <a:t>Тульский кремль</a:t>
            </a:r>
            <a:r>
              <a:rPr lang="ru-RU" sz="1800" i="1" dirty="0" smtClean="0">
                <a:solidFill>
                  <a:schemeClr val="accent5">
                    <a:lumMod val="75000"/>
                  </a:schemeClr>
                </a:solidFill>
              </a:rPr>
              <a:t>. Построенный в начале </a:t>
            </a:r>
            <a:r>
              <a:rPr lang="ru-RU" sz="1800" i="1" dirty="0" smtClean="0">
                <a:solidFill>
                  <a:schemeClr val="accent5">
                    <a:lumMod val="75000"/>
                  </a:schemeClr>
                </a:solidFill>
                <a:hlinkClick r:id="rId3"/>
              </a:rPr>
              <a:t>XVI века</a:t>
            </a:r>
            <a:r>
              <a:rPr lang="ru-RU" sz="1800" i="1" dirty="0" smtClean="0">
                <a:solidFill>
                  <a:schemeClr val="accent5">
                    <a:lumMod val="75000"/>
                  </a:schemeClr>
                </a:solidFill>
              </a:rPr>
              <a:t>, он длительное время предоставлял надежную защиту от набегов кочевников. </a:t>
            </a:r>
            <a:r>
              <a:rPr lang="ru-RU" sz="1800" i="1" dirty="0" smtClean="0">
                <a:solidFill>
                  <a:schemeClr val="accent5">
                    <a:lumMod val="75000"/>
                  </a:schemeClr>
                </a:solidFill>
                <a:hlinkClick r:id="rId2"/>
              </a:rPr>
              <a:t>Кремль</a:t>
            </a:r>
            <a:r>
              <a:rPr lang="ru-RU" sz="1800" i="1" dirty="0" smtClean="0">
                <a:solidFill>
                  <a:schemeClr val="accent5">
                    <a:lumMod val="75000"/>
                  </a:schemeClr>
                </a:solidFill>
              </a:rPr>
              <a:t> имеет 9 башен, четыре из них с воротами: </a:t>
            </a:r>
            <a:r>
              <a:rPr lang="ru-RU" sz="1800" i="1" dirty="0" smtClean="0">
                <a:solidFill>
                  <a:schemeClr val="accent5">
                    <a:lumMod val="75000"/>
                  </a:schemeClr>
                </a:solidFill>
                <a:hlinkClick r:id="rId4"/>
              </a:rPr>
              <a:t>Спасская</a:t>
            </a:r>
            <a:r>
              <a:rPr lang="ru-RU" sz="1800" i="1" dirty="0" smtClean="0">
                <a:solidFill>
                  <a:schemeClr val="accent5">
                    <a:lumMod val="75000"/>
                  </a:schemeClr>
                </a:solidFill>
              </a:rPr>
              <a:t>, </a:t>
            </a:r>
            <a:r>
              <a:rPr lang="ru-RU" sz="1800" i="1" dirty="0" smtClean="0">
                <a:solidFill>
                  <a:schemeClr val="accent5">
                    <a:lumMod val="75000"/>
                  </a:schemeClr>
                </a:solidFill>
                <a:hlinkClick r:id="rId5"/>
              </a:rPr>
              <a:t>Одоевская</a:t>
            </a:r>
            <a:r>
              <a:rPr lang="ru-RU" sz="1800" i="1" dirty="0" smtClean="0">
                <a:solidFill>
                  <a:schemeClr val="accent5">
                    <a:lumMod val="75000"/>
                  </a:schemeClr>
                </a:solidFill>
              </a:rPr>
              <a:t>, </a:t>
            </a:r>
            <a:r>
              <a:rPr lang="ru-RU" sz="1800" i="1" dirty="0" err="1" smtClean="0">
                <a:solidFill>
                  <a:schemeClr val="accent5">
                    <a:lumMod val="75000"/>
                  </a:schemeClr>
                </a:solidFill>
                <a:hlinkClick r:id="rId6"/>
              </a:rPr>
              <a:t>Никитская</a:t>
            </a:r>
            <a:r>
              <a:rPr lang="ru-RU" sz="1800" i="1" dirty="0" smtClean="0">
                <a:solidFill>
                  <a:schemeClr val="accent5">
                    <a:lumMod val="75000"/>
                  </a:schemeClr>
                </a:solidFill>
              </a:rPr>
              <a:t>, </a:t>
            </a:r>
            <a:r>
              <a:rPr lang="ru-RU" sz="1800" i="1" dirty="0" smtClean="0">
                <a:solidFill>
                  <a:schemeClr val="accent5">
                    <a:lumMod val="75000"/>
                  </a:schemeClr>
                </a:solidFill>
                <a:hlinkClick r:id="rId7"/>
              </a:rPr>
              <a:t>Ивановская</a:t>
            </a:r>
            <a:r>
              <a:rPr lang="ru-RU" sz="1800" i="1" dirty="0" smtClean="0">
                <a:solidFill>
                  <a:schemeClr val="accent5">
                    <a:lumMod val="75000"/>
                  </a:schemeClr>
                </a:solidFill>
              </a:rPr>
              <a:t>, </a:t>
            </a:r>
            <a:r>
              <a:rPr lang="ru-RU" sz="1800" i="1" dirty="0" smtClean="0">
                <a:solidFill>
                  <a:schemeClr val="accent5">
                    <a:lumMod val="75000"/>
                  </a:schemeClr>
                </a:solidFill>
                <a:hlinkClick r:id="rId8"/>
              </a:rPr>
              <a:t>Башня Ивановских ворот</a:t>
            </a:r>
            <a:r>
              <a:rPr lang="ru-RU" sz="1800" i="1" dirty="0" smtClean="0">
                <a:solidFill>
                  <a:schemeClr val="accent5">
                    <a:lumMod val="75000"/>
                  </a:schemeClr>
                </a:solidFill>
              </a:rPr>
              <a:t>, </a:t>
            </a:r>
            <a:r>
              <a:rPr lang="ru-RU" sz="1800" i="1" dirty="0" smtClean="0">
                <a:solidFill>
                  <a:schemeClr val="accent5">
                    <a:lumMod val="75000"/>
                  </a:schemeClr>
                </a:solidFill>
                <a:hlinkClick r:id="rId9"/>
              </a:rPr>
              <a:t>На погребу</a:t>
            </a:r>
            <a:r>
              <a:rPr lang="ru-RU" sz="1800" i="1" dirty="0" smtClean="0">
                <a:solidFill>
                  <a:schemeClr val="accent5">
                    <a:lumMod val="75000"/>
                  </a:schemeClr>
                </a:solidFill>
              </a:rPr>
              <a:t>, </a:t>
            </a:r>
            <a:r>
              <a:rPr lang="ru-RU" sz="1800" i="1" dirty="0" smtClean="0">
                <a:solidFill>
                  <a:schemeClr val="accent5">
                    <a:lumMod val="75000"/>
                  </a:schemeClr>
                </a:solidFill>
                <a:hlinkClick r:id="rId10"/>
              </a:rPr>
              <a:t>Водяных ворот</a:t>
            </a:r>
            <a:r>
              <a:rPr lang="ru-RU" sz="1800" i="1" dirty="0" smtClean="0">
                <a:solidFill>
                  <a:schemeClr val="accent5">
                    <a:lumMod val="75000"/>
                  </a:schemeClr>
                </a:solidFill>
              </a:rPr>
              <a:t>, </a:t>
            </a:r>
            <a:r>
              <a:rPr lang="ru-RU" sz="1800" i="1" dirty="0" smtClean="0">
                <a:solidFill>
                  <a:schemeClr val="accent5">
                    <a:lumMod val="75000"/>
                  </a:schemeClr>
                </a:solidFill>
                <a:hlinkClick r:id="rId11"/>
              </a:rPr>
              <a:t>Наугольная</a:t>
            </a:r>
            <a:r>
              <a:rPr lang="ru-RU" sz="1800" i="1" dirty="0" smtClean="0">
                <a:solidFill>
                  <a:schemeClr val="accent5">
                    <a:lumMod val="75000"/>
                  </a:schemeClr>
                </a:solidFill>
              </a:rPr>
              <a:t> и </a:t>
            </a:r>
            <a:r>
              <a:rPr lang="ru-RU" sz="1800" i="1" dirty="0" smtClean="0">
                <a:solidFill>
                  <a:schemeClr val="accent5">
                    <a:lumMod val="75000"/>
                  </a:schemeClr>
                </a:solidFill>
                <a:hlinkClick r:id="rId12"/>
              </a:rPr>
              <a:t>Пятницкая</a:t>
            </a:r>
            <a:r>
              <a:rPr lang="ru-RU" sz="1800" i="1" dirty="0" smtClean="0">
                <a:solidFill>
                  <a:schemeClr val="accent5">
                    <a:lumMod val="75000"/>
                  </a:schemeClr>
                </a:solidFill>
              </a:rPr>
              <a:t>.</a:t>
            </a:r>
            <a:endParaRPr lang="ru-RU" sz="1800" i="1" dirty="0">
              <a:solidFill>
                <a:schemeClr val="accent5">
                  <a:lumMod val="75000"/>
                </a:schemeClr>
              </a:solidFill>
            </a:endParaRPr>
          </a:p>
        </p:txBody>
      </p:sp>
      <p:sp>
        <p:nvSpPr>
          <p:cNvPr id="3" name="Заголовок 2"/>
          <p:cNvSpPr>
            <a:spLocks noGrp="1"/>
          </p:cNvSpPr>
          <p:nvPr>
            <p:ph type="title"/>
          </p:nvPr>
        </p:nvSpPr>
        <p:spPr/>
        <p:txBody>
          <a:bodyPr>
            <a:normAutofit/>
          </a:bodyPr>
          <a:lstStyle/>
          <a:p>
            <a:r>
              <a:rPr lang="ru-RU" sz="4800" b="1" dirty="0" smtClean="0">
                <a:solidFill>
                  <a:schemeClr val="accent5">
                    <a:lumMod val="75000"/>
                  </a:schemeClr>
                </a:solidFill>
              </a:rPr>
              <a:t>Непроизводственная сфера</a:t>
            </a:r>
            <a:endParaRPr lang="ru-RU" sz="4800" b="1" dirty="0">
              <a:solidFill>
                <a:schemeClr val="accent5">
                  <a:lumMod val="75000"/>
                </a:schemeClr>
              </a:solidFill>
            </a:endParaRPr>
          </a:p>
        </p:txBody>
      </p:sp>
      <p:pic>
        <p:nvPicPr>
          <p:cNvPr id="21506" name="Picture 2" descr="Картинка 14 из 5541">
            <a:hlinkClick r:id="rId13"/>
          </p:cNvPr>
          <p:cNvPicPr>
            <a:picLocks noChangeAspect="1" noChangeArrowheads="1"/>
          </p:cNvPicPr>
          <p:nvPr/>
        </p:nvPicPr>
        <p:blipFill>
          <a:blip r:embed="rId14" cstate="print"/>
          <a:srcRect/>
          <a:stretch>
            <a:fillRect/>
          </a:stretch>
        </p:blipFill>
        <p:spPr bwMode="auto">
          <a:xfrm>
            <a:off x="3563888" y="1916832"/>
            <a:ext cx="5076825" cy="3295651"/>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260648"/>
            <a:ext cx="3600400" cy="4572000"/>
          </a:xfrm>
        </p:spPr>
        <p:txBody>
          <a:bodyPr>
            <a:normAutofit fontScale="70000" lnSpcReduction="20000"/>
          </a:bodyPr>
          <a:lstStyle/>
          <a:p>
            <a:r>
              <a:rPr lang="ru-RU" b="1" i="1" u="sng" dirty="0" smtClean="0">
                <a:solidFill>
                  <a:schemeClr val="accent5">
                    <a:lumMod val="75000"/>
                  </a:schemeClr>
                </a:solidFill>
              </a:rPr>
              <a:t>Музей «Тульские самовары»</a:t>
            </a:r>
          </a:p>
          <a:p>
            <a:r>
              <a:rPr lang="ru-RU" i="1" dirty="0" smtClean="0">
                <a:solidFill>
                  <a:schemeClr val="accent5">
                    <a:lumMod val="75000"/>
                  </a:schemeClr>
                </a:solidFill>
              </a:rPr>
              <a:t>Музей был открыт в </a:t>
            </a:r>
            <a:r>
              <a:rPr lang="ru-RU" i="1" dirty="0" smtClean="0">
                <a:solidFill>
                  <a:schemeClr val="accent5">
                    <a:lumMod val="75000"/>
                  </a:schemeClr>
                </a:solidFill>
                <a:hlinkClick r:id="rId2"/>
              </a:rPr>
              <a:t>1990 году</a:t>
            </a:r>
            <a:r>
              <a:rPr lang="ru-RU" i="1" dirty="0" smtClean="0">
                <a:solidFill>
                  <a:schemeClr val="accent5">
                    <a:lumMod val="75000"/>
                  </a:schemeClr>
                </a:solidFill>
              </a:rPr>
              <a:t> в двухэтажном здании, построенном в </a:t>
            </a:r>
            <a:r>
              <a:rPr lang="ru-RU" i="1" dirty="0" smtClean="0">
                <a:solidFill>
                  <a:schemeClr val="accent5">
                    <a:lumMod val="75000"/>
                  </a:schemeClr>
                </a:solidFill>
                <a:hlinkClick r:id="rId3"/>
              </a:rPr>
              <a:t>1910</a:t>
            </a:r>
            <a:r>
              <a:rPr lang="ru-RU" i="1" dirty="0" smtClean="0">
                <a:solidFill>
                  <a:schemeClr val="accent5">
                    <a:lumMod val="75000"/>
                  </a:schemeClr>
                </a:solidFill>
              </a:rPr>
              <a:t>—</a:t>
            </a:r>
            <a:r>
              <a:rPr lang="ru-RU" i="1" dirty="0" smtClean="0">
                <a:solidFill>
                  <a:schemeClr val="accent5">
                    <a:lumMod val="75000"/>
                  </a:schemeClr>
                </a:solidFill>
                <a:hlinkClick r:id="rId4"/>
              </a:rPr>
              <a:t>1911 годах</a:t>
            </a:r>
            <a:r>
              <a:rPr lang="ru-RU" i="1" dirty="0" smtClean="0">
                <a:solidFill>
                  <a:schemeClr val="accent5">
                    <a:lumMod val="75000"/>
                  </a:schemeClr>
                </a:solidFill>
              </a:rPr>
              <a:t> архитектором В.Н.Сироткиным на Менделеевской улице вблизи стен </a:t>
            </a:r>
            <a:r>
              <a:rPr lang="ru-RU" i="1" dirty="0" smtClean="0">
                <a:solidFill>
                  <a:schemeClr val="accent5">
                    <a:lumMod val="75000"/>
                  </a:schemeClr>
                </a:solidFill>
                <a:hlinkClick r:id="rId5"/>
              </a:rPr>
              <a:t>Тульского кремля</a:t>
            </a:r>
            <a:r>
              <a:rPr lang="ru-RU" i="1" dirty="0" smtClean="0">
                <a:solidFill>
                  <a:schemeClr val="accent5">
                    <a:lumMod val="75000"/>
                  </a:schemeClr>
                </a:solidFill>
              </a:rPr>
              <a:t>. Основной для экспозиции музея стала большая коллекция образцов </a:t>
            </a:r>
            <a:r>
              <a:rPr lang="ru-RU" i="1" dirty="0" smtClean="0">
                <a:solidFill>
                  <a:schemeClr val="accent5">
                    <a:lumMod val="75000"/>
                  </a:schemeClr>
                </a:solidFill>
                <a:hlinkClick r:id="rId6"/>
              </a:rPr>
              <a:t>самоваров</a:t>
            </a:r>
            <a:r>
              <a:rPr lang="ru-RU" i="1" dirty="0" smtClean="0">
                <a:solidFill>
                  <a:schemeClr val="accent5">
                    <a:lumMod val="75000"/>
                  </a:schemeClr>
                </a:solidFill>
              </a:rPr>
              <a:t> </a:t>
            </a:r>
            <a:r>
              <a:rPr lang="ru-RU" i="1" dirty="0" smtClean="0">
                <a:solidFill>
                  <a:schemeClr val="accent5">
                    <a:lumMod val="75000"/>
                  </a:schemeClr>
                </a:solidFill>
                <a:hlinkClick r:id="rId7"/>
              </a:rPr>
              <a:t>XVIII</a:t>
            </a:r>
            <a:r>
              <a:rPr lang="ru-RU" i="1" dirty="0" smtClean="0">
                <a:solidFill>
                  <a:schemeClr val="accent5">
                    <a:lumMod val="75000"/>
                  </a:schemeClr>
                </a:solidFill>
              </a:rPr>
              <a:t>—</a:t>
            </a:r>
            <a:r>
              <a:rPr lang="ru-RU" i="1" dirty="0" smtClean="0">
                <a:solidFill>
                  <a:schemeClr val="accent5">
                    <a:lumMod val="75000"/>
                  </a:schemeClr>
                </a:solidFill>
                <a:hlinkClick r:id="rId8"/>
              </a:rPr>
              <a:t>XX веков</a:t>
            </a:r>
            <a:r>
              <a:rPr lang="ru-RU" i="1" dirty="0" smtClean="0">
                <a:solidFill>
                  <a:schemeClr val="accent5">
                    <a:lumMod val="75000"/>
                  </a:schemeClr>
                </a:solidFill>
              </a:rPr>
              <a:t>, собранная за многие годы музейным объединением Тульский областной историко-архитектурный и литературный музей, филиалом которого стал и музей самоваров</a:t>
            </a:r>
          </a:p>
          <a:p>
            <a:endParaRPr lang="ru-RU" b="1" dirty="0" smtClean="0"/>
          </a:p>
          <a:p>
            <a:endParaRPr lang="ru-RU" dirty="0"/>
          </a:p>
        </p:txBody>
      </p:sp>
      <p:pic>
        <p:nvPicPr>
          <p:cNvPr id="22530" name="Picture 2" descr="Картинка 4 из 241">
            <a:hlinkClick r:id="rId9"/>
          </p:cNvPr>
          <p:cNvPicPr>
            <a:picLocks noChangeAspect="1" noChangeArrowheads="1"/>
          </p:cNvPicPr>
          <p:nvPr/>
        </p:nvPicPr>
        <p:blipFill>
          <a:blip r:embed="rId10" cstate="print"/>
          <a:srcRect/>
          <a:stretch>
            <a:fillRect/>
          </a:stretch>
        </p:blipFill>
        <p:spPr bwMode="auto">
          <a:xfrm>
            <a:off x="3851920" y="260648"/>
            <a:ext cx="5076825" cy="3333750"/>
          </a:xfrm>
          <a:prstGeom prst="rect">
            <a:avLst/>
          </a:prstGeom>
          <a:noFill/>
          <a:effectLst>
            <a:softEdge rad="63500"/>
          </a:effectLst>
        </p:spPr>
      </p:pic>
      <p:pic>
        <p:nvPicPr>
          <p:cNvPr id="22532" name="Picture 4" descr="Картинка 7 из 241">
            <a:hlinkClick r:id="rId11"/>
          </p:cNvPr>
          <p:cNvPicPr>
            <a:picLocks noChangeAspect="1" noChangeArrowheads="1"/>
          </p:cNvPicPr>
          <p:nvPr/>
        </p:nvPicPr>
        <p:blipFill>
          <a:blip r:embed="rId12" cstate="print"/>
          <a:srcRect/>
          <a:stretch>
            <a:fillRect/>
          </a:stretch>
        </p:blipFill>
        <p:spPr bwMode="auto">
          <a:xfrm>
            <a:off x="3923928" y="3356992"/>
            <a:ext cx="5076825" cy="3305944"/>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292080" y="260648"/>
            <a:ext cx="3538736" cy="4572000"/>
          </a:xfrm>
        </p:spPr>
        <p:txBody>
          <a:bodyPr>
            <a:normAutofit fontScale="62500" lnSpcReduction="20000"/>
          </a:bodyPr>
          <a:lstStyle/>
          <a:p>
            <a:r>
              <a:rPr lang="ru-RU" b="1" i="1" u="sng" dirty="0" smtClean="0">
                <a:solidFill>
                  <a:schemeClr val="accent5">
                    <a:lumMod val="75000"/>
                  </a:schemeClr>
                </a:solidFill>
              </a:rPr>
              <a:t>Музей «Тульский пряник»</a:t>
            </a:r>
          </a:p>
          <a:p>
            <a:r>
              <a:rPr lang="ru-RU" b="1" i="1" dirty="0" smtClean="0">
                <a:solidFill>
                  <a:schemeClr val="accent5">
                    <a:lumMod val="75000"/>
                  </a:schemeClr>
                </a:solidFill>
              </a:rPr>
              <a:t>Музей образовался в </a:t>
            </a:r>
            <a:r>
              <a:rPr lang="ru-RU" b="1" i="1" dirty="0" smtClean="0">
                <a:solidFill>
                  <a:schemeClr val="accent5">
                    <a:lumMod val="75000"/>
                  </a:schemeClr>
                </a:solidFill>
                <a:hlinkClick r:id="rId2"/>
              </a:rPr>
              <a:t>1996 году</a:t>
            </a:r>
            <a:r>
              <a:rPr lang="ru-RU" b="1" i="1" dirty="0" smtClean="0">
                <a:solidFill>
                  <a:schemeClr val="accent5">
                    <a:lumMod val="75000"/>
                  </a:schemeClr>
                </a:solidFill>
              </a:rPr>
              <a:t> в бывших флигелях оружейников и самоварщиков братьев Лялиных. Музейными экспонатами являются разнообразные пряничные доски различной формы, многие из которых ранее принадлежали знаменитым кондитерам Серикову и Козлову, пряничные упаковки, фотографии и предметы быта тульских пряничников, а также сами </a:t>
            </a:r>
            <a:r>
              <a:rPr lang="ru-RU" b="1" i="1" dirty="0" smtClean="0">
                <a:solidFill>
                  <a:schemeClr val="accent5">
                    <a:lumMod val="75000"/>
                  </a:schemeClr>
                </a:solidFill>
                <a:hlinkClick r:id="rId3"/>
              </a:rPr>
              <a:t>пряники</a:t>
            </a:r>
            <a:r>
              <a:rPr lang="ru-RU" b="1" i="1" dirty="0" smtClean="0">
                <a:solidFill>
                  <a:schemeClr val="accent5">
                    <a:lumMod val="75000"/>
                  </a:schemeClr>
                </a:solidFill>
              </a:rPr>
              <a:t>, среди которых самый маленький и самый большой в </a:t>
            </a:r>
            <a:r>
              <a:rPr lang="ru-RU" b="1" i="1" dirty="0" smtClean="0">
                <a:solidFill>
                  <a:schemeClr val="accent5">
                    <a:lumMod val="75000"/>
                  </a:schemeClr>
                </a:solidFill>
                <a:hlinkClick r:id="rId4"/>
              </a:rPr>
              <a:t>России</a:t>
            </a:r>
            <a:r>
              <a:rPr lang="ru-RU" b="1" i="1" dirty="0" smtClean="0">
                <a:solidFill>
                  <a:schemeClr val="accent5">
                    <a:lumMod val="75000"/>
                  </a:schemeClr>
                </a:solidFill>
              </a:rPr>
              <a:t>.</a:t>
            </a:r>
          </a:p>
          <a:p>
            <a:endParaRPr lang="ru-RU" dirty="0"/>
          </a:p>
        </p:txBody>
      </p:sp>
      <p:pic>
        <p:nvPicPr>
          <p:cNvPr id="23554" name="Picture 2" descr="http://content.foto.mail.ru/mail/tulsky/119/i-120.jpg">
            <a:hlinkClick r:id="rId5"/>
          </p:cNvPr>
          <p:cNvPicPr>
            <a:picLocks noChangeAspect="1" noChangeArrowheads="1"/>
          </p:cNvPicPr>
          <p:nvPr/>
        </p:nvPicPr>
        <p:blipFill>
          <a:blip r:embed="rId6" cstate="print"/>
          <a:srcRect/>
          <a:stretch>
            <a:fillRect/>
          </a:stretch>
        </p:blipFill>
        <p:spPr bwMode="auto">
          <a:xfrm>
            <a:off x="395536" y="476673"/>
            <a:ext cx="4762500" cy="3456384"/>
          </a:xfrm>
          <a:prstGeom prst="rect">
            <a:avLst/>
          </a:prstGeom>
          <a:noFill/>
          <a:effectLst>
            <a:softEdge rad="63500"/>
          </a:effectLst>
        </p:spPr>
      </p:pic>
      <p:pic>
        <p:nvPicPr>
          <p:cNvPr id="23556" name="Picture 4" descr="Картинка 5 из 248">
            <a:hlinkClick r:id="rId7"/>
          </p:cNvPr>
          <p:cNvPicPr>
            <a:picLocks noChangeAspect="1" noChangeArrowheads="1"/>
          </p:cNvPicPr>
          <p:nvPr/>
        </p:nvPicPr>
        <p:blipFill>
          <a:blip r:embed="rId8" cstate="print"/>
          <a:srcRect/>
          <a:stretch>
            <a:fillRect/>
          </a:stretch>
        </p:blipFill>
        <p:spPr bwMode="auto">
          <a:xfrm>
            <a:off x="467544" y="4077072"/>
            <a:ext cx="4104456" cy="2513856"/>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260648"/>
            <a:ext cx="3538736" cy="4572000"/>
          </a:xfrm>
        </p:spPr>
        <p:txBody>
          <a:bodyPr>
            <a:normAutofit fontScale="77500" lnSpcReduction="20000"/>
          </a:bodyPr>
          <a:lstStyle/>
          <a:p>
            <a:r>
              <a:rPr lang="ru-RU" b="1" i="1" u="sng" dirty="0" smtClean="0">
                <a:solidFill>
                  <a:schemeClr val="accent5">
                    <a:lumMod val="75000"/>
                  </a:schemeClr>
                </a:solidFill>
              </a:rPr>
              <a:t>Мемориальный музей Н.И.Белобородова</a:t>
            </a:r>
          </a:p>
          <a:p>
            <a:r>
              <a:rPr lang="ru-RU" i="1" dirty="0" smtClean="0">
                <a:solidFill>
                  <a:schemeClr val="accent5">
                    <a:lumMod val="75000"/>
                  </a:schemeClr>
                </a:solidFill>
              </a:rPr>
              <a:t>Мемориальный музей </a:t>
            </a:r>
            <a:r>
              <a:rPr lang="ru-RU" i="1" dirty="0" smtClean="0">
                <a:solidFill>
                  <a:schemeClr val="accent5">
                    <a:lumMod val="75000"/>
                  </a:schemeClr>
                </a:solidFill>
                <a:hlinkClick r:id="rId2"/>
              </a:rPr>
              <a:t>Н.И.Белобородова</a:t>
            </a:r>
            <a:r>
              <a:rPr lang="ru-RU" i="1" dirty="0" smtClean="0">
                <a:solidFill>
                  <a:schemeClr val="accent5">
                    <a:lumMod val="75000"/>
                  </a:schemeClr>
                </a:solidFill>
              </a:rPr>
              <a:t>— создателя хроматической гармоники. В музее находится его первая хроматическая гармонь, постоянно проводятся выставки, музыкальные вечера. Среди музейных экспонатов— продукция фирмы «Мелодия», информация об известных конструкторах баянов и гармоник.</a:t>
            </a:r>
          </a:p>
          <a:p>
            <a:endParaRPr lang="ru-RU" dirty="0"/>
          </a:p>
        </p:txBody>
      </p:sp>
      <p:pic>
        <p:nvPicPr>
          <p:cNvPr id="24578" name="Picture 2" descr="Картинка 11 из 93">
            <a:hlinkClick r:id="rId3"/>
          </p:cNvPr>
          <p:cNvPicPr>
            <a:picLocks noChangeAspect="1" noChangeArrowheads="1"/>
          </p:cNvPicPr>
          <p:nvPr/>
        </p:nvPicPr>
        <p:blipFill>
          <a:blip r:embed="rId4" cstate="print"/>
          <a:srcRect/>
          <a:stretch>
            <a:fillRect/>
          </a:stretch>
        </p:blipFill>
        <p:spPr bwMode="auto">
          <a:xfrm>
            <a:off x="3707904" y="2564904"/>
            <a:ext cx="5076825" cy="3810000"/>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292080" y="332656"/>
            <a:ext cx="3610744" cy="3528392"/>
          </a:xfrm>
        </p:spPr>
        <p:txBody>
          <a:bodyPr>
            <a:normAutofit fontScale="85000" lnSpcReduction="20000"/>
          </a:bodyPr>
          <a:lstStyle/>
          <a:p>
            <a:r>
              <a:rPr lang="ru-RU" i="1" u="sng" dirty="0" smtClean="0">
                <a:solidFill>
                  <a:schemeClr val="accent5">
                    <a:lumMod val="75000"/>
                  </a:schemeClr>
                </a:solidFill>
              </a:rPr>
              <a:t>Театры</a:t>
            </a:r>
          </a:p>
          <a:p>
            <a:r>
              <a:rPr lang="ru-RU" i="1" u="sng" dirty="0" smtClean="0">
                <a:solidFill>
                  <a:schemeClr val="accent5">
                    <a:lumMod val="75000"/>
                  </a:schemeClr>
                </a:solidFill>
              </a:rPr>
              <a:t>Тульский драматический театр</a:t>
            </a:r>
          </a:p>
          <a:p>
            <a:r>
              <a:rPr lang="ru-RU" i="1" dirty="0" smtClean="0">
                <a:solidFill>
                  <a:schemeClr val="accent5">
                    <a:lumMod val="75000"/>
                  </a:schemeClr>
                </a:solidFill>
              </a:rPr>
              <a:t>Один из старейших в </a:t>
            </a:r>
            <a:r>
              <a:rPr lang="ru-RU" i="1" dirty="0" smtClean="0">
                <a:solidFill>
                  <a:schemeClr val="accent5">
                    <a:lumMod val="75000"/>
                  </a:schemeClr>
                </a:solidFill>
                <a:hlinkClick r:id="rId2"/>
              </a:rPr>
              <a:t>России</a:t>
            </a:r>
            <a:r>
              <a:rPr lang="ru-RU" i="1" dirty="0" smtClean="0">
                <a:solidFill>
                  <a:schemeClr val="accent5">
                    <a:lumMod val="75000"/>
                  </a:schemeClr>
                </a:solidFill>
              </a:rPr>
              <a:t> драматических театров был создан в </a:t>
            </a:r>
            <a:r>
              <a:rPr lang="ru-RU" i="1" dirty="0" smtClean="0">
                <a:solidFill>
                  <a:schemeClr val="accent5">
                    <a:lumMod val="75000"/>
                  </a:schemeClr>
                </a:solidFill>
                <a:hlinkClick r:id="rId3"/>
              </a:rPr>
              <a:t>1777 году</a:t>
            </a:r>
            <a:r>
              <a:rPr lang="ru-RU" i="1" dirty="0" smtClean="0">
                <a:solidFill>
                  <a:schemeClr val="accent5">
                    <a:lumMod val="75000"/>
                  </a:schemeClr>
                </a:solidFill>
              </a:rPr>
              <a:t> по случаю введения Тулы в ранг губернского центра. А год спустя его посетила императрица </a:t>
            </a:r>
            <a:r>
              <a:rPr lang="ru-RU" i="1" dirty="0" smtClean="0">
                <a:solidFill>
                  <a:schemeClr val="accent5">
                    <a:lumMod val="75000"/>
                  </a:schemeClr>
                </a:solidFill>
                <a:hlinkClick r:id="rId4"/>
              </a:rPr>
              <a:t>Екатерина II</a:t>
            </a:r>
            <a:r>
              <a:rPr lang="ru-RU" i="1" dirty="0" smtClean="0">
                <a:solidFill>
                  <a:schemeClr val="accent5">
                    <a:lumMod val="75000"/>
                  </a:schemeClr>
                </a:solidFill>
              </a:rPr>
              <a:t>.</a:t>
            </a:r>
          </a:p>
          <a:p>
            <a:endParaRPr lang="ru-RU" dirty="0"/>
          </a:p>
        </p:txBody>
      </p:sp>
      <p:pic>
        <p:nvPicPr>
          <p:cNvPr id="25602" name="Picture 2" descr="Картинка 1 из 479">
            <a:hlinkClick r:id="rId5"/>
          </p:cNvPr>
          <p:cNvPicPr>
            <a:picLocks noChangeAspect="1" noChangeArrowheads="1"/>
          </p:cNvPicPr>
          <p:nvPr/>
        </p:nvPicPr>
        <p:blipFill>
          <a:blip r:embed="rId6" cstate="print"/>
          <a:srcRect/>
          <a:stretch>
            <a:fillRect/>
          </a:stretch>
        </p:blipFill>
        <p:spPr bwMode="auto">
          <a:xfrm>
            <a:off x="251520" y="2852936"/>
            <a:ext cx="5076825" cy="3810000"/>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9552" y="476672"/>
            <a:ext cx="3240360" cy="3456384"/>
          </a:xfrm>
        </p:spPr>
        <p:txBody>
          <a:bodyPr>
            <a:normAutofit fontScale="85000" lnSpcReduction="20000"/>
          </a:bodyPr>
          <a:lstStyle/>
          <a:p>
            <a:r>
              <a:rPr lang="ru-RU" b="1" i="1" u="sng" dirty="0" smtClean="0">
                <a:solidFill>
                  <a:schemeClr val="accent5">
                    <a:lumMod val="75000"/>
                  </a:schemeClr>
                </a:solidFill>
              </a:rPr>
              <a:t>Тульский государственный театр кукол</a:t>
            </a:r>
          </a:p>
          <a:p>
            <a:r>
              <a:rPr lang="ru-RU" b="1" i="1" dirty="0" smtClean="0">
                <a:solidFill>
                  <a:schemeClr val="accent5">
                    <a:lumMod val="75000"/>
                  </a:schemeClr>
                </a:solidFill>
              </a:rPr>
              <a:t>Театр основан в 1937 году. Театр кукол является неоднократным дипломантом и лауреатом российских и международных фестивалей.</a:t>
            </a:r>
          </a:p>
          <a:p>
            <a:endParaRPr lang="ru-RU" dirty="0"/>
          </a:p>
        </p:txBody>
      </p:sp>
      <p:pic>
        <p:nvPicPr>
          <p:cNvPr id="26626" name="Picture 2" descr="Картинка 11 из 342">
            <a:hlinkClick r:id="rId2"/>
          </p:cNvPr>
          <p:cNvPicPr>
            <a:picLocks noChangeAspect="1" noChangeArrowheads="1"/>
          </p:cNvPicPr>
          <p:nvPr/>
        </p:nvPicPr>
        <p:blipFill>
          <a:blip r:embed="rId3" cstate="print"/>
          <a:srcRect/>
          <a:stretch>
            <a:fillRect/>
          </a:stretch>
        </p:blipFill>
        <p:spPr bwMode="auto">
          <a:xfrm>
            <a:off x="3563888" y="332656"/>
            <a:ext cx="5076825" cy="3810000"/>
          </a:xfrm>
          <a:prstGeom prst="rect">
            <a:avLst/>
          </a:prstGeom>
          <a:noFill/>
          <a:effectLst>
            <a:softEdge rad="63500"/>
          </a:effectLst>
        </p:spPr>
      </p:pic>
      <p:pic>
        <p:nvPicPr>
          <p:cNvPr id="26628" name="Picture 4" descr="Картинка 14 из 342">
            <a:hlinkClick r:id="rId4"/>
          </p:cNvPr>
          <p:cNvPicPr>
            <a:picLocks noChangeAspect="1" noChangeArrowheads="1"/>
          </p:cNvPicPr>
          <p:nvPr/>
        </p:nvPicPr>
        <p:blipFill>
          <a:blip r:embed="rId5" cstate="print"/>
          <a:srcRect/>
          <a:stretch>
            <a:fillRect/>
          </a:stretch>
        </p:blipFill>
        <p:spPr bwMode="auto">
          <a:xfrm>
            <a:off x="2627784" y="3695699"/>
            <a:ext cx="4762500" cy="3162301"/>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260648"/>
            <a:ext cx="3826768" cy="4572000"/>
          </a:xfrm>
        </p:spPr>
        <p:txBody>
          <a:bodyPr>
            <a:normAutofit fontScale="77500" lnSpcReduction="20000"/>
          </a:bodyPr>
          <a:lstStyle/>
          <a:p>
            <a:r>
              <a:rPr lang="ru-RU" b="1" i="1" u="sng" dirty="0" smtClean="0">
                <a:solidFill>
                  <a:schemeClr val="accent5">
                    <a:lumMod val="75000"/>
                  </a:schemeClr>
                </a:solidFill>
              </a:rPr>
              <a:t>Тульский областной художественный музей</a:t>
            </a:r>
          </a:p>
          <a:p>
            <a:r>
              <a:rPr lang="ru-RU" i="1" dirty="0" smtClean="0">
                <a:solidFill>
                  <a:schemeClr val="accent5">
                    <a:lumMod val="75000"/>
                  </a:schemeClr>
                </a:solidFill>
              </a:rPr>
              <a:t>Один из крупных областных музеев </a:t>
            </a:r>
            <a:r>
              <a:rPr lang="ru-RU" i="1" dirty="0" smtClean="0">
                <a:solidFill>
                  <a:schemeClr val="accent5">
                    <a:lumMod val="75000"/>
                  </a:schemeClr>
                </a:solidFill>
                <a:hlinkClick r:id="rId2"/>
              </a:rPr>
              <a:t>России</a:t>
            </a:r>
            <a:r>
              <a:rPr lang="ru-RU" i="1" dirty="0" smtClean="0">
                <a:solidFill>
                  <a:schemeClr val="accent5">
                    <a:lumMod val="75000"/>
                  </a:schemeClr>
                </a:solidFill>
              </a:rPr>
              <a:t>. В коллекции древнерусского искусства— иконы </a:t>
            </a:r>
            <a:r>
              <a:rPr lang="ru-RU" i="1" dirty="0" smtClean="0">
                <a:solidFill>
                  <a:schemeClr val="accent5">
                    <a:lumMod val="75000"/>
                  </a:schemeClr>
                </a:solidFill>
                <a:hlinkClick r:id="rId3"/>
              </a:rPr>
              <a:t>XVI</a:t>
            </a:r>
            <a:r>
              <a:rPr lang="ru-RU" i="1" dirty="0" smtClean="0">
                <a:solidFill>
                  <a:schemeClr val="accent5">
                    <a:lumMod val="75000"/>
                  </a:schemeClr>
                </a:solidFill>
              </a:rPr>
              <a:t>—</a:t>
            </a:r>
            <a:r>
              <a:rPr lang="ru-RU" i="1" dirty="0" smtClean="0">
                <a:solidFill>
                  <a:schemeClr val="accent5">
                    <a:lumMod val="75000"/>
                  </a:schemeClr>
                </a:solidFill>
                <a:hlinkClick r:id="rId4"/>
              </a:rPr>
              <a:t>XX веков</a:t>
            </a:r>
            <a:r>
              <a:rPr lang="ru-RU" i="1" dirty="0" smtClean="0">
                <a:solidFill>
                  <a:schemeClr val="accent5">
                    <a:lumMod val="75000"/>
                  </a:schemeClr>
                </a:solidFill>
              </a:rPr>
              <a:t>, </a:t>
            </a:r>
            <a:r>
              <a:rPr lang="ru-RU" i="1" dirty="0" err="1" smtClean="0">
                <a:solidFill>
                  <a:schemeClr val="accent5">
                    <a:lumMod val="75000"/>
                  </a:schemeClr>
                </a:solidFill>
              </a:rPr>
              <a:t>металлопластика</a:t>
            </a:r>
            <a:r>
              <a:rPr lang="ru-RU" i="1" dirty="0" smtClean="0">
                <a:solidFill>
                  <a:schemeClr val="accent5">
                    <a:lumMod val="75000"/>
                  </a:schemeClr>
                </a:solidFill>
              </a:rPr>
              <a:t>, шитье и другие виды прикладного искусства. Большую художественную значимость представляют произведения выдающихся мастеров </a:t>
            </a:r>
            <a:r>
              <a:rPr lang="ru-RU" i="1" dirty="0" smtClean="0">
                <a:solidFill>
                  <a:schemeClr val="accent5">
                    <a:lumMod val="75000"/>
                  </a:schemeClr>
                </a:solidFill>
                <a:hlinkClick r:id="rId5"/>
              </a:rPr>
              <a:t>Италии</a:t>
            </a:r>
            <a:r>
              <a:rPr lang="ru-RU" i="1" dirty="0" smtClean="0">
                <a:solidFill>
                  <a:schemeClr val="accent5">
                    <a:lumMod val="75000"/>
                  </a:schemeClr>
                </a:solidFill>
              </a:rPr>
              <a:t>, </a:t>
            </a:r>
            <a:r>
              <a:rPr lang="ru-RU" i="1" dirty="0" smtClean="0">
                <a:solidFill>
                  <a:schemeClr val="accent5">
                    <a:lumMod val="75000"/>
                  </a:schemeClr>
                </a:solidFill>
                <a:hlinkClick r:id="rId6"/>
              </a:rPr>
              <a:t>Голландии</a:t>
            </a:r>
            <a:r>
              <a:rPr lang="ru-RU" i="1" dirty="0" smtClean="0">
                <a:solidFill>
                  <a:schemeClr val="accent5">
                    <a:lumMod val="75000"/>
                  </a:schemeClr>
                </a:solidFill>
              </a:rPr>
              <a:t>, </a:t>
            </a:r>
            <a:r>
              <a:rPr lang="ru-RU" i="1" dirty="0" smtClean="0">
                <a:solidFill>
                  <a:schemeClr val="accent5">
                    <a:lumMod val="75000"/>
                  </a:schemeClr>
                </a:solidFill>
                <a:hlinkClick r:id="rId7"/>
              </a:rPr>
              <a:t>Франции</a:t>
            </a:r>
            <a:r>
              <a:rPr lang="ru-RU" i="1" dirty="0" smtClean="0">
                <a:solidFill>
                  <a:schemeClr val="accent5">
                    <a:lumMod val="75000"/>
                  </a:schemeClr>
                </a:solidFill>
              </a:rPr>
              <a:t>, </a:t>
            </a:r>
            <a:r>
              <a:rPr lang="ru-RU" i="1" dirty="0" smtClean="0">
                <a:solidFill>
                  <a:schemeClr val="accent5">
                    <a:lumMod val="75000"/>
                  </a:schemeClr>
                </a:solidFill>
                <a:hlinkClick r:id="rId8"/>
              </a:rPr>
              <a:t>Германии</a:t>
            </a:r>
            <a:r>
              <a:rPr lang="ru-RU" i="1" dirty="0" smtClean="0">
                <a:solidFill>
                  <a:schemeClr val="accent5">
                    <a:lumMod val="75000"/>
                  </a:schemeClr>
                </a:solidFill>
              </a:rPr>
              <a:t>.</a:t>
            </a:r>
          </a:p>
          <a:p>
            <a:endParaRPr lang="ru-RU" dirty="0"/>
          </a:p>
        </p:txBody>
      </p:sp>
      <p:pic>
        <p:nvPicPr>
          <p:cNvPr id="27650" name="Picture 2" descr="Картинка 2 из 412">
            <a:hlinkClick r:id="rId9"/>
          </p:cNvPr>
          <p:cNvPicPr>
            <a:picLocks noChangeAspect="1" noChangeArrowheads="1"/>
          </p:cNvPicPr>
          <p:nvPr/>
        </p:nvPicPr>
        <p:blipFill>
          <a:blip r:embed="rId10" cstate="print"/>
          <a:srcRect/>
          <a:stretch>
            <a:fillRect/>
          </a:stretch>
        </p:blipFill>
        <p:spPr bwMode="auto">
          <a:xfrm>
            <a:off x="3899098" y="2780928"/>
            <a:ext cx="4669607" cy="3806950"/>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332656"/>
            <a:ext cx="3672408" cy="3744416"/>
          </a:xfrm>
        </p:spPr>
        <p:txBody>
          <a:bodyPr>
            <a:normAutofit fontScale="92500" lnSpcReduction="20000"/>
          </a:bodyPr>
          <a:lstStyle/>
          <a:p>
            <a:r>
              <a:rPr lang="ru-RU" b="1" i="1" u="sng" dirty="0" smtClean="0">
                <a:solidFill>
                  <a:schemeClr val="accent5">
                    <a:lumMod val="75000"/>
                  </a:schemeClr>
                </a:solidFill>
              </a:rPr>
              <a:t>Дом-музей </a:t>
            </a:r>
            <a:r>
              <a:rPr lang="ru-RU" b="1" i="1" u="sng" dirty="0" smtClean="0">
                <a:solidFill>
                  <a:schemeClr val="accent5">
                    <a:lumMod val="75000"/>
                  </a:schemeClr>
                </a:solidFill>
                <a:hlinkClick r:id="rId2"/>
              </a:rPr>
              <a:t>Л.Н.Толстого</a:t>
            </a:r>
            <a:r>
              <a:rPr lang="ru-RU" b="1" i="1" u="sng" dirty="0" smtClean="0">
                <a:solidFill>
                  <a:schemeClr val="accent5">
                    <a:lumMod val="75000"/>
                  </a:schemeClr>
                </a:solidFill>
              </a:rPr>
              <a:t> Ясная Поляна</a:t>
            </a:r>
          </a:p>
          <a:p>
            <a:r>
              <a:rPr lang="ru-RU" i="1" dirty="0" smtClean="0">
                <a:solidFill>
                  <a:schemeClr val="accent5">
                    <a:lumMod val="75000"/>
                  </a:schemeClr>
                </a:solidFill>
              </a:rPr>
              <a:t>Уникальный центр исторической и культурной жизни </a:t>
            </a:r>
            <a:r>
              <a:rPr lang="ru-RU" i="1" dirty="0" smtClean="0">
                <a:solidFill>
                  <a:schemeClr val="accent5">
                    <a:lumMod val="75000"/>
                  </a:schemeClr>
                </a:solidFill>
                <a:hlinkClick r:id="rId3"/>
              </a:rPr>
              <a:t>России</a:t>
            </a:r>
            <a:r>
              <a:rPr lang="ru-RU" i="1" dirty="0" smtClean="0">
                <a:solidFill>
                  <a:schemeClr val="accent5">
                    <a:lumMod val="75000"/>
                  </a:schemeClr>
                </a:solidFill>
              </a:rPr>
              <a:t>, связанный с именем крупнейшего писателя и мыслителя </a:t>
            </a:r>
            <a:r>
              <a:rPr lang="ru-RU" i="1" dirty="0" smtClean="0">
                <a:solidFill>
                  <a:schemeClr val="accent5">
                    <a:lumMod val="75000"/>
                  </a:schemeClr>
                </a:solidFill>
                <a:hlinkClick r:id="rId4"/>
              </a:rPr>
              <a:t>XIX</a:t>
            </a:r>
            <a:r>
              <a:rPr lang="ru-RU" i="1" dirty="0" smtClean="0">
                <a:solidFill>
                  <a:schemeClr val="accent5">
                    <a:lumMod val="75000"/>
                  </a:schemeClr>
                </a:solidFill>
              </a:rPr>
              <a:t>—</a:t>
            </a:r>
            <a:r>
              <a:rPr lang="ru-RU" i="1" dirty="0" smtClean="0">
                <a:solidFill>
                  <a:schemeClr val="accent5">
                    <a:lumMod val="75000"/>
                  </a:schemeClr>
                </a:solidFill>
                <a:hlinkClick r:id="rId5"/>
              </a:rPr>
              <a:t>XX веков</a:t>
            </a:r>
            <a:r>
              <a:rPr lang="ru-RU" i="1" dirty="0" smtClean="0">
                <a:solidFill>
                  <a:schemeClr val="accent5">
                    <a:lumMod val="75000"/>
                  </a:schemeClr>
                </a:solidFill>
              </a:rPr>
              <a:t>.  </a:t>
            </a:r>
            <a:endParaRPr lang="ru-RU" i="1" dirty="0">
              <a:solidFill>
                <a:schemeClr val="accent5">
                  <a:lumMod val="75000"/>
                </a:schemeClr>
              </a:solidFill>
            </a:endParaRPr>
          </a:p>
        </p:txBody>
      </p:sp>
      <p:pic>
        <p:nvPicPr>
          <p:cNvPr id="28674" name="Picture 2" descr="Картинка 9 из 1728">
            <a:hlinkClick r:id="rId6"/>
          </p:cNvPr>
          <p:cNvPicPr>
            <a:picLocks noChangeAspect="1" noChangeArrowheads="1"/>
          </p:cNvPicPr>
          <p:nvPr/>
        </p:nvPicPr>
        <p:blipFill>
          <a:blip r:embed="rId7" cstate="print"/>
          <a:srcRect/>
          <a:stretch>
            <a:fillRect/>
          </a:stretch>
        </p:blipFill>
        <p:spPr bwMode="auto">
          <a:xfrm>
            <a:off x="4427984" y="836712"/>
            <a:ext cx="4381500" cy="2552700"/>
          </a:xfrm>
          <a:prstGeom prst="rect">
            <a:avLst/>
          </a:prstGeom>
          <a:noFill/>
          <a:effectLst>
            <a:softEdge rad="63500"/>
          </a:effectLst>
        </p:spPr>
      </p:pic>
      <p:pic>
        <p:nvPicPr>
          <p:cNvPr id="28676" name="Picture 4" descr="Картинка 10 из 1728">
            <a:hlinkClick r:id="rId8"/>
          </p:cNvPr>
          <p:cNvPicPr>
            <a:picLocks noChangeAspect="1" noChangeArrowheads="1"/>
          </p:cNvPicPr>
          <p:nvPr/>
        </p:nvPicPr>
        <p:blipFill>
          <a:blip r:embed="rId9" cstate="print"/>
          <a:srcRect/>
          <a:stretch>
            <a:fillRect/>
          </a:stretch>
        </p:blipFill>
        <p:spPr bwMode="auto">
          <a:xfrm>
            <a:off x="2699792" y="3645024"/>
            <a:ext cx="4829175" cy="2733676"/>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292080" y="260648"/>
            <a:ext cx="3322712" cy="3672408"/>
          </a:xfrm>
        </p:spPr>
        <p:txBody>
          <a:bodyPr>
            <a:normAutofit fontScale="62500" lnSpcReduction="20000"/>
          </a:bodyPr>
          <a:lstStyle/>
          <a:p>
            <a:r>
              <a:rPr lang="ru-RU" b="1" i="1" u="sng" dirty="0" smtClean="0">
                <a:solidFill>
                  <a:schemeClr val="accent5">
                    <a:lumMod val="75000"/>
                  </a:schemeClr>
                </a:solidFill>
              </a:rPr>
              <a:t>Парк культуры и отдыха Пролетарского района</a:t>
            </a:r>
          </a:p>
          <a:p>
            <a:r>
              <a:rPr lang="ru-RU" b="1" i="1" dirty="0" smtClean="0">
                <a:solidFill>
                  <a:schemeClr val="accent5">
                    <a:lumMod val="75000"/>
                  </a:schemeClr>
                </a:solidFill>
              </a:rPr>
              <a:t>Парк культуры и отдыха Пролетарского района— парк Тулы, имеет статус памятника природы местного значения. Площадь парка 34,1 га. На территории парка расположена база проката лыж, игровой зал настольного тенниса, детская игровая площадка. Зелёный массив парка— это «лёгкие» Пролетарского района.</a:t>
            </a:r>
            <a:endParaRPr lang="ru-RU" b="1" i="1" dirty="0">
              <a:solidFill>
                <a:schemeClr val="accent5">
                  <a:lumMod val="75000"/>
                </a:schemeClr>
              </a:solidFill>
            </a:endParaRPr>
          </a:p>
        </p:txBody>
      </p:sp>
      <p:pic>
        <p:nvPicPr>
          <p:cNvPr id="29698" name="Picture 2" descr="Картинка 14 из 433">
            <a:hlinkClick r:id="rId2"/>
          </p:cNvPr>
          <p:cNvPicPr>
            <a:picLocks noChangeAspect="1" noChangeArrowheads="1"/>
          </p:cNvPicPr>
          <p:nvPr/>
        </p:nvPicPr>
        <p:blipFill>
          <a:blip r:embed="rId3" cstate="print"/>
          <a:srcRect/>
          <a:stretch>
            <a:fillRect/>
          </a:stretch>
        </p:blipFill>
        <p:spPr bwMode="auto">
          <a:xfrm>
            <a:off x="251520" y="2852936"/>
            <a:ext cx="5076825" cy="3390900"/>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260648"/>
            <a:ext cx="4032448" cy="3456384"/>
          </a:xfrm>
        </p:spPr>
        <p:txBody>
          <a:bodyPr>
            <a:normAutofit fontScale="62500" lnSpcReduction="20000"/>
          </a:bodyPr>
          <a:lstStyle/>
          <a:p>
            <a:r>
              <a:rPr lang="ru-RU" b="1" i="1" u="sng" dirty="0" smtClean="0">
                <a:solidFill>
                  <a:schemeClr val="accent5">
                    <a:lumMod val="75000"/>
                  </a:schemeClr>
                </a:solidFill>
              </a:rPr>
              <a:t>Комсомольский парк</a:t>
            </a:r>
          </a:p>
          <a:p>
            <a:r>
              <a:rPr lang="ru-RU" b="1" i="1" dirty="0" smtClean="0">
                <a:solidFill>
                  <a:schemeClr val="accent5">
                    <a:lumMod val="75000"/>
                  </a:schemeClr>
                </a:solidFill>
              </a:rPr>
              <a:t>Комсомольский парк культуры и отдыха— один из существующих на территории Тулы парков, рукотворный памятник природы, 4 июля 2009 года отметивший 102-летие со дня своего создания, памятник природы регионального значения. На сегодня его площадь составляет 26,3 гектара. «Визитной карточкой» Комсомольского парка культуры и отдыха является памятник командующему крейсера «Варяг» В.Ф.Рудневу.</a:t>
            </a:r>
          </a:p>
          <a:p>
            <a:endParaRPr lang="ru-RU" dirty="0"/>
          </a:p>
        </p:txBody>
      </p:sp>
      <p:pic>
        <p:nvPicPr>
          <p:cNvPr id="30722" name="Picture 2" descr="Картинка 3 из 259">
            <a:hlinkClick r:id="rId2"/>
          </p:cNvPr>
          <p:cNvPicPr>
            <a:picLocks noChangeAspect="1" noChangeArrowheads="1"/>
          </p:cNvPicPr>
          <p:nvPr/>
        </p:nvPicPr>
        <p:blipFill>
          <a:blip r:embed="rId3" cstate="print"/>
          <a:srcRect/>
          <a:stretch>
            <a:fillRect/>
          </a:stretch>
        </p:blipFill>
        <p:spPr bwMode="auto">
          <a:xfrm>
            <a:off x="4932040" y="332656"/>
            <a:ext cx="3810000" cy="2857500"/>
          </a:xfrm>
          <a:prstGeom prst="rect">
            <a:avLst/>
          </a:prstGeom>
          <a:noFill/>
          <a:effectLst>
            <a:softEdge rad="63500"/>
          </a:effectLst>
        </p:spPr>
      </p:pic>
      <p:pic>
        <p:nvPicPr>
          <p:cNvPr id="30724" name="Picture 4" descr="Картинка 14 из 259">
            <a:hlinkClick r:id="rId4"/>
          </p:cNvPr>
          <p:cNvPicPr>
            <a:picLocks noChangeAspect="1" noChangeArrowheads="1"/>
          </p:cNvPicPr>
          <p:nvPr/>
        </p:nvPicPr>
        <p:blipFill>
          <a:blip r:embed="rId5" cstate="print"/>
          <a:srcRect/>
          <a:stretch>
            <a:fillRect/>
          </a:stretch>
        </p:blipFill>
        <p:spPr bwMode="auto">
          <a:xfrm>
            <a:off x="1475656" y="3429000"/>
            <a:ext cx="5076825" cy="2847976"/>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err="1" smtClean="0">
                <a:solidFill>
                  <a:schemeClr val="accent5">
                    <a:lumMod val="75000"/>
                  </a:schemeClr>
                </a:solidFill>
              </a:rPr>
              <a:t>Ту́ла</a:t>
            </a:r>
            <a:r>
              <a:rPr lang="ru-RU" dirty="0" smtClean="0">
                <a:solidFill>
                  <a:schemeClr val="accent5">
                    <a:lumMod val="75000"/>
                  </a:schemeClr>
                </a:solidFill>
              </a:rPr>
              <a:t>— </a:t>
            </a:r>
            <a:r>
              <a:rPr lang="ru-RU" dirty="0" smtClean="0">
                <a:solidFill>
                  <a:schemeClr val="accent5">
                    <a:lumMod val="75000"/>
                  </a:schemeClr>
                </a:solidFill>
                <a:hlinkClick r:id="rId2"/>
              </a:rPr>
              <a:t>город</a:t>
            </a:r>
            <a:r>
              <a:rPr lang="ru-RU" dirty="0" smtClean="0">
                <a:solidFill>
                  <a:schemeClr val="accent5">
                    <a:lumMod val="75000"/>
                  </a:schemeClr>
                </a:solidFill>
              </a:rPr>
              <a:t> в </a:t>
            </a:r>
            <a:r>
              <a:rPr lang="ru-RU" dirty="0" smtClean="0">
                <a:solidFill>
                  <a:schemeClr val="accent5">
                    <a:lumMod val="75000"/>
                  </a:schemeClr>
                </a:solidFill>
                <a:hlinkClick r:id="rId3"/>
              </a:rPr>
              <a:t>России</a:t>
            </a:r>
            <a:r>
              <a:rPr lang="ru-RU" dirty="0" smtClean="0">
                <a:solidFill>
                  <a:schemeClr val="accent5">
                    <a:lumMod val="75000"/>
                  </a:schemeClr>
                </a:solidFill>
              </a:rPr>
              <a:t>, административный центр </a:t>
            </a:r>
            <a:r>
              <a:rPr lang="ru-RU" dirty="0" smtClean="0">
                <a:solidFill>
                  <a:schemeClr val="accent5">
                    <a:lumMod val="75000"/>
                  </a:schemeClr>
                </a:solidFill>
                <a:hlinkClick r:id="rId4"/>
              </a:rPr>
              <a:t>Тульской области</a:t>
            </a:r>
            <a:r>
              <a:rPr lang="ru-RU" dirty="0" smtClean="0">
                <a:solidFill>
                  <a:schemeClr val="accent5">
                    <a:lumMod val="75000"/>
                  </a:schemeClr>
                </a:solidFill>
              </a:rPr>
              <a:t>. </a:t>
            </a:r>
            <a:r>
              <a:rPr lang="ru-RU" dirty="0" smtClean="0">
                <a:solidFill>
                  <a:schemeClr val="accent5">
                    <a:lumMod val="75000"/>
                  </a:schemeClr>
                </a:solidFill>
                <a:hlinkClick r:id="rId5"/>
              </a:rPr>
              <a:t>Город-герой</a:t>
            </a:r>
            <a:r>
              <a:rPr lang="ru-RU" dirty="0" smtClean="0">
                <a:solidFill>
                  <a:schemeClr val="accent5">
                    <a:lumMod val="75000"/>
                  </a:schemeClr>
                </a:solidFill>
              </a:rPr>
              <a:t>. Путевое расстояние от центра Тулы до центра Москвы— 185км; от северной окраины Тулы (Красные ворота) до южной окраины Москвы (Южное Бутово)— 150км. Площадь территории города— 187,668 </a:t>
            </a:r>
            <a:r>
              <a:rPr lang="ru-RU" dirty="0" smtClean="0">
                <a:solidFill>
                  <a:schemeClr val="accent5">
                    <a:lumMod val="75000"/>
                  </a:schemeClr>
                </a:solidFill>
                <a:hlinkClick r:id="rId6"/>
              </a:rPr>
              <a:t>км²</a:t>
            </a:r>
            <a:r>
              <a:rPr lang="ru-RU" dirty="0" smtClean="0">
                <a:solidFill>
                  <a:schemeClr val="accent5">
                    <a:lumMod val="75000"/>
                  </a:schemeClr>
                </a:solidFill>
                <a:hlinkClick r:id="rId7" action="ppaction://hlinkfile"/>
              </a:rPr>
              <a:t>[2]</a:t>
            </a:r>
            <a:r>
              <a:rPr lang="ru-RU" dirty="0" smtClean="0">
                <a:solidFill>
                  <a:schemeClr val="accent5">
                    <a:lumMod val="75000"/>
                  </a:schemeClr>
                </a:solidFill>
              </a:rPr>
              <a:t>.Население города— 492 тыс. жителей (</a:t>
            </a:r>
            <a:r>
              <a:rPr lang="ru-RU" dirty="0" smtClean="0">
                <a:solidFill>
                  <a:schemeClr val="accent5">
                    <a:lumMod val="75000"/>
                  </a:schemeClr>
                </a:solidFill>
                <a:hlinkClick r:id="rId8"/>
              </a:rPr>
              <a:t>2010</a:t>
            </a:r>
            <a:r>
              <a:rPr lang="ru-RU" dirty="0" smtClean="0">
                <a:solidFill>
                  <a:schemeClr val="accent5">
                    <a:lumMod val="75000"/>
                  </a:schemeClr>
                </a:solidFill>
              </a:rPr>
              <a:t>) (32-е место в </a:t>
            </a:r>
            <a:r>
              <a:rPr lang="ru-RU" dirty="0" smtClean="0">
                <a:solidFill>
                  <a:schemeClr val="accent5">
                    <a:lumMod val="75000"/>
                  </a:schemeClr>
                </a:solidFill>
                <a:hlinkClick r:id="rId9"/>
              </a:rPr>
              <a:t>России</a:t>
            </a:r>
            <a:r>
              <a:rPr lang="ru-RU" dirty="0" smtClean="0">
                <a:solidFill>
                  <a:schemeClr val="accent5">
                    <a:lumMod val="75000"/>
                  </a:schemeClr>
                </a:solidFill>
              </a:rPr>
              <a:t>), города с пригородами— 570тыс.чел. Полицентрическая </a:t>
            </a:r>
            <a:r>
              <a:rPr lang="ru-RU" dirty="0" err="1" smtClean="0">
                <a:solidFill>
                  <a:schemeClr val="accent5">
                    <a:lumMod val="75000"/>
                  </a:schemeClr>
                </a:solidFill>
                <a:hlinkClick r:id="rId10"/>
              </a:rPr>
              <a:t>Тульско-Новомосковская</a:t>
            </a:r>
            <a:r>
              <a:rPr lang="ru-RU" dirty="0" smtClean="0">
                <a:solidFill>
                  <a:schemeClr val="accent5">
                    <a:lumMod val="75000"/>
                  </a:schemeClr>
                </a:solidFill>
              </a:rPr>
              <a:t> </a:t>
            </a:r>
            <a:r>
              <a:rPr lang="ru-RU" dirty="0" smtClean="0">
                <a:solidFill>
                  <a:schemeClr val="accent5">
                    <a:lumMod val="75000"/>
                  </a:schemeClr>
                </a:solidFill>
                <a:hlinkClick r:id="rId11"/>
              </a:rPr>
              <a:t>агломерация</a:t>
            </a:r>
            <a:r>
              <a:rPr lang="ru-RU" dirty="0" smtClean="0">
                <a:solidFill>
                  <a:schemeClr val="accent5">
                    <a:lumMod val="75000"/>
                  </a:schemeClr>
                </a:solidFill>
              </a:rPr>
              <a:t>-конурбация насчитывает 1млн.чел</a:t>
            </a:r>
            <a:endParaRPr lang="ru-RU" dirty="0">
              <a:solidFill>
                <a:schemeClr val="accent5">
                  <a:lumMod val="75000"/>
                </a:schemeClr>
              </a:solidFill>
            </a:endParaRPr>
          </a:p>
        </p:txBody>
      </p:sp>
      <p:sp>
        <p:nvSpPr>
          <p:cNvPr id="3" name="Заголовок 2"/>
          <p:cNvSpPr>
            <a:spLocks noGrp="1"/>
          </p:cNvSpPr>
          <p:nvPr>
            <p:ph type="title"/>
          </p:nvPr>
        </p:nvSpPr>
        <p:spPr/>
        <p:txBody>
          <a:bodyPr/>
          <a:lstStyle/>
          <a:p>
            <a:r>
              <a:rPr lang="ru-RU" dirty="0" smtClean="0">
                <a:solidFill>
                  <a:schemeClr val="accent5">
                    <a:lumMod val="75000"/>
                  </a:schemeClr>
                </a:solidFill>
              </a:rPr>
              <a:t>Общие Сведения:</a:t>
            </a:r>
            <a:endParaRPr lang="ru-RU" dirty="0">
              <a:solidFill>
                <a:schemeClr val="accent5">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4800" b="1" dirty="0" smtClean="0">
                <a:solidFill>
                  <a:schemeClr val="accent5">
                    <a:lumMod val="75000"/>
                  </a:schemeClr>
                </a:solidFill>
              </a:rPr>
              <a:t>Перспективы развития</a:t>
            </a:r>
            <a:endParaRPr lang="ru-RU" sz="4800" b="1" dirty="0">
              <a:solidFill>
                <a:schemeClr val="accent5">
                  <a:lumMod val="75000"/>
                </a:schemeClr>
              </a:solidFill>
            </a:endParaRPr>
          </a:p>
        </p:txBody>
      </p:sp>
      <p:pic>
        <p:nvPicPr>
          <p:cNvPr id="31746" name="Picture 2" descr="Картинка 2 из 64000">
            <a:hlinkClick r:id="rId2"/>
          </p:cNvPr>
          <p:cNvPicPr>
            <a:picLocks noChangeAspect="1" noChangeArrowheads="1"/>
          </p:cNvPicPr>
          <p:nvPr/>
        </p:nvPicPr>
        <p:blipFill>
          <a:blip r:embed="rId3" cstate="print"/>
          <a:srcRect/>
          <a:stretch>
            <a:fillRect/>
          </a:stretch>
        </p:blipFill>
        <p:spPr bwMode="auto">
          <a:xfrm>
            <a:off x="251520" y="1268760"/>
            <a:ext cx="8784976" cy="5133779"/>
          </a:xfrm>
          <a:prstGeom prst="rect">
            <a:avLst/>
          </a:prstGeom>
          <a:noFill/>
        </p:spPr>
      </p:pic>
      <p:sp>
        <p:nvSpPr>
          <p:cNvPr id="5" name="Прямоугольник 4"/>
          <p:cNvSpPr/>
          <p:nvPr/>
        </p:nvSpPr>
        <p:spPr>
          <a:xfrm>
            <a:off x="4355976" y="4005064"/>
            <a:ext cx="4572000" cy="2308324"/>
          </a:xfrm>
          <a:prstGeom prst="rect">
            <a:avLst/>
          </a:prstGeom>
        </p:spPr>
        <p:txBody>
          <a:bodyPr>
            <a:spAutoFit/>
          </a:bodyPr>
          <a:lstStyle/>
          <a:p>
            <a:r>
              <a:rPr lang="ru-RU" b="1" i="1" dirty="0" smtClean="0"/>
              <a:t>Определению приоритетов направления бюджетных средств способствует постепенный переход к программно-целевому методу финансирования. </a:t>
            </a:r>
          </a:p>
          <a:p>
            <a:r>
              <a:rPr lang="ru-RU" b="1" i="1" dirty="0" smtClean="0"/>
              <a:t>В настоящее время на территории города реализуется 13 муниципальных целевых программ.</a:t>
            </a:r>
            <a:endParaRPr lang="ru-RU" b="1" i="1"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Картинка 11 из 64000">
            <a:hlinkClick r:id="rId2"/>
          </p:cNvPr>
          <p:cNvPicPr>
            <a:picLocks noChangeAspect="1" noChangeArrowheads="1"/>
          </p:cNvPicPr>
          <p:nvPr/>
        </p:nvPicPr>
        <p:blipFill>
          <a:blip r:embed="rId3" cstate="print"/>
          <a:srcRect/>
          <a:stretch>
            <a:fillRect/>
          </a:stretch>
        </p:blipFill>
        <p:spPr bwMode="auto">
          <a:xfrm>
            <a:off x="179512" y="188640"/>
            <a:ext cx="8753394" cy="6408712"/>
          </a:xfrm>
          <a:prstGeom prst="rect">
            <a:avLst/>
          </a:prstGeom>
          <a:noFill/>
        </p:spPr>
      </p:pic>
      <p:sp>
        <p:nvSpPr>
          <p:cNvPr id="3" name="Заголовок 2"/>
          <p:cNvSpPr>
            <a:spLocks noGrp="1"/>
          </p:cNvSpPr>
          <p:nvPr>
            <p:ph type="title"/>
          </p:nvPr>
        </p:nvSpPr>
        <p:spPr>
          <a:xfrm>
            <a:off x="395536" y="476672"/>
            <a:ext cx="8229600" cy="1219200"/>
          </a:xfrm>
        </p:spPr>
        <p:txBody>
          <a:bodyPr>
            <a:normAutofit/>
          </a:bodyPr>
          <a:lstStyle/>
          <a:p>
            <a:pPr algn="ctr"/>
            <a:r>
              <a:rPr lang="ru-RU" sz="4800" b="1" i="1" dirty="0" smtClean="0"/>
              <a:t>Спасибо за внимание</a:t>
            </a:r>
            <a:endParaRPr lang="ru-RU" sz="4800" b="1" i="1"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508104" y="1524000"/>
            <a:ext cx="3178696" cy="2769096"/>
          </a:xfrm>
        </p:spPr>
        <p:txBody>
          <a:bodyPr>
            <a:normAutofit fontScale="85000" lnSpcReduction="20000"/>
          </a:bodyPr>
          <a:lstStyle/>
          <a:p>
            <a:r>
              <a:rPr lang="ru-RU" dirty="0" smtClean="0">
                <a:solidFill>
                  <a:schemeClr val="accent5">
                    <a:lumMod val="75000"/>
                  </a:schemeClr>
                </a:solidFill>
              </a:rPr>
              <a:t>Тула является одним из древнейших городов России, впервые упоминаемым в </a:t>
            </a:r>
            <a:r>
              <a:rPr lang="ru-RU" dirty="0" err="1" smtClean="0">
                <a:solidFill>
                  <a:schemeClr val="accent5">
                    <a:lumMod val="75000"/>
                  </a:schemeClr>
                </a:solidFill>
              </a:rPr>
              <a:t>Никоновской</a:t>
            </a:r>
            <a:r>
              <a:rPr lang="ru-RU" dirty="0" smtClean="0">
                <a:solidFill>
                  <a:schemeClr val="accent5">
                    <a:lumMod val="75000"/>
                  </a:schemeClr>
                </a:solidFill>
              </a:rPr>
              <a:t> летописи при описании военных действий 1146 г. </a:t>
            </a:r>
            <a:endParaRPr lang="ru-RU" dirty="0">
              <a:solidFill>
                <a:schemeClr val="accent5">
                  <a:lumMod val="75000"/>
                </a:schemeClr>
              </a:solidFill>
            </a:endParaRPr>
          </a:p>
        </p:txBody>
      </p:sp>
      <p:sp>
        <p:nvSpPr>
          <p:cNvPr id="3" name="Заголовок 2"/>
          <p:cNvSpPr>
            <a:spLocks noGrp="1"/>
          </p:cNvSpPr>
          <p:nvPr>
            <p:ph type="title"/>
          </p:nvPr>
        </p:nvSpPr>
        <p:spPr/>
        <p:txBody>
          <a:bodyPr/>
          <a:lstStyle/>
          <a:p>
            <a:pPr algn="ctr"/>
            <a:r>
              <a:rPr lang="ru-RU" b="1" dirty="0" smtClean="0">
                <a:solidFill>
                  <a:schemeClr val="accent5">
                    <a:lumMod val="75000"/>
                  </a:schemeClr>
                </a:solidFill>
              </a:rPr>
              <a:t>История развития города</a:t>
            </a:r>
            <a:endParaRPr lang="ru-RU" b="1" dirty="0">
              <a:solidFill>
                <a:schemeClr val="accent5">
                  <a:lumMod val="75000"/>
                </a:schemeClr>
              </a:solidFill>
            </a:endParaRPr>
          </a:p>
        </p:txBody>
      </p:sp>
      <p:pic>
        <p:nvPicPr>
          <p:cNvPr id="1028" name="Picture 4" descr="Картинка 3 из 20471">
            <a:hlinkClick r:id="rId2"/>
          </p:cNvPr>
          <p:cNvPicPr>
            <a:picLocks noChangeAspect="1" noChangeArrowheads="1"/>
          </p:cNvPicPr>
          <p:nvPr/>
        </p:nvPicPr>
        <p:blipFill>
          <a:blip r:embed="rId3" cstate="print"/>
          <a:srcRect/>
          <a:stretch>
            <a:fillRect/>
          </a:stretch>
        </p:blipFill>
        <p:spPr bwMode="auto">
          <a:xfrm>
            <a:off x="251520" y="1628800"/>
            <a:ext cx="5482893" cy="4032448"/>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524000"/>
            <a:ext cx="3312368" cy="4572000"/>
          </a:xfrm>
        </p:spPr>
        <p:txBody>
          <a:bodyPr>
            <a:normAutofit fontScale="70000" lnSpcReduction="20000"/>
          </a:bodyPr>
          <a:lstStyle/>
          <a:p>
            <a:r>
              <a:rPr lang="ru-RU" dirty="0" smtClean="0">
                <a:solidFill>
                  <a:schemeClr val="accent5">
                    <a:lumMod val="75000"/>
                  </a:schemeClr>
                </a:solidFill>
              </a:rPr>
              <a:t>Считается, что начало городу положили небольшие поселения «на старом городище», находившемся возле места впадения речки </a:t>
            </a:r>
            <a:r>
              <a:rPr lang="ru-RU" dirty="0" err="1" smtClean="0">
                <a:solidFill>
                  <a:schemeClr val="accent5">
                    <a:lumMod val="75000"/>
                  </a:schemeClr>
                </a:solidFill>
              </a:rPr>
              <a:t>Тулицы</a:t>
            </a:r>
            <a:r>
              <a:rPr lang="ru-RU" dirty="0" smtClean="0">
                <a:solidFill>
                  <a:schemeClr val="accent5">
                    <a:lumMod val="75000"/>
                  </a:schemeClr>
                </a:solidFill>
              </a:rPr>
              <a:t> в р. </a:t>
            </a:r>
            <a:r>
              <a:rPr lang="ru-RU" dirty="0" err="1" smtClean="0">
                <a:solidFill>
                  <a:schemeClr val="accent5">
                    <a:lumMod val="75000"/>
                  </a:schemeClr>
                </a:solidFill>
              </a:rPr>
              <a:t>Упу</a:t>
            </a:r>
            <a:r>
              <a:rPr lang="ru-RU" dirty="0" smtClean="0">
                <a:solidFill>
                  <a:schemeClr val="accent5">
                    <a:lumMod val="75000"/>
                  </a:schemeClr>
                </a:solidFill>
              </a:rPr>
              <a:t>. В XIV в., уже после нашествия </a:t>
            </a:r>
            <a:r>
              <a:rPr lang="ru-RU" dirty="0" err="1" smtClean="0">
                <a:solidFill>
                  <a:schemeClr val="accent5">
                    <a:lumMod val="75000"/>
                  </a:schemeClr>
                </a:solidFill>
              </a:rPr>
              <a:t>татаро-монгол</a:t>
            </a:r>
            <a:r>
              <a:rPr lang="ru-RU" dirty="0" smtClean="0">
                <a:solidFill>
                  <a:schemeClr val="accent5">
                    <a:lumMod val="75000"/>
                  </a:schemeClr>
                </a:solidFill>
              </a:rPr>
              <a:t>, поселение стало развиваться и превратилось в центр ремесла и торговли сначала под властью рязанских князей, а со второй половины XV в. – как город в составе крепнущего Российского государства. </a:t>
            </a:r>
            <a:endParaRPr lang="ru-RU" dirty="0">
              <a:solidFill>
                <a:schemeClr val="accent5">
                  <a:lumMod val="75000"/>
                </a:schemeClr>
              </a:solidFill>
            </a:endParaRPr>
          </a:p>
        </p:txBody>
      </p:sp>
      <p:sp>
        <p:nvSpPr>
          <p:cNvPr id="3" name="Заголовок 2"/>
          <p:cNvSpPr>
            <a:spLocks noGrp="1"/>
          </p:cNvSpPr>
          <p:nvPr>
            <p:ph type="title"/>
          </p:nvPr>
        </p:nvSpPr>
        <p:spPr/>
        <p:txBody>
          <a:bodyPr>
            <a:normAutofit fontScale="90000"/>
          </a:bodyPr>
          <a:lstStyle/>
          <a:p>
            <a:pPr algn="ctr"/>
            <a:r>
              <a:rPr lang="ru-RU" sz="4400" b="1" dirty="0" smtClean="0">
                <a:solidFill>
                  <a:schemeClr val="accent5">
                    <a:lumMod val="75000"/>
                  </a:schemeClr>
                </a:solidFill>
              </a:rPr>
              <a:t>Планировка и застройка города</a:t>
            </a:r>
            <a:endParaRPr lang="ru-RU" sz="4400" b="1" dirty="0">
              <a:solidFill>
                <a:schemeClr val="accent5">
                  <a:lumMod val="75000"/>
                </a:schemeClr>
              </a:solidFill>
            </a:endParaRPr>
          </a:p>
        </p:txBody>
      </p:sp>
      <p:pic>
        <p:nvPicPr>
          <p:cNvPr id="15362" name="Picture 2"/>
          <p:cNvPicPr>
            <a:picLocks noChangeAspect="1" noChangeArrowheads="1"/>
          </p:cNvPicPr>
          <p:nvPr/>
        </p:nvPicPr>
        <p:blipFill>
          <a:blip r:embed="rId2" cstate="print"/>
          <a:srcRect/>
          <a:stretch>
            <a:fillRect/>
          </a:stretch>
        </p:blipFill>
        <p:spPr bwMode="auto">
          <a:xfrm>
            <a:off x="3635896" y="1628800"/>
            <a:ext cx="4871568" cy="344574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64088" y="1412776"/>
            <a:ext cx="3250704" cy="4572000"/>
          </a:xfrm>
        </p:spPr>
        <p:txBody>
          <a:bodyPr>
            <a:normAutofit fontScale="77500" lnSpcReduction="20000"/>
          </a:bodyPr>
          <a:lstStyle/>
          <a:p>
            <a:r>
              <a:rPr lang="ru-RU" dirty="0" smtClean="0">
                <a:solidFill>
                  <a:schemeClr val="accent5">
                    <a:lumMod val="75000"/>
                  </a:schemeClr>
                </a:solidFill>
              </a:rPr>
              <a:t>Издревле Тула славилась как город оружейников, это ремесло стало основополагающим в городе и наложило свой особый отпечаток на облик города и его характер, предопределив будущее Тулы на много лет вперед. Уже более четырех веков Тулу знаю не только в России, но и во всем мире, как столицу оружейных ремесел и металлообработки. </a:t>
            </a:r>
            <a:endParaRPr lang="ru-RU" dirty="0">
              <a:solidFill>
                <a:schemeClr val="accent5">
                  <a:lumMod val="75000"/>
                </a:schemeClr>
              </a:solidFill>
            </a:endParaRPr>
          </a:p>
        </p:txBody>
      </p:sp>
      <p:sp>
        <p:nvSpPr>
          <p:cNvPr id="3" name="Заголовок 2"/>
          <p:cNvSpPr>
            <a:spLocks noGrp="1"/>
          </p:cNvSpPr>
          <p:nvPr>
            <p:ph type="title"/>
          </p:nvPr>
        </p:nvSpPr>
        <p:spPr/>
        <p:txBody>
          <a:bodyPr>
            <a:normAutofit fontScale="90000"/>
          </a:bodyPr>
          <a:lstStyle/>
          <a:p>
            <a:r>
              <a:rPr lang="ru-RU" sz="5400" b="1" dirty="0" smtClean="0">
                <a:solidFill>
                  <a:schemeClr val="accent5">
                    <a:lumMod val="75000"/>
                  </a:schemeClr>
                </a:solidFill>
              </a:rPr>
              <a:t>Производственная сфера</a:t>
            </a:r>
            <a:endParaRPr lang="ru-RU" sz="5400" b="1" dirty="0">
              <a:solidFill>
                <a:schemeClr val="accent5">
                  <a:lumMod val="75000"/>
                </a:schemeClr>
              </a:solidFill>
            </a:endParaRPr>
          </a:p>
        </p:txBody>
      </p:sp>
      <p:pic>
        <p:nvPicPr>
          <p:cNvPr id="16386" name="Picture 2" descr="Картинка 4 из 1920">
            <a:hlinkClick r:id="rId2"/>
          </p:cNvPr>
          <p:cNvPicPr>
            <a:picLocks noChangeAspect="1" noChangeArrowheads="1"/>
          </p:cNvPicPr>
          <p:nvPr/>
        </p:nvPicPr>
        <p:blipFill>
          <a:blip r:embed="rId3" cstate="print"/>
          <a:srcRect/>
          <a:stretch>
            <a:fillRect/>
          </a:stretch>
        </p:blipFill>
        <p:spPr bwMode="auto">
          <a:xfrm>
            <a:off x="467544" y="1844824"/>
            <a:ext cx="4612112" cy="4320480"/>
          </a:xfrm>
          <a:prstGeom prst="rect">
            <a:avLst/>
          </a:prstGeom>
          <a:noFill/>
          <a:effectLst>
            <a:softEdge rad="127000"/>
          </a:effectLst>
          <a:scene3d>
            <a:camera prst="orthographicFront"/>
            <a:lightRig rig="threePt" dir="t"/>
          </a:scene3d>
          <a:sp3d>
            <a:bevelT/>
          </a:sp3d>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Картинка 5 из 878">
            <a:hlinkClick r:id="rId2"/>
          </p:cNvPr>
          <p:cNvPicPr>
            <a:picLocks noChangeAspect="1" noChangeArrowheads="1"/>
          </p:cNvPicPr>
          <p:nvPr/>
        </p:nvPicPr>
        <p:blipFill>
          <a:blip r:embed="rId3" cstate="print"/>
          <a:srcRect/>
          <a:stretch>
            <a:fillRect/>
          </a:stretch>
        </p:blipFill>
        <p:spPr bwMode="auto">
          <a:xfrm>
            <a:off x="323528" y="3284984"/>
            <a:ext cx="5076825" cy="3381375"/>
          </a:xfrm>
          <a:prstGeom prst="rect">
            <a:avLst/>
          </a:prstGeom>
          <a:noFill/>
          <a:effectLst>
            <a:softEdge rad="63500"/>
          </a:effectLst>
        </p:spPr>
      </p:pic>
      <p:sp>
        <p:nvSpPr>
          <p:cNvPr id="2" name="Содержимое 1"/>
          <p:cNvSpPr>
            <a:spLocks noGrp="1"/>
          </p:cNvSpPr>
          <p:nvPr>
            <p:ph idx="1"/>
          </p:nvPr>
        </p:nvSpPr>
        <p:spPr>
          <a:xfrm>
            <a:off x="3923928" y="260648"/>
            <a:ext cx="4906888" cy="3456384"/>
          </a:xfrm>
        </p:spPr>
        <p:txBody>
          <a:bodyPr>
            <a:normAutofit fontScale="85000" lnSpcReduction="10000"/>
          </a:bodyPr>
          <a:lstStyle/>
          <a:p>
            <a:r>
              <a:rPr lang="ru-RU" dirty="0" smtClean="0">
                <a:solidFill>
                  <a:schemeClr val="accent5">
                    <a:lumMod val="75000"/>
                  </a:schemeClr>
                </a:solidFill>
              </a:rPr>
              <a:t>В структуре промышленности Тулы главное место занимают металлургия, металлообработка и машиностроение, а также пищевая промышленность. Отличительной чертой городской промышленности является присутствие значительного числа предприятий оборонного комплекса (Тульское КБП, «Сплав», НИИ «Стрела»)</a:t>
            </a:r>
            <a:endParaRPr lang="ru-RU" dirty="0">
              <a:solidFill>
                <a:schemeClr val="accent5">
                  <a:lumMod val="75000"/>
                </a:schemeClr>
              </a:solidFill>
            </a:endParaRPr>
          </a:p>
        </p:txBody>
      </p:sp>
      <p:pic>
        <p:nvPicPr>
          <p:cNvPr id="17412" name="Picture 4" descr="Картинка 8 из 878">
            <a:hlinkClick r:id="rId4"/>
          </p:cNvPr>
          <p:cNvPicPr>
            <a:picLocks noChangeAspect="1" noChangeArrowheads="1"/>
          </p:cNvPicPr>
          <p:nvPr/>
        </p:nvPicPr>
        <p:blipFill>
          <a:blip r:embed="rId5" cstate="print"/>
          <a:srcRect/>
          <a:stretch>
            <a:fillRect/>
          </a:stretch>
        </p:blipFill>
        <p:spPr bwMode="auto">
          <a:xfrm>
            <a:off x="323528" y="188640"/>
            <a:ext cx="3830604" cy="2880320"/>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3754760" cy="1977008"/>
          </a:xfrm>
        </p:spPr>
        <p:txBody>
          <a:bodyPr>
            <a:normAutofit fontScale="85000" lnSpcReduction="10000"/>
          </a:bodyPr>
          <a:lstStyle/>
          <a:p>
            <a:r>
              <a:rPr lang="ru-RU" dirty="0" smtClean="0">
                <a:solidFill>
                  <a:schemeClr val="accent5">
                    <a:lumMod val="75000"/>
                  </a:schemeClr>
                </a:solidFill>
              </a:rPr>
              <a:t>Металлургическая отрасль промышленности Тулы составляет 57,5% от общей доли промышленности города</a:t>
            </a:r>
          </a:p>
          <a:p>
            <a:endParaRPr lang="ru-RU" dirty="0"/>
          </a:p>
        </p:txBody>
      </p:sp>
      <p:sp>
        <p:nvSpPr>
          <p:cNvPr id="3" name="Заголовок 2"/>
          <p:cNvSpPr>
            <a:spLocks noGrp="1"/>
          </p:cNvSpPr>
          <p:nvPr>
            <p:ph type="title"/>
          </p:nvPr>
        </p:nvSpPr>
        <p:spPr/>
        <p:txBody>
          <a:bodyPr>
            <a:normAutofit fontScale="90000"/>
          </a:bodyPr>
          <a:lstStyle/>
          <a:p>
            <a:r>
              <a:rPr lang="ru-RU" sz="4400" b="1" dirty="0" smtClean="0">
                <a:solidFill>
                  <a:schemeClr val="accent5">
                    <a:lumMod val="75000"/>
                  </a:schemeClr>
                </a:solidFill>
              </a:rPr>
              <a:t>Промышленное производство</a:t>
            </a:r>
            <a:endParaRPr lang="ru-RU" sz="4400" b="1" dirty="0">
              <a:solidFill>
                <a:schemeClr val="accent5">
                  <a:lumMod val="75000"/>
                </a:schemeClr>
              </a:solidFill>
            </a:endParaRPr>
          </a:p>
        </p:txBody>
      </p:sp>
      <p:pic>
        <p:nvPicPr>
          <p:cNvPr id="18434" name="Picture 2" descr="Картинка 6 из 1343">
            <a:hlinkClick r:id="rId2"/>
          </p:cNvPr>
          <p:cNvPicPr>
            <a:picLocks noChangeAspect="1" noChangeArrowheads="1"/>
          </p:cNvPicPr>
          <p:nvPr/>
        </p:nvPicPr>
        <p:blipFill>
          <a:blip r:embed="rId3" cstate="print"/>
          <a:srcRect/>
          <a:stretch>
            <a:fillRect/>
          </a:stretch>
        </p:blipFill>
        <p:spPr bwMode="auto">
          <a:xfrm>
            <a:off x="4139952" y="2852936"/>
            <a:ext cx="4572000" cy="3429001"/>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1412776"/>
            <a:ext cx="8229600" cy="1219200"/>
          </a:xfrm>
        </p:spPr>
        <p:txBody>
          <a:bodyPr>
            <a:normAutofit fontScale="90000"/>
          </a:bodyPr>
          <a:lstStyle/>
          <a:p>
            <a:r>
              <a:rPr lang="ru-RU" sz="3100" dirty="0" smtClean="0">
                <a:solidFill>
                  <a:schemeClr val="bg1"/>
                </a:solidFill>
                <a:hlinkClick r:id="rId2"/>
              </a:rPr>
              <a:t>ОАО </a:t>
            </a:r>
            <a:r>
              <a:rPr lang="ru-RU" dirty="0" smtClean="0">
                <a:solidFill>
                  <a:schemeClr val="bg1"/>
                </a:solidFill>
                <a:hlinkClick r:id="rId2"/>
              </a:rPr>
              <a:t>«</a:t>
            </a:r>
            <a:r>
              <a:rPr lang="ru-RU" sz="3100" dirty="0" err="1" smtClean="0">
                <a:solidFill>
                  <a:schemeClr val="bg1"/>
                </a:solidFill>
                <a:hlinkClick r:id="rId2"/>
              </a:rPr>
              <a:t>Тулачермет</a:t>
            </a:r>
            <a:r>
              <a:rPr lang="ru-RU" dirty="0" smtClean="0">
                <a:solidFill>
                  <a:schemeClr val="bg1"/>
                </a:solidFill>
                <a:hlinkClick r:id="rId2"/>
              </a:rPr>
              <a:t>»</a:t>
            </a:r>
            <a:r>
              <a:rPr lang="ru-RU" dirty="0" smtClean="0"/>
              <a:t/>
            </a:r>
            <a:br>
              <a:rPr lang="ru-RU" dirty="0" smtClean="0"/>
            </a:br>
            <a:endParaRPr lang="ru-RU" dirty="0"/>
          </a:p>
        </p:txBody>
      </p:sp>
      <p:pic>
        <p:nvPicPr>
          <p:cNvPr id="19458" name="Picture 2" descr="http://www.btula.ru/thumb.php?id=data/news_small_pic/news_b14c86cdee38ccccb6287d2fa1f12c76.jpg&amp;w=333">
            <a:hlinkClick r:id="rId3"/>
          </p:cNvPr>
          <p:cNvPicPr>
            <a:picLocks noChangeAspect="1" noChangeArrowheads="1"/>
          </p:cNvPicPr>
          <p:nvPr/>
        </p:nvPicPr>
        <p:blipFill>
          <a:blip r:embed="rId4" cstate="print"/>
          <a:srcRect/>
          <a:stretch>
            <a:fillRect/>
          </a:stretch>
        </p:blipFill>
        <p:spPr bwMode="auto">
          <a:xfrm>
            <a:off x="5868144" y="188640"/>
            <a:ext cx="2739777" cy="3011287"/>
          </a:xfrm>
          <a:prstGeom prst="rect">
            <a:avLst/>
          </a:prstGeom>
          <a:noFill/>
          <a:effectLst>
            <a:softEdge rad="63500"/>
          </a:effectLst>
        </p:spPr>
      </p:pic>
      <p:sp>
        <p:nvSpPr>
          <p:cNvPr id="5" name="Прямоугольник 4"/>
          <p:cNvSpPr/>
          <p:nvPr/>
        </p:nvSpPr>
        <p:spPr>
          <a:xfrm>
            <a:off x="251520" y="4581128"/>
            <a:ext cx="4572000" cy="830997"/>
          </a:xfrm>
          <a:prstGeom prst="rect">
            <a:avLst/>
          </a:prstGeom>
        </p:spPr>
        <p:txBody>
          <a:bodyPr>
            <a:spAutoFit/>
          </a:bodyPr>
          <a:lstStyle/>
          <a:p>
            <a:r>
              <a:rPr lang="ru-RU" sz="2400" b="1" dirty="0" smtClean="0">
                <a:solidFill>
                  <a:schemeClr val="accent5">
                    <a:lumMod val="50000"/>
                  </a:schemeClr>
                </a:solidFill>
              </a:rPr>
              <a:t>•</a:t>
            </a:r>
            <a:r>
              <a:rPr lang="ru-RU" sz="2400" b="1" dirty="0" smtClean="0">
                <a:solidFill>
                  <a:schemeClr val="bg1"/>
                </a:solidFill>
                <a:hlinkClick r:id="rId5"/>
              </a:rPr>
              <a:t>ОАО «</a:t>
            </a:r>
            <a:r>
              <a:rPr lang="ru-RU" sz="2400" b="1" dirty="0" err="1" smtClean="0">
                <a:solidFill>
                  <a:schemeClr val="bg1"/>
                </a:solidFill>
                <a:hlinkClick r:id="rId5"/>
              </a:rPr>
              <a:t>Косогорский</a:t>
            </a:r>
            <a:r>
              <a:rPr lang="ru-RU" sz="2400" b="1" dirty="0" smtClean="0">
                <a:solidFill>
                  <a:schemeClr val="bg1"/>
                </a:solidFill>
                <a:hlinkClick r:id="rId5"/>
              </a:rPr>
              <a:t> металлургический завод»</a:t>
            </a:r>
            <a:endParaRPr lang="ru-RU" sz="2400" b="1" dirty="0">
              <a:solidFill>
                <a:schemeClr val="bg1"/>
              </a:solidFill>
            </a:endParaRPr>
          </a:p>
        </p:txBody>
      </p:sp>
      <p:pic>
        <p:nvPicPr>
          <p:cNvPr id="19460" name="Picture 4" descr="http://kp.ru/upimg/5a3e8f353c90697f8fa8aa939d18ebfb3dd46ab0/401937.jpg">
            <a:hlinkClick r:id="rId6"/>
          </p:cNvPr>
          <p:cNvPicPr>
            <a:picLocks noChangeAspect="1" noChangeArrowheads="1"/>
          </p:cNvPicPr>
          <p:nvPr/>
        </p:nvPicPr>
        <p:blipFill>
          <a:blip r:embed="rId7" cstate="print"/>
          <a:srcRect/>
          <a:stretch>
            <a:fillRect/>
          </a:stretch>
        </p:blipFill>
        <p:spPr bwMode="auto">
          <a:xfrm>
            <a:off x="4283968" y="3140968"/>
            <a:ext cx="2381250" cy="3333750"/>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484784"/>
            <a:ext cx="4176464" cy="608856"/>
          </a:xfrm>
        </p:spPr>
        <p:txBody>
          <a:bodyPr>
            <a:normAutofit fontScale="47500" lnSpcReduction="20000"/>
          </a:bodyPr>
          <a:lstStyle/>
          <a:p>
            <a:r>
              <a:rPr lang="ru-RU" sz="4500" dirty="0" smtClean="0">
                <a:hlinkClick r:id="rId2"/>
              </a:rPr>
              <a:t>ОАО «Тульский оружейный завод»</a:t>
            </a:r>
            <a:endParaRPr lang="ru-RU" sz="4500" dirty="0" smtClean="0"/>
          </a:p>
          <a:p>
            <a:endParaRPr lang="ru-RU" dirty="0"/>
          </a:p>
        </p:txBody>
      </p:sp>
      <p:pic>
        <p:nvPicPr>
          <p:cNvPr id="1026" name="Picture 2" descr="Картинка 17 из 161">
            <a:hlinkClick r:id="rId3"/>
          </p:cNvPr>
          <p:cNvPicPr>
            <a:picLocks noChangeAspect="1" noChangeArrowheads="1"/>
          </p:cNvPicPr>
          <p:nvPr/>
        </p:nvPicPr>
        <p:blipFill>
          <a:blip r:embed="rId4" cstate="print"/>
          <a:srcRect/>
          <a:stretch>
            <a:fillRect/>
          </a:stretch>
        </p:blipFill>
        <p:spPr bwMode="auto">
          <a:xfrm>
            <a:off x="5796136" y="0"/>
            <a:ext cx="3018284" cy="3636487"/>
          </a:xfrm>
          <a:prstGeom prst="rect">
            <a:avLst/>
          </a:prstGeom>
          <a:noFill/>
          <a:effectLst>
            <a:softEdge rad="63500"/>
          </a:effectLst>
        </p:spPr>
      </p:pic>
      <p:sp>
        <p:nvSpPr>
          <p:cNvPr id="5" name="Прямоугольник 4"/>
          <p:cNvSpPr/>
          <p:nvPr/>
        </p:nvSpPr>
        <p:spPr>
          <a:xfrm>
            <a:off x="251520" y="5229200"/>
            <a:ext cx="3528392" cy="830997"/>
          </a:xfrm>
          <a:prstGeom prst="rect">
            <a:avLst/>
          </a:prstGeom>
        </p:spPr>
        <p:txBody>
          <a:bodyPr wrap="square">
            <a:spAutoFit/>
          </a:bodyPr>
          <a:lstStyle/>
          <a:p>
            <a:r>
              <a:rPr lang="ru-RU" sz="2400" dirty="0" smtClean="0">
                <a:hlinkClick r:id="rId5"/>
              </a:rPr>
              <a:t>ОАО «Тульский комбайновый завод»</a:t>
            </a:r>
            <a:endParaRPr lang="ru-RU" sz="2400" dirty="0"/>
          </a:p>
        </p:txBody>
      </p:sp>
      <p:pic>
        <p:nvPicPr>
          <p:cNvPr id="1028" name="Picture 4" descr="Картинка 10 из 19">
            <a:hlinkClick r:id="rId6"/>
          </p:cNvPr>
          <p:cNvPicPr>
            <a:picLocks noChangeAspect="1" noChangeArrowheads="1"/>
          </p:cNvPicPr>
          <p:nvPr/>
        </p:nvPicPr>
        <p:blipFill>
          <a:blip r:embed="rId7" cstate="print"/>
          <a:srcRect/>
          <a:stretch>
            <a:fillRect/>
          </a:stretch>
        </p:blipFill>
        <p:spPr bwMode="auto">
          <a:xfrm>
            <a:off x="3347864" y="4077072"/>
            <a:ext cx="3543300" cy="2343151"/>
          </a:xfrm>
          <a:prstGeom prst="rect">
            <a:avLst/>
          </a:prstGeom>
          <a:noFill/>
          <a:effectLst>
            <a:softEdge rad="63500"/>
          </a:effectLst>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98</TotalTime>
  <Words>815</Words>
  <Application>Microsoft Office PowerPoint</Application>
  <PresentationFormat>Экран (4:3)</PresentationFormat>
  <Paragraphs>45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Бумажная</vt:lpstr>
      <vt:lpstr>Город - Тула</vt:lpstr>
      <vt:lpstr>Общие Сведения:</vt:lpstr>
      <vt:lpstr>История развития города</vt:lpstr>
      <vt:lpstr>Планировка и застройка города</vt:lpstr>
      <vt:lpstr>Производственная сфера</vt:lpstr>
      <vt:lpstr>Слайд 6</vt:lpstr>
      <vt:lpstr>Промышленное производство</vt:lpstr>
      <vt:lpstr>ОАО «Тулачермет» </vt:lpstr>
      <vt:lpstr>Слайд 9</vt:lpstr>
      <vt:lpstr>Непроизводственная сфера</vt:lpstr>
      <vt:lpstr>Слайд 11</vt:lpstr>
      <vt:lpstr>Слайд 12</vt:lpstr>
      <vt:lpstr>Слайд 13</vt:lpstr>
      <vt:lpstr>Слайд 14</vt:lpstr>
      <vt:lpstr>Слайд 15</vt:lpstr>
      <vt:lpstr>Слайд 16</vt:lpstr>
      <vt:lpstr>Слайд 17</vt:lpstr>
      <vt:lpstr>Слайд 18</vt:lpstr>
      <vt:lpstr>Слайд 19</vt:lpstr>
      <vt:lpstr>Перспективы развития</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Город - Тула</dc:title>
  <dc:creator>Мой</dc:creator>
  <cp:lastModifiedBy>Мой</cp:lastModifiedBy>
  <cp:revision>14</cp:revision>
  <dcterms:created xsi:type="dcterms:W3CDTF">2011-02-08T13:54:45Z</dcterms:created>
  <dcterms:modified xsi:type="dcterms:W3CDTF">2011-02-08T17:43:57Z</dcterms:modified>
</cp:coreProperties>
</file>