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70" r:id="rId7"/>
    <p:sldId id="274" r:id="rId8"/>
    <p:sldId id="275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9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89B52-39C6-447A-8B37-D712843C6762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3D13B-B50D-47E5-AD21-FF56B0B8B5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3D13B-B50D-47E5-AD21-FF56B0B8B5B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krd.ru/www/home.nsf/c5d9bf6a7be7d30ac325688f00241cb1/bf64993f92f78fdac32568d5002d06b0/Body/0.7C?OpenElement&amp;FieldElemFormat=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14290"/>
            <a:ext cx="6477000" cy="28575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dirty="0" smtClean="0"/>
              <a:t>Федеральное государственное бюджетное образовательное учреждение </a:t>
            </a:r>
            <a:br>
              <a:rPr lang="ru-RU" sz="1600" dirty="0" smtClean="0"/>
            </a:br>
            <a:r>
              <a:rPr lang="ru-RU" sz="1600" dirty="0" smtClean="0"/>
              <a:t>высшего профессионального образования </a:t>
            </a:r>
            <a:br>
              <a:rPr lang="ru-RU" sz="1600" dirty="0" smtClean="0"/>
            </a:br>
            <a:r>
              <a:rPr lang="ru-RU" sz="1600" dirty="0" smtClean="0"/>
              <a:t>"Ставропольский государственный университет" </a:t>
            </a:r>
            <a:br>
              <a:rPr lang="ru-RU" sz="1600" dirty="0" smtClean="0"/>
            </a:br>
            <a:r>
              <a:rPr lang="ru-RU" sz="1600" dirty="0" smtClean="0"/>
              <a:t>Географический факультет</a:t>
            </a:r>
            <a:br>
              <a:rPr lang="ru-RU" sz="1600" dirty="0" smtClean="0"/>
            </a:br>
            <a:r>
              <a:rPr lang="ru-RU" sz="1600" dirty="0" smtClean="0">
                <a:cs typeface="Times New Roman" pitchFamily="18" charset="0"/>
              </a:rPr>
              <a:t>КАФЕДРА ЭКОНОМИЧЕСКОЙ, СОЦИАЛЬНОЙ И ПОЛИТИЧЕСКОЙ ГЕОГРАФИИ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143116"/>
            <a:ext cx="6705600" cy="2214578"/>
          </a:xfrm>
        </p:spPr>
        <p:txBody>
          <a:bodyPr>
            <a:normAutofit/>
          </a:bodyPr>
          <a:lstStyle/>
          <a:p>
            <a:pPr algn="ctr"/>
            <a:endParaRPr lang="ru-RU" sz="4000" dirty="0" smtClean="0"/>
          </a:p>
          <a:p>
            <a:pPr algn="ctr"/>
            <a:r>
              <a:rPr lang="ru-RU" sz="4000" dirty="0" smtClean="0"/>
              <a:t>Характеристика г. Краснодар</a:t>
            </a:r>
            <a:endParaRPr lang="ru-RU" sz="4000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357950" y="5643578"/>
            <a:ext cx="2384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Работу выполнила: </a:t>
            </a:r>
          </a:p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Белисова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Кристина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71942"/>
            <a:ext cx="17399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Строительство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 по темпам и объёмам вводимого в эксплуатацию жилья по сравнению с другими регионами страны находится в числе лидеров — вместе с Москвой и Санкт-Петербургом. </a:t>
            </a:r>
            <a:endParaRPr lang="ru-RU" dirty="0" smtClean="0"/>
          </a:p>
          <a:p>
            <a:r>
              <a:rPr lang="ru-RU" dirty="0"/>
              <a:t>Строительством многоквартирных жилых домов на </a:t>
            </a:r>
            <a:r>
              <a:rPr lang="ru-RU" dirty="0" smtClean="0"/>
              <a:t>территории </a:t>
            </a:r>
            <a:r>
              <a:rPr lang="ru-RU" dirty="0"/>
              <a:t>занимается 85 строительных </a:t>
            </a:r>
            <a:r>
              <a:rPr lang="ru-RU" dirty="0" smtClean="0"/>
              <a:t>компаний</a:t>
            </a:r>
          </a:p>
          <a:p>
            <a:r>
              <a:rPr lang="ru-RU" dirty="0"/>
              <a:t>Строительный </a:t>
            </a:r>
            <a:r>
              <a:rPr lang="ru-RU" dirty="0" smtClean="0"/>
              <a:t>комплекс </a:t>
            </a:r>
            <a:r>
              <a:rPr lang="ru-RU" dirty="0"/>
              <a:t>представлен предприятиями, осуществляющими весь цикл строительного производства, начиная от проектирования, производства строительных материалов и заканчивая </a:t>
            </a:r>
            <a:r>
              <a:rPr lang="ru-RU" dirty="0" err="1"/>
              <a:t>благоустроительными</a:t>
            </a:r>
            <a:r>
              <a:rPr lang="ru-RU" dirty="0"/>
              <a:t> работами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857364"/>
            <a:ext cx="33337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214942" y="4500570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Строительство ЖК «Новый город».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Торговля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 по объёму товарооборота Краснодар занимает 1 место </a:t>
            </a:r>
            <a:r>
              <a:rPr lang="ru-RU" dirty="0" smtClean="0"/>
              <a:t>в ЮФО</a:t>
            </a:r>
          </a:p>
          <a:p>
            <a:r>
              <a:rPr lang="ru-RU" dirty="0"/>
              <a:t>Доля торговли в экономике Краснодара составляет 52 </a:t>
            </a:r>
            <a:r>
              <a:rPr lang="ru-RU" dirty="0" smtClean="0"/>
              <a:t>%</a:t>
            </a:r>
          </a:p>
          <a:p>
            <a:r>
              <a:rPr lang="ru-RU" dirty="0"/>
              <a:t>занимает первое место в России по количеству гипермаркетов на душу населения</a:t>
            </a:r>
            <a:endParaRPr lang="ru-RU" dirty="0" smtClean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857364"/>
            <a:ext cx="4038600" cy="281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072066" y="4714884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Торгово-развлекательный центр «Галерея Краснодар».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Курорты и туризм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обладает значительным туристско-рекреационным потенциалом и базовой инфраструктурой, что позволяет развивать самые различные виды туризма: культурно-познавательный, лечебный, экологический, спортивный, этнический и др</a:t>
            </a:r>
            <a:r>
              <a:rPr lang="ru-RU" dirty="0" smtClean="0"/>
              <a:t>.</a:t>
            </a:r>
          </a:p>
          <a:p>
            <a:r>
              <a:rPr lang="ru-RU" dirty="0"/>
              <a:t>В </a:t>
            </a:r>
            <a:r>
              <a:rPr lang="ru-RU" dirty="0" smtClean="0"/>
              <a:t>городе </a:t>
            </a:r>
            <a:r>
              <a:rPr lang="ru-RU" dirty="0"/>
              <a:t>действует 271 предприятие, относящееся к курортно-туристической отрасли. В 2008 году объём налоговых поступлений в консолидированный бюджет края от предприятий </a:t>
            </a:r>
            <a:r>
              <a:rPr lang="ru-RU" dirty="0" err="1"/>
              <a:t>гостинично-туристского</a:t>
            </a:r>
            <a:r>
              <a:rPr lang="ru-RU" dirty="0"/>
              <a:t> комплекса, расположенных на территории города Краснодара, составил более     130 млн. рублей (темп роста 145 %), что свидетельствует о динамичном развитии отрасли</a:t>
            </a:r>
            <a:r>
              <a:rPr lang="ru-RU" dirty="0" smtClean="0"/>
              <a:t>.</a:t>
            </a:r>
          </a:p>
          <a:p>
            <a:r>
              <a:rPr lang="ru-RU" dirty="0"/>
              <a:t>176 туристских фирм (туроператоры, </a:t>
            </a:r>
            <a:r>
              <a:rPr lang="ru-RU" dirty="0" err="1"/>
              <a:t>турагенты</a:t>
            </a:r>
            <a:r>
              <a:rPr lang="ru-RU" dirty="0"/>
              <a:t>), из них 20 % занимаются экскурсионной деятельностью по Краснодарскому краю. В городе работают 64 экскурсовода и 22 гида-переводчика.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1298" t="26201" r="4742" b="31182"/>
          <a:stretch>
            <a:fillRect/>
          </a:stretch>
        </p:blipFill>
        <p:spPr bwMode="auto">
          <a:xfrm>
            <a:off x="500034" y="571480"/>
            <a:ext cx="8358246" cy="59293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Культурная сфера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60"/>
            <a:ext cx="8229600" cy="4525963"/>
          </a:xfrm>
        </p:spPr>
        <p:txBody>
          <a:bodyPr>
            <a:noAutofit/>
          </a:bodyPr>
          <a:lstStyle/>
          <a:p>
            <a:r>
              <a:rPr lang="ru-RU" sz="2400" dirty="0"/>
              <a:t>Краснодар – это старейший, культурный центр юга России, обладающий уникальным историческим и культурным наследием. </a:t>
            </a:r>
            <a:endParaRPr lang="ru-RU" sz="2400" dirty="0" smtClean="0"/>
          </a:p>
          <a:p>
            <a:r>
              <a:rPr lang="ru-RU" sz="2400" dirty="0"/>
              <a:t>Знаковыми социально-культурными объектами в Краснодаре являются Государственный историко-археологический музей-заповедник имени </a:t>
            </a:r>
            <a:r>
              <a:rPr lang="ru-RU" sz="2400" dirty="0" err="1"/>
              <a:t>Е.Д.Фелицына</a:t>
            </a:r>
            <a:r>
              <a:rPr lang="ru-RU" sz="2400" dirty="0"/>
              <a:t>, Кубанский казачий хор, Академический театр драмы, Краснодарская филармония, муниципальный органный зал, творческое объединение «Премьера». </a:t>
            </a:r>
            <a:endParaRPr lang="ru-RU" sz="2400" dirty="0" smtClean="0"/>
          </a:p>
          <a:p>
            <a:r>
              <a:rPr lang="ru-RU" sz="2400" dirty="0"/>
              <a:t>Краснодар – это православный центр </a:t>
            </a:r>
            <a:r>
              <a:rPr lang="ru-RU" sz="2400" dirty="0" smtClean="0"/>
              <a:t>Кубани (</a:t>
            </a:r>
            <a:r>
              <a:rPr lang="ru-RU" sz="2400" dirty="0"/>
              <a:t>54 действующих </a:t>
            </a:r>
            <a:r>
              <a:rPr lang="ru-RU" sz="2400" dirty="0" smtClean="0"/>
              <a:t>храмов)</a:t>
            </a:r>
          </a:p>
          <a:p>
            <a:r>
              <a:rPr lang="ru-RU" sz="2400" dirty="0" smtClean="0"/>
              <a:t>Памятники природы</a:t>
            </a:r>
          </a:p>
          <a:p>
            <a:r>
              <a:rPr lang="ru-RU" sz="2400" dirty="0" smtClean="0"/>
              <a:t>Развит гостиничный комплекс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7858180" cy="547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00100" y="5929330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Государственный историко-археологический музей-заповедник имени </a:t>
            </a:r>
            <a:r>
              <a:rPr lang="ru-RU" dirty="0" err="1" smtClean="0"/>
              <a:t>Е.Д.Фелицына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3586986" cy="53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6143644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Шуховская</a:t>
            </a:r>
            <a:r>
              <a:rPr lang="ru-RU" dirty="0" smtClean="0"/>
              <a:t> башня</a:t>
            </a:r>
            <a:r>
              <a:rPr lang="ru-RU" dirty="0" smtClean="0"/>
              <a:t> в </a:t>
            </a:r>
            <a:r>
              <a:rPr lang="ru-RU" dirty="0" smtClean="0"/>
              <a:t>Краснодаре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285860"/>
            <a:ext cx="414337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0" y="4572008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Поющий фонтан на Театральной Площади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Перспективы развития города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</a:rPr>
              <a:t>повышение конкурентоспособности местных производителей;</a:t>
            </a:r>
          </a:p>
          <a:p>
            <a:r>
              <a:rPr lang="ru-RU" dirty="0" smtClean="0">
                <a:solidFill>
                  <a:srgbClr val="000000"/>
                </a:solidFill>
                <a:effectLst/>
              </a:rPr>
              <a:t>повышении уровня жизни населения благодаря росту экономики;</a:t>
            </a:r>
          </a:p>
          <a:p>
            <a:r>
              <a:rPr lang="ru-RU" dirty="0" smtClean="0">
                <a:solidFill>
                  <a:srgbClr val="000000"/>
                </a:solidFill>
                <a:effectLst/>
              </a:rPr>
              <a:t>активное привлечение государственных и частных инвестиций;</a:t>
            </a:r>
          </a:p>
          <a:p>
            <a:r>
              <a:rPr lang="ru-RU" dirty="0" smtClean="0">
                <a:solidFill>
                  <a:srgbClr val="000000"/>
                </a:solidFill>
                <a:effectLst/>
              </a:rPr>
              <a:t>развитие </a:t>
            </a:r>
            <a:r>
              <a:rPr lang="ru-RU" dirty="0" err="1" smtClean="0">
                <a:solidFill>
                  <a:srgbClr val="000000"/>
                </a:solidFill>
                <a:effectLst/>
              </a:rPr>
              <a:t>частно-государсвенного</a:t>
            </a:r>
            <a:r>
              <a:rPr lang="ru-RU" dirty="0" smtClean="0">
                <a:solidFill>
                  <a:srgbClr val="000000"/>
                </a:solidFill>
                <a:effectLst/>
              </a:rPr>
              <a:t> партнерства;</a:t>
            </a:r>
          </a:p>
          <a:p>
            <a:r>
              <a:rPr lang="ru-RU" dirty="0" smtClean="0">
                <a:solidFill>
                  <a:srgbClr val="000000"/>
                </a:solidFill>
                <a:effectLst/>
              </a:rPr>
              <a:t>сохранение и увеличение численности населения стимулированием естественного и миграционного прироста.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ЭГП 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84693" cy="500066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Имеет многофункциональную </a:t>
            </a:r>
            <a:r>
              <a:rPr lang="ru-RU" dirty="0"/>
              <a:t>градообразующую систему для Юга </a:t>
            </a:r>
            <a:r>
              <a:rPr lang="ru-RU" dirty="0" smtClean="0"/>
              <a:t>России</a:t>
            </a:r>
          </a:p>
          <a:p>
            <a:r>
              <a:rPr lang="ru-RU" dirty="0"/>
              <a:t>имеет развитую транспортную сеть: авиационный, железнодорожный, автомобильный, речной</a:t>
            </a:r>
          </a:p>
          <a:p>
            <a:r>
              <a:rPr lang="ru-RU" dirty="0" smtClean="0"/>
              <a:t> Торговый, промышленный транспортный, транзитно–перевалочный центр.</a:t>
            </a:r>
          </a:p>
          <a:p>
            <a:r>
              <a:rPr lang="ru-RU" dirty="0"/>
              <a:t>Близость к крупным морским портам: Новороссийск, </a:t>
            </a:r>
            <a:r>
              <a:rPr lang="ru-RU" dirty="0" smtClean="0"/>
              <a:t>Темрюк.</a:t>
            </a:r>
          </a:p>
          <a:p>
            <a:r>
              <a:rPr lang="ru-RU" dirty="0" smtClean="0"/>
              <a:t>Особое геополитическое положение Краснодарского края в Южном федеральном округе</a:t>
            </a:r>
            <a:endParaRPr lang="ru-RU" dirty="0" smtClean="0"/>
          </a:p>
          <a:p>
            <a:r>
              <a:rPr lang="ru-RU" dirty="0" smtClean="0"/>
              <a:t>ЭГП выгодное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http://krd.ru/www/home.nsf/c5d9bf6a7be7d30ac325688f00241cb1/bf64993f92f78fdac32568d5002d06b0/Body/0.7C?OpenElement&amp;FieldElemFormat=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85720" y="1571612"/>
            <a:ext cx="4357718" cy="49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6175" y="0"/>
            <a:ext cx="16478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Краткая история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85720" y="1285860"/>
            <a:ext cx="8572559" cy="507209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30 июня 1792 года Черноморскому казачьему войску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Екатериной </a:t>
            </a:r>
            <a:r>
              <a:rPr lang="ru-RU" dirty="0"/>
              <a:t>II была выдана Жалованная Грамота, по </a:t>
            </a:r>
            <a:r>
              <a:rPr lang="ru-RU" dirty="0" smtClean="0"/>
              <a:t>которой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казакам на вечное владение передавалась кубанская земля,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ограниченная </a:t>
            </a:r>
            <a:r>
              <a:rPr lang="ru-RU" dirty="0"/>
              <a:t>рекой Кубанью и Азовским морем, а с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востока </a:t>
            </a:r>
            <a:r>
              <a:rPr lang="ru-RU" dirty="0"/>
              <a:t>линией от устья Лабы до </a:t>
            </a:r>
            <a:r>
              <a:rPr lang="ru-RU" dirty="0" err="1"/>
              <a:t>Ейского</a:t>
            </a:r>
            <a:r>
              <a:rPr lang="ru-RU" dirty="0"/>
              <a:t> </a:t>
            </a:r>
            <a:r>
              <a:rPr lang="ru-RU" dirty="0" smtClean="0"/>
              <a:t>городка.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 </a:t>
            </a:r>
            <a:r>
              <a:rPr lang="ru-RU" dirty="0"/>
              <a:t>начале июня 1793 года З. </a:t>
            </a:r>
            <a:r>
              <a:rPr lang="ru-RU" dirty="0" err="1"/>
              <a:t>Чепега</a:t>
            </a:r>
            <a:r>
              <a:rPr lang="ru-RU" dirty="0"/>
              <a:t> прибыл с казаками в </a:t>
            </a:r>
            <a:r>
              <a:rPr lang="ru-RU" dirty="0" smtClean="0"/>
              <a:t>урочище</a:t>
            </a:r>
          </a:p>
          <a:p>
            <a:pPr>
              <a:buNone/>
            </a:pPr>
            <a:r>
              <a:rPr lang="ru-RU" dirty="0" err="1" smtClean="0"/>
              <a:t>Карасунский</a:t>
            </a:r>
            <a:r>
              <a:rPr lang="ru-RU" dirty="0" smtClean="0"/>
              <a:t> </a:t>
            </a:r>
            <a:r>
              <a:rPr lang="ru-RU" dirty="0"/>
              <a:t>Кут (ныне г. Краснодар, ул. Ставропольская, 2, "</a:t>
            </a:r>
            <a:r>
              <a:rPr lang="ru-RU" dirty="0" err="1"/>
              <a:t>Кубаньэнерго</a:t>
            </a:r>
            <a:r>
              <a:rPr lang="ru-RU" dirty="0" smtClean="0"/>
              <a:t>").</a:t>
            </a:r>
          </a:p>
          <a:p>
            <a:pPr>
              <a:buNone/>
            </a:pPr>
            <a:r>
              <a:rPr lang="ru-RU" dirty="0" smtClean="0"/>
              <a:t>Это </a:t>
            </a:r>
            <a:r>
              <a:rPr lang="ru-RU" dirty="0"/>
              <a:t>первое русское сооружение в городе 15 августа 1793 года З. </a:t>
            </a:r>
            <a:r>
              <a:rPr lang="ru-RU" dirty="0" err="1" smtClean="0"/>
              <a:t>Чепега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собирает </a:t>
            </a:r>
            <a:r>
              <a:rPr lang="ru-RU" dirty="0"/>
              <a:t>Малую Раду и утверждает место, выбранное им для </a:t>
            </a:r>
            <a:r>
              <a:rPr lang="ru-RU" dirty="0" smtClean="0"/>
              <a:t>войскового</a:t>
            </a:r>
          </a:p>
          <a:p>
            <a:pPr>
              <a:buNone/>
            </a:pPr>
            <a:r>
              <a:rPr lang="ru-RU" dirty="0" smtClean="0"/>
              <a:t>города.</a:t>
            </a:r>
          </a:p>
          <a:p>
            <a:pPr>
              <a:buNone/>
            </a:pPr>
            <a:r>
              <a:rPr lang="ru-RU" dirty="0" smtClean="0"/>
              <a:t>В </a:t>
            </a:r>
            <a:r>
              <a:rPr lang="ru-RU" dirty="0"/>
              <a:t>июне 1794 года землемер прапорщик </a:t>
            </a:r>
            <a:r>
              <a:rPr lang="ru-RU" dirty="0" err="1"/>
              <a:t>Самбулов</a:t>
            </a:r>
            <a:r>
              <a:rPr lang="ru-RU" dirty="0"/>
              <a:t> составил план </a:t>
            </a:r>
            <a:r>
              <a:rPr lang="ru-RU" dirty="0" smtClean="0"/>
              <a:t>урочища</a:t>
            </a:r>
          </a:p>
          <a:p>
            <a:pPr>
              <a:buNone/>
            </a:pPr>
            <a:r>
              <a:rPr lang="ru-RU" dirty="0" err="1" smtClean="0"/>
              <a:t>Карасунский</a:t>
            </a:r>
            <a:r>
              <a:rPr lang="ru-RU" dirty="0" smtClean="0"/>
              <a:t> </a:t>
            </a:r>
            <a:r>
              <a:rPr lang="ru-RU" dirty="0"/>
              <a:t>Кут. В канцелярии Таврического губернатора на план </a:t>
            </a:r>
            <a:r>
              <a:rPr lang="ru-RU" dirty="0" smtClean="0"/>
              <a:t>были</a:t>
            </a:r>
          </a:p>
          <a:p>
            <a:pPr>
              <a:buNone/>
            </a:pPr>
            <a:r>
              <a:rPr lang="ru-RU" dirty="0" smtClean="0"/>
              <a:t>нанесены </a:t>
            </a:r>
            <a:r>
              <a:rPr lang="ru-RU" dirty="0"/>
              <a:t>кварталы будущего города. Разбивка города на кварталы </a:t>
            </a:r>
            <a:r>
              <a:rPr lang="ru-RU" dirty="0" smtClean="0"/>
              <a:t>на</a:t>
            </a:r>
          </a:p>
          <a:p>
            <a:pPr>
              <a:buNone/>
            </a:pPr>
            <a:r>
              <a:rPr lang="ru-RU" dirty="0" smtClean="0"/>
              <a:t>местности </a:t>
            </a:r>
            <a:r>
              <a:rPr lang="ru-RU" dirty="0"/>
              <a:t>производилась путем обозначения улиц бороздами. </a:t>
            </a:r>
            <a:r>
              <a:rPr lang="ru-RU" dirty="0" smtClean="0"/>
              <a:t>Работы</a:t>
            </a:r>
          </a:p>
          <a:p>
            <a:pPr>
              <a:buNone/>
            </a:pPr>
            <a:r>
              <a:rPr lang="ru-RU" dirty="0" smtClean="0"/>
              <a:t>начались </a:t>
            </a:r>
            <a:r>
              <a:rPr lang="ru-RU" dirty="0"/>
              <a:t>18 сентября 1794 года. В это время в городе было 9 домов, </a:t>
            </a:r>
            <a:r>
              <a:rPr lang="ru-RU" dirty="0" smtClean="0"/>
              <a:t>154</a:t>
            </a:r>
          </a:p>
          <a:p>
            <a:pPr>
              <a:buNone/>
            </a:pPr>
            <a:r>
              <a:rPr lang="ru-RU" dirty="0" smtClean="0"/>
              <a:t>землянки </a:t>
            </a:r>
            <a:r>
              <a:rPr lang="ru-RU" dirty="0"/>
              <a:t>и 75 "хат на </a:t>
            </a:r>
            <a:r>
              <a:rPr lang="ru-RU" dirty="0" err="1"/>
              <a:t>верси</a:t>
            </a:r>
            <a:r>
              <a:rPr lang="ru-RU" dirty="0"/>
              <a:t>". В первой половине 1795 года началась </a:t>
            </a:r>
            <a:r>
              <a:rPr lang="ru-RU" dirty="0" smtClean="0"/>
              <a:t>массовая</a:t>
            </a:r>
          </a:p>
          <a:p>
            <a:pPr>
              <a:buNone/>
            </a:pPr>
            <a:r>
              <a:rPr lang="ru-RU" dirty="0" smtClean="0"/>
              <a:t>застройка </a:t>
            </a:r>
            <a:r>
              <a:rPr lang="ru-RU" dirty="0"/>
              <a:t>города.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Планировка и застройка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285860"/>
            <a:ext cx="8258204" cy="5214974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Планировочная структура города во многом формируется проходящими с севера на юг, с запада на восток автомагистралями федерального, республиканского и местного значения. С севера, северо-востока, востока и юга также к нему подходят железнодорожные магистрали в направлении Ростов-Новороссийск, Ейск-Краснодар, Краснодар-Сочи, деля город на 3 крупных планировочных района. </a:t>
            </a:r>
          </a:p>
          <a:p>
            <a:pPr algn="just"/>
            <a:r>
              <a:rPr lang="ru-RU" sz="2800" dirty="0" smtClean="0"/>
              <a:t>Преобладает многоэтажная застройка, на окраинах города –селитебная.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Промышленность.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Крупный </a:t>
            </a:r>
            <a:r>
              <a:rPr lang="ru-RU" dirty="0"/>
              <a:t>индустриальный центр Юга </a:t>
            </a:r>
            <a:r>
              <a:rPr lang="ru-RU" dirty="0" smtClean="0"/>
              <a:t>России</a:t>
            </a:r>
          </a:p>
          <a:p>
            <a:pPr algn="just"/>
            <a:r>
              <a:rPr lang="ru-RU" dirty="0"/>
              <a:t>Основные направления — это приборостроение и металлообработка, производство строительных материалов, швейных и трикотажных, мебельных, табачных изделий, пищевых и сельскохозяйственных продуктов.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612258" cy="586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Предприятия, действующие в городе: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972071"/>
          </a:xfrm>
        </p:spPr>
        <p:txBody>
          <a:bodyPr>
            <a:normAutofit fontScale="32500" lnSpcReduction="20000"/>
          </a:bodyPr>
          <a:lstStyle/>
          <a:p>
            <a:r>
              <a:rPr lang="ru-RU" sz="4900" b="1" dirty="0" smtClean="0"/>
              <a:t>ЗАО «Краснодарский нефтеперерабатывающий завод — </a:t>
            </a:r>
            <a:r>
              <a:rPr lang="ru-RU" sz="4900" b="1" dirty="0" err="1" smtClean="0"/>
              <a:t>Краснодарэконефть</a:t>
            </a:r>
            <a:r>
              <a:rPr lang="ru-RU" sz="4900" b="1" dirty="0" smtClean="0"/>
              <a:t>»</a:t>
            </a:r>
            <a:r>
              <a:rPr lang="ru-RU" sz="4900" dirty="0" smtClean="0"/>
              <a:t> — </a:t>
            </a:r>
            <a:r>
              <a:rPr lang="ru-RU" sz="4900" dirty="0" err="1" smtClean="0"/>
              <a:t>завод</a:t>
            </a:r>
            <a:r>
              <a:rPr lang="ru-RU" sz="4900" dirty="0" smtClean="0"/>
              <a:t> по </a:t>
            </a:r>
            <a:r>
              <a:rPr lang="ru-RU" sz="4900" dirty="0" err="1" smtClean="0"/>
              <a:t>перерабатке</a:t>
            </a:r>
            <a:r>
              <a:rPr lang="ru-RU" sz="4900" dirty="0" smtClean="0"/>
              <a:t> малосернистых, </a:t>
            </a:r>
            <a:r>
              <a:rPr lang="ru-RU" sz="4900" dirty="0" err="1" smtClean="0"/>
              <a:t>малопарафинистых</a:t>
            </a:r>
            <a:r>
              <a:rPr lang="ru-RU" sz="4900" dirty="0" smtClean="0"/>
              <a:t> </a:t>
            </a:r>
            <a:r>
              <a:rPr lang="ru-RU" sz="4900" dirty="0" err="1" smtClean="0"/>
              <a:t>нефтей</a:t>
            </a:r>
            <a:r>
              <a:rPr lang="ru-RU" sz="4900" dirty="0" smtClean="0"/>
              <a:t> различных месторождений, производитель топлива для реактивных двигателей;</a:t>
            </a:r>
          </a:p>
          <a:p>
            <a:r>
              <a:rPr lang="ru-RU" sz="4900" b="1" dirty="0" smtClean="0"/>
              <a:t>ОАО </a:t>
            </a:r>
            <a:r>
              <a:rPr lang="ru-RU" sz="4900" b="1" dirty="0"/>
              <a:t>«Краснодарский завод металлоконструкций»</a:t>
            </a:r>
            <a:r>
              <a:rPr lang="ru-RU" sz="4900" dirty="0"/>
              <a:t> — выпускает опоры линий электропередач и дорожных ограждений, арматурную сетку и др.;</a:t>
            </a:r>
          </a:p>
          <a:p>
            <a:r>
              <a:rPr lang="ru-RU" sz="4900" b="1" dirty="0"/>
              <a:t>ОАО «Компрессорный завод „Борец</a:t>
            </a:r>
            <a:r>
              <a:rPr lang="ru-RU" sz="4900" b="1" dirty="0" smtClean="0"/>
              <a:t>“»</a:t>
            </a:r>
            <a:r>
              <a:rPr lang="ru-RU" sz="4900" dirty="0"/>
              <a:t> — выпускает компрессорные станции для нефтегазовой отрасли, ВПК, металлургической, горнодобывающей промышленности;</a:t>
            </a:r>
          </a:p>
          <a:p>
            <a:r>
              <a:rPr lang="ru-RU" sz="4900" b="1" dirty="0"/>
              <a:t>ОАО «</a:t>
            </a:r>
            <a:r>
              <a:rPr lang="ru-RU" sz="4900" b="1" dirty="0" err="1"/>
              <a:t>Филип</a:t>
            </a:r>
            <a:r>
              <a:rPr lang="ru-RU" sz="4900" b="1" dirty="0"/>
              <a:t> Моррис Кубань»</a:t>
            </a:r>
            <a:r>
              <a:rPr lang="ru-RU" sz="4900" dirty="0"/>
              <a:t> — производство табачных изделий;</a:t>
            </a:r>
          </a:p>
          <a:p>
            <a:r>
              <a:rPr lang="ru-RU" sz="4900" dirty="0"/>
              <a:t>Краснодарская ТЭЦ — энергетическое предприятие (743 МВт, 856 Гкал/ч);</a:t>
            </a:r>
          </a:p>
          <a:p>
            <a:r>
              <a:rPr lang="ru-RU" sz="4900" b="1" dirty="0" err="1"/>
              <a:t>Claas</a:t>
            </a:r>
            <a:r>
              <a:rPr lang="ru-RU" sz="4900" dirty="0"/>
              <a:t> — машиностроительное предприятие одноимённой немецкой компании, занимающееся сборкой комбайнов;</a:t>
            </a:r>
          </a:p>
          <a:p>
            <a:r>
              <a:rPr lang="ru-RU" sz="4900" b="1" dirty="0"/>
              <a:t>ОАО «Сатурн»</a:t>
            </a:r>
            <a:r>
              <a:rPr lang="ru-RU" sz="4900" dirty="0"/>
              <a:t> — разработка и изготовление солнечных элементов и батарей космического применения, основную территорию бывшего завода занимает </a:t>
            </a:r>
            <a:r>
              <a:rPr lang="ru-RU" sz="4900" dirty="0" err="1"/>
              <a:t>пивзавод</a:t>
            </a:r>
            <a:r>
              <a:rPr lang="ru-RU" sz="4900" dirty="0"/>
              <a:t> «</a:t>
            </a:r>
            <a:r>
              <a:rPr lang="ru-RU" sz="4900" dirty="0" err="1"/>
              <a:t>Очаково</a:t>
            </a:r>
            <a:r>
              <a:rPr lang="ru-RU" sz="4900" dirty="0"/>
              <a:t>».</a:t>
            </a:r>
          </a:p>
          <a:p>
            <a:r>
              <a:rPr lang="ru-RU" sz="4900" b="1" dirty="0"/>
              <a:t>ОАО «НПК „Ритм</a:t>
            </a:r>
            <a:r>
              <a:rPr lang="ru-RU" sz="4900" b="1" dirty="0" smtClean="0"/>
              <a:t>“»</a:t>
            </a:r>
            <a:r>
              <a:rPr lang="ru-RU" sz="4900" dirty="0"/>
              <a:t> — производитель средств радиосвязи, охранных и телеметрических систем;</a:t>
            </a:r>
          </a:p>
          <a:p>
            <a:r>
              <a:rPr lang="ru-RU" sz="4900" b="1" dirty="0"/>
              <a:t>ООО «Фирма „Солнечный ветер“»</a:t>
            </a:r>
            <a:r>
              <a:rPr lang="ru-RU" sz="4900" dirty="0"/>
              <a:t> — производитель </a:t>
            </a:r>
            <a:r>
              <a:rPr lang="ru-RU" sz="4900" dirty="0" err="1"/>
              <a:t>фотопреобразователей</a:t>
            </a:r>
            <a:r>
              <a:rPr lang="ru-RU" sz="4900" dirty="0"/>
              <a:t> и солнечных модулей;</a:t>
            </a:r>
          </a:p>
          <a:p>
            <a:r>
              <a:rPr lang="ru-RU" sz="4900" b="1" dirty="0"/>
              <a:t>ЗАО «Александрия»</a:t>
            </a:r>
            <a:r>
              <a:rPr lang="ru-RU" sz="4900" dirty="0"/>
              <a:t> — производство верхней мужской одежды.</a:t>
            </a:r>
          </a:p>
          <a:p>
            <a:r>
              <a:rPr lang="ru-RU" sz="4900" b="1" dirty="0"/>
              <a:t>ЗАО Станкостроительный завод имени Седина</a:t>
            </a:r>
            <a:r>
              <a:rPr lang="ru-RU" sz="4900" dirty="0"/>
              <a:t> — производство токарно-карусельных станков и обрабатывающих центров с диаметром обработки от 500 до 5000 мм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086772" cy="524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5786" y="5857892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ЗАО «Краснодарский нефтеперерабатывающий завод — </a:t>
            </a:r>
            <a:r>
              <a:rPr lang="ru-RU" dirty="0" err="1" smtClean="0"/>
              <a:t>Краснодарэконефть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Сельское хозяйство.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3114"/>
          </a:xfrm>
        </p:spPr>
        <p:txBody>
          <a:bodyPr/>
          <a:lstStyle/>
          <a:p>
            <a:pPr algn="just"/>
            <a:r>
              <a:rPr lang="ru-RU" dirty="0" smtClean="0"/>
              <a:t>Сельское хозяйство получено распространение в пригороде. Специализируется на выращивании фруктов и молочном животноводстве.</a:t>
            </a:r>
          </a:p>
          <a:p>
            <a:pPr algn="just"/>
            <a:endParaRPr lang="ru-RU" dirty="0" smtClean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786190"/>
            <a:ext cx="362108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786190"/>
            <a:ext cx="2619380" cy="261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582</Words>
  <Application>Microsoft Office PowerPoint</Application>
  <PresentationFormat>Экран (4:3)</PresentationFormat>
  <Paragraphs>83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 Федеральное государственное бюджетное образовательное учреждение  высшего профессионального образования  "Ставропольский государственный университет"  Географический факультет КАФЕДРА ЭКОНОМИЧЕСКОЙ, СОЦИАЛЬНОЙ И ПОЛИТИЧЕСКОЙ ГЕОГРАФИИ </vt:lpstr>
      <vt:lpstr>ЭГП </vt:lpstr>
      <vt:lpstr>Краткая история</vt:lpstr>
      <vt:lpstr>Планировка и застройка </vt:lpstr>
      <vt:lpstr>Промышленность.</vt:lpstr>
      <vt:lpstr>Слайд 6</vt:lpstr>
      <vt:lpstr> Предприятия, действующие в городе: </vt:lpstr>
      <vt:lpstr>Слайд 8</vt:lpstr>
      <vt:lpstr>Сельское хозяйство.</vt:lpstr>
      <vt:lpstr>Строительство</vt:lpstr>
      <vt:lpstr>Торговля</vt:lpstr>
      <vt:lpstr>Курорты и туризм</vt:lpstr>
      <vt:lpstr>Слайд 13</vt:lpstr>
      <vt:lpstr>Культурная сфера</vt:lpstr>
      <vt:lpstr>Слайд 15</vt:lpstr>
      <vt:lpstr>Слайд 16</vt:lpstr>
      <vt:lpstr>Перспективы развития города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36</cp:revision>
  <dcterms:modified xsi:type="dcterms:W3CDTF">2012-03-23T22:57:54Z</dcterms:modified>
</cp:coreProperties>
</file>