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57" r:id="rId3"/>
    <p:sldId id="258" r:id="rId4"/>
    <p:sldId id="261" r:id="rId5"/>
    <p:sldId id="262" r:id="rId6"/>
    <p:sldId id="263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EA889EE-6FBD-4B08-9657-61273AC700C5}" type="datetimeFigureOut">
              <a:rPr lang="ru-RU"/>
              <a:pPr>
                <a:defRPr/>
              </a:pPr>
              <a:t>25.11.2011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4A45993-C456-4F61-9236-4E8AB7812A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212122-599C-414F-BAA2-EC9215D451E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DD293-D526-48CF-9709-FA3D68A84FF0}" type="datetimeFigureOut">
              <a:rPr lang="ru-RU"/>
              <a:pPr>
                <a:defRPr/>
              </a:pPr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FE217-E345-4281-B074-EDBED8D1EF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D24C-8D08-49D5-AD13-FBD29336C118}" type="datetimeFigureOut">
              <a:rPr lang="ru-RU"/>
              <a:pPr>
                <a:defRPr/>
              </a:pPr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3DE63-08C0-4F67-AF1F-E441CCA7F3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115CE-7B55-4099-9964-02E8BBDBFCA9}" type="datetimeFigureOut">
              <a:rPr lang="ru-RU"/>
              <a:pPr>
                <a:defRPr/>
              </a:pPr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9A546-98A5-4178-A42F-DA6D61233B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382EA-EC93-40DB-93BD-148C6A2C423D}" type="datetimeFigureOut">
              <a:rPr lang="ru-RU"/>
              <a:pPr>
                <a:defRPr/>
              </a:pPr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C10CE-1E77-434F-9A29-3006FB10AB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5D600-A5DA-47C5-9837-F5D2CFC96237}" type="datetimeFigureOut">
              <a:rPr lang="ru-RU"/>
              <a:pPr>
                <a:defRPr/>
              </a:pPr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5EB06-C67D-46D8-AD1F-1746E4BEB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44E4C-35EC-4B95-8F7F-C419C72B794B}" type="datetimeFigureOut">
              <a:rPr lang="ru-RU"/>
              <a:pPr>
                <a:defRPr/>
              </a:pPr>
              <a:t>25.11.2011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7FCBE-AB56-4BB8-8A95-D62F166FD0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455A7-C8B6-4FCA-82D9-E7FFD76208BD}" type="datetimeFigureOut">
              <a:rPr lang="ru-RU"/>
              <a:pPr>
                <a:defRPr/>
              </a:pPr>
              <a:t>25.11.2011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98487-B23B-4CCE-9808-52ACDDA25F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3F25D-6EE8-4C57-8EB3-7DC6D2E2A342}" type="datetimeFigureOut">
              <a:rPr lang="ru-RU"/>
              <a:pPr>
                <a:defRPr/>
              </a:pPr>
              <a:t>25.11.2011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283BE-C42C-4712-AF50-B244E99CE8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3BB54-2C06-4021-9BCF-7B802AD5F71F}" type="datetimeFigureOut">
              <a:rPr lang="ru-RU"/>
              <a:pPr>
                <a:defRPr/>
              </a:pPr>
              <a:t>25.11.2011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2FB63-E93D-480B-972D-1938A13ED3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028D1-0AD5-42B6-B84F-5C3C3BC1E279}" type="datetimeFigureOut">
              <a:rPr lang="ru-RU"/>
              <a:pPr>
                <a:defRPr/>
              </a:pPr>
              <a:t>25.11.2011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D4F35-6D2D-474E-837E-010AFC8914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7CC51-DBCC-4423-B259-A4C70A3AA1CE}" type="datetimeFigureOut">
              <a:rPr lang="ru-RU"/>
              <a:pPr>
                <a:defRPr/>
              </a:pPr>
              <a:t>25.11.2011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8B9D2-F475-40E5-B0CB-EA628B3AD3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64DF8C-A9B8-4248-B439-6F6852FEF4B8}" type="datetimeFigureOut">
              <a:rPr lang="ru-RU"/>
              <a:pPr>
                <a:defRPr/>
              </a:pPr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C5E642-92AB-4AC3-8D07-97DC9F3810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71500" y="357188"/>
            <a:ext cx="77724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8000" dirty="0" smtClean="0"/>
              <a:t>Кавказские</a:t>
            </a:r>
            <a:r>
              <a:rPr lang="en-US" sz="8000" dirty="0" smtClean="0"/>
              <a:t> </a:t>
            </a:r>
            <a:r>
              <a:rPr lang="ru-RU" sz="8000" dirty="0" smtClean="0"/>
              <a:t>горы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928688" y="1428750"/>
            <a:ext cx="7286625" cy="37861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Зона  рекреации   и   туризма</a:t>
            </a:r>
            <a:endParaRPr lang="ru-RU" dirty="0"/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1285875" y="2214563"/>
            <a:ext cx="7286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>
                <a:latin typeface="Franklin Gothic Book" pitchFamily="34" charset="0"/>
              </a:rPr>
              <a:t>                          </a:t>
            </a:r>
            <a:endParaRPr lang="ru-RU" sz="2400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Вновь    и    вновь…</a:t>
            </a:r>
          </a:p>
        </p:txBody>
      </p:sp>
      <p:sp>
        <p:nvSpPr>
          <p:cNvPr id="11267" name="Содержимое 4"/>
          <p:cNvSpPr>
            <a:spLocks noGrp="1"/>
          </p:cNvSpPr>
          <p:nvPr>
            <p:ph sz="half" idx="2"/>
          </p:nvPr>
        </p:nvSpPr>
        <p:spPr>
          <a:xfrm>
            <a:off x="4643438" y="2286000"/>
            <a:ext cx="4038600" cy="2828925"/>
          </a:xfrm>
        </p:spPr>
        <p:txBody>
          <a:bodyPr/>
          <a:lstStyle/>
          <a:p>
            <a:r>
              <a:rPr lang="ru-RU" smtClean="0"/>
              <a:t>Все,  кто  побывал  на  Кавказе   хоть  однажды, стремятся вернуться   в  этот  сказочный  мир  вновь   и   вновь …</a:t>
            </a:r>
          </a:p>
        </p:txBody>
      </p:sp>
      <p:pic>
        <p:nvPicPr>
          <p:cNvPr id="11268" name="Содержимое 7" descr="туманное     утро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5750" y="1500188"/>
            <a:ext cx="4521200" cy="5000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94337" cy="557213"/>
          </a:xfrm>
        </p:spPr>
        <p:txBody>
          <a:bodyPr/>
          <a:lstStyle/>
          <a:p>
            <a:r>
              <a:rPr lang="ru-RU" sz="3200" smtClean="0"/>
              <a:t>Горные    цепи   Кавказа</a:t>
            </a:r>
          </a:p>
        </p:txBody>
      </p:sp>
      <p:pic>
        <p:nvPicPr>
          <p:cNvPr id="3075" name="Рисунок 6" descr="вид     на   горы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65250" y="295275"/>
            <a:ext cx="5849938" cy="4387850"/>
          </a:xfrm>
        </p:spPr>
      </p:pic>
      <p:sp>
        <p:nvSpPr>
          <p:cNvPr id="3076" name="Текст 5"/>
          <p:cNvSpPr>
            <a:spLocks noGrp="1"/>
          </p:cNvSpPr>
          <p:nvPr>
            <p:ph type="body" sz="half" idx="2"/>
          </p:nvPr>
        </p:nvSpPr>
        <p:spPr>
          <a:xfrm>
            <a:off x="785813" y="5572125"/>
            <a:ext cx="7358062" cy="1143000"/>
          </a:xfrm>
        </p:spPr>
        <p:txBody>
          <a:bodyPr/>
          <a:lstStyle/>
          <a:p>
            <a:r>
              <a:rPr lang="ru-RU" sz="2000" smtClean="0"/>
              <a:t>Зовут      Кавказские    горы     «Граукасис»,  что    значит</a:t>
            </a:r>
          </a:p>
          <a:p>
            <a:r>
              <a:rPr lang="ru-RU" sz="2000" smtClean="0"/>
              <a:t>«белые    снега».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3"/>
          <p:cNvSpPr>
            <a:spLocks noGrp="1"/>
          </p:cNvSpPr>
          <p:nvPr>
            <p:ph type="title"/>
          </p:nvPr>
        </p:nvSpPr>
        <p:spPr>
          <a:xfrm>
            <a:off x="500063" y="214313"/>
            <a:ext cx="8515350" cy="868362"/>
          </a:xfrm>
        </p:spPr>
        <p:txBody>
          <a:bodyPr/>
          <a:lstStyle/>
          <a:p>
            <a:r>
              <a:rPr lang="ru-RU" smtClean="0"/>
              <a:t>В    предгорьях  Кавказа</a:t>
            </a:r>
          </a:p>
        </p:txBody>
      </p:sp>
      <p:pic>
        <p:nvPicPr>
          <p:cNvPr id="7" name="Содержимое 6" descr="горы      кавказа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85750" y="1643063"/>
            <a:ext cx="3492500" cy="4214812"/>
          </a:xfrm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100" name="Содержимое 9"/>
          <p:cNvSpPr>
            <a:spLocks noGrp="1"/>
          </p:cNvSpPr>
          <p:nvPr>
            <p:ph sz="half" idx="2"/>
          </p:nvPr>
        </p:nvSpPr>
        <p:spPr>
          <a:xfrm>
            <a:off x="4000500" y="2000250"/>
            <a:ext cx="5000625" cy="3500438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ru-RU" smtClean="0"/>
              <a:t>   Полдня  перелета  и  дороги, и после душной Москвы вдруг оказываешься   высоко  в   горах,   под    высокими   кавказскими    соснами,   а   за   окном  -   горы.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22788" y="-227013"/>
            <a:ext cx="2286000" cy="1446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>
                <a:solidFill>
                  <a:prstClr val="white"/>
                </a:solidFill>
                <a:latin typeface="Franklin Gothic Medium"/>
                <a:ea typeface="+mj-ea"/>
                <a:cs typeface="+mj-cs"/>
              </a:rPr>
              <a:t/>
            </a:r>
            <a:br>
              <a:rPr lang="ru-RU" sz="4400" dirty="0">
                <a:solidFill>
                  <a:prstClr val="white"/>
                </a:solidFill>
                <a:latin typeface="Franklin Gothic Medium"/>
                <a:ea typeface="+mj-ea"/>
                <a:cs typeface="+mj-cs"/>
              </a:rPr>
            </a:br>
            <a:endParaRPr lang="ru-RU" sz="4400" dirty="0">
              <a:solidFill>
                <a:prstClr val="white"/>
              </a:solidFill>
              <a:latin typeface="Franklin Gothic Medium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Жемчужина  Большого  Кавказа-</a:t>
            </a:r>
            <a:br>
              <a:rPr lang="ru-RU" dirty="0" smtClean="0"/>
            </a:br>
            <a:r>
              <a:rPr lang="ru-RU" dirty="0" smtClean="0"/>
              <a:t>Эльбрус</a:t>
            </a:r>
            <a:endParaRPr lang="ru-RU" dirty="0"/>
          </a:p>
        </p:txBody>
      </p:sp>
      <p:sp>
        <p:nvSpPr>
          <p:cNvPr id="5123" name="Прямоугольник 5"/>
          <p:cNvSpPr>
            <a:spLocks noChangeArrowheads="1"/>
          </p:cNvSpPr>
          <p:nvPr/>
        </p:nvSpPr>
        <p:spPr bwMode="auto">
          <a:xfrm>
            <a:off x="500063" y="1571625"/>
            <a:ext cx="81438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Franklin Gothic Book" pitchFamily="34" charset="0"/>
              </a:rPr>
              <a:t>Приэльбрусье один из трёх крупнейших горнолыжных, альпинистских и туристических районов России.</a:t>
            </a:r>
            <a:r>
              <a:rPr lang="ru-RU" sz="2400">
                <a:latin typeface="Franklin Gothic Book" pitchFamily="34" charset="0"/>
              </a:rPr>
              <a:t> Регион предлагает уникальные возможности для любителей активного отдыха. В глубине Баксанской долины расположен национальный парк Приэльбрусье - сердце Кавказа, часть Большого Кавказа от западных подходов к </a:t>
            </a:r>
            <a:r>
              <a:rPr lang="ru-RU" sz="2400" b="1">
                <a:latin typeface="Franklin Gothic Book" pitchFamily="34" charset="0"/>
              </a:rPr>
              <a:t>Эльбрусу</a:t>
            </a:r>
            <a:r>
              <a:rPr lang="ru-RU" sz="2400">
                <a:latin typeface="Franklin Gothic Book" pitchFamily="34" charset="0"/>
              </a:rPr>
              <a:t> до бассейна реки Чегем на востоке. Его южная граница проходит по Главному </a:t>
            </a:r>
            <a:r>
              <a:rPr lang="ru-RU" sz="2400" b="1">
                <a:latin typeface="Franklin Gothic Book" pitchFamily="34" charset="0"/>
              </a:rPr>
              <a:t>Кавказскому</a:t>
            </a:r>
            <a:r>
              <a:rPr lang="ru-RU" sz="2400">
                <a:latin typeface="Franklin Gothic Book" pitchFamily="34" charset="0"/>
              </a:rPr>
              <a:t> хребту. На севере расположена жемчужина Большого Кавказа: </a:t>
            </a:r>
            <a:r>
              <a:rPr lang="ru-RU" sz="2400" b="1">
                <a:latin typeface="Franklin Gothic Book" pitchFamily="34" charset="0"/>
              </a:rPr>
              <a:t>Эльбрус</a:t>
            </a:r>
            <a:r>
              <a:rPr lang="ru-RU" sz="2400">
                <a:latin typeface="Franklin Gothic Book" pitchFamily="34" charset="0"/>
              </a:rPr>
              <a:t> - потухший вулкан, обрамленный драгоценной оправой </a:t>
            </a:r>
            <a:r>
              <a:rPr lang="ru-RU" sz="2400" b="1">
                <a:latin typeface="Franklin Gothic Book" pitchFamily="34" charset="0"/>
              </a:rPr>
              <a:t>Кавказских</a:t>
            </a:r>
            <a:r>
              <a:rPr lang="ru-RU" sz="2400">
                <a:latin typeface="Franklin Gothic Book" pitchFamily="34" charset="0"/>
              </a:rPr>
              <a:t> </a:t>
            </a:r>
            <a:r>
              <a:rPr lang="ru-RU" sz="2400" b="1">
                <a:latin typeface="Franklin Gothic Book" pitchFamily="34" charset="0"/>
              </a:rPr>
              <a:t>гор</a:t>
            </a:r>
            <a:r>
              <a:rPr lang="ru-RU" sz="2400">
                <a:latin typeface="Franklin Gothic Book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2"/>
          <p:cNvSpPr>
            <a:spLocks noGrp="1"/>
          </p:cNvSpPr>
          <p:nvPr>
            <p:ph type="title"/>
          </p:nvPr>
        </p:nvSpPr>
        <p:spPr>
          <a:xfrm>
            <a:off x="1785938" y="4357688"/>
            <a:ext cx="5486400" cy="566737"/>
          </a:xfrm>
        </p:spPr>
        <p:txBody>
          <a:bodyPr/>
          <a:lstStyle/>
          <a:p>
            <a:pPr algn="ctr"/>
            <a:r>
              <a:rPr lang="ru-RU" sz="2400" smtClean="0"/>
              <a:t>Вид на Эльбрус</a:t>
            </a:r>
          </a:p>
        </p:txBody>
      </p:sp>
      <p:pic>
        <p:nvPicPr>
          <p:cNvPr id="6147" name="Рисунок 5" descr="вид    на    эльбрус    со   ст.  стар.   кругозор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57250" y="428625"/>
            <a:ext cx="7072313" cy="3879850"/>
          </a:xfrm>
        </p:spPr>
      </p:pic>
      <p:sp>
        <p:nvSpPr>
          <p:cNvPr id="6148" name="Текст 6"/>
          <p:cNvSpPr>
            <a:spLocks noGrp="1"/>
          </p:cNvSpPr>
          <p:nvPr>
            <p:ph type="body" sz="half" idx="2"/>
          </p:nvPr>
        </p:nvSpPr>
        <p:spPr>
          <a:xfrm>
            <a:off x="285750" y="5000625"/>
            <a:ext cx="8572500" cy="1714500"/>
          </a:xfrm>
        </p:spPr>
        <p:txBody>
          <a:bodyPr/>
          <a:lstStyle/>
          <a:p>
            <a:r>
              <a:rPr lang="ru-RU" sz="1800" smtClean="0"/>
              <a:t>Именно в Кабардино-Балкарии и находится удивительный по красоте горный край - Приэльбрусье, который располагается от западных склонов </a:t>
            </a:r>
            <a:r>
              <a:rPr lang="ru-RU" sz="1800" b="1" smtClean="0"/>
              <a:t>Эльбруса</a:t>
            </a:r>
            <a:r>
              <a:rPr lang="ru-RU" sz="1800" smtClean="0"/>
              <a:t> до бассейна реки Чегет на Востоке. Южная его граница проходит по Главному </a:t>
            </a:r>
            <a:r>
              <a:rPr lang="ru-RU" sz="1800" b="1" smtClean="0"/>
              <a:t>Кавказскому</a:t>
            </a:r>
            <a:r>
              <a:rPr lang="ru-RU" sz="1800" smtClean="0"/>
              <a:t> хребту. Именно этот чудесный уголок постоянно привлекает людей, способных оценить великолепие альпинизма и горнолыжного спорта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9175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/>
              <a:t>Вот  он  красавец  Эльбрус  в  снежной  шапке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171" name="Содержимое 8" descr="эльбрус2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7188" y="1571625"/>
            <a:ext cx="4038600" cy="4786313"/>
          </a:xfrm>
        </p:spPr>
      </p:pic>
      <p:pic>
        <p:nvPicPr>
          <p:cNvPr id="7172" name="Содержимое 7" descr="вид  эльбруса   откромки   снегов  3700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786313" y="1571625"/>
            <a:ext cx="4038600" cy="47863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357188" y="571500"/>
            <a:ext cx="8229600" cy="928688"/>
          </a:xfrm>
        </p:spPr>
        <p:txBody>
          <a:bodyPr/>
          <a:lstStyle/>
          <a:p>
            <a:r>
              <a:rPr lang="ru-RU" sz="3600" smtClean="0"/>
              <a:t>Уголок   для  ценителей  альпинизма   и  горнолыжного  спорта</a:t>
            </a:r>
            <a:br>
              <a:rPr lang="ru-RU" sz="3600" smtClean="0"/>
            </a:br>
            <a:endParaRPr lang="ru-RU" sz="3600" smtClean="0"/>
          </a:p>
        </p:txBody>
      </p:sp>
      <p:sp>
        <p:nvSpPr>
          <p:cNvPr id="8195" name="Прямоугольник 2"/>
          <p:cNvSpPr>
            <a:spLocks noChangeArrowheads="1"/>
          </p:cNvSpPr>
          <p:nvPr/>
        </p:nvSpPr>
        <p:spPr bwMode="auto">
          <a:xfrm>
            <a:off x="357188" y="1643063"/>
            <a:ext cx="8429625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Этот чудесный уголок постоянно привлекает людей, способных оценить великолепие альпинизма и горнолыжного спорта.</a:t>
            </a:r>
            <a:br>
              <a:rPr lang="ru-RU">
                <a:latin typeface="Franklin Gothic Book" pitchFamily="34" charset="0"/>
              </a:rPr>
            </a:br>
            <a:r>
              <a:rPr lang="ru-RU">
                <a:latin typeface="Franklin Gothic Book" pitchFamily="34" charset="0"/>
              </a:rPr>
              <a:t/>
            </a:r>
            <a:br>
              <a:rPr lang="ru-RU">
                <a:latin typeface="Franklin Gothic Book" pitchFamily="34" charset="0"/>
              </a:rPr>
            </a:br>
            <a:r>
              <a:rPr lang="ru-RU">
                <a:latin typeface="Franklin Gothic Book" pitchFamily="34" charset="0"/>
              </a:rPr>
              <a:t>Западная вершина имеет высоту 5 642 м, восточная - 5621 м. </a:t>
            </a:r>
            <a:r>
              <a:rPr lang="ru-RU" b="1">
                <a:latin typeface="Franklin Gothic Book" pitchFamily="34" charset="0"/>
              </a:rPr>
              <a:t>Эльбрус</a:t>
            </a:r>
            <a:r>
              <a:rPr lang="ru-RU">
                <a:latin typeface="Franklin Gothic Book" pitchFamily="34" charset="0"/>
              </a:rPr>
              <a:t> -это огромный вулканический массив, который очень сильно выделяется из общей структуры горной системы, определяя этим своеобразие рельефа, климата, ландшафтов региона. Поверхность </a:t>
            </a:r>
            <a:r>
              <a:rPr lang="ru-RU" b="1">
                <a:latin typeface="Franklin Gothic Book" pitchFamily="34" charset="0"/>
              </a:rPr>
              <a:t>горы</a:t>
            </a:r>
            <a:r>
              <a:rPr lang="ru-RU">
                <a:latin typeface="Franklin Gothic Book" pitchFamily="34" charset="0"/>
              </a:rPr>
              <a:t> </a:t>
            </a:r>
            <a:r>
              <a:rPr lang="ru-RU" b="1">
                <a:latin typeface="Franklin Gothic Book" pitchFamily="34" charset="0"/>
              </a:rPr>
              <a:t>Эльбрус</a:t>
            </a:r>
            <a:r>
              <a:rPr lang="ru-RU">
                <a:latin typeface="Franklin Gothic Book" pitchFamily="34" charset="0"/>
              </a:rPr>
              <a:t> покрыта ледниками, толщина льда достигает 400 метров. Площадь оледенения около 150 кв. км.</a:t>
            </a:r>
          </a:p>
          <a:p>
            <a:endParaRPr lang="ru-RU">
              <a:latin typeface="Franklin Gothic Book" pitchFamily="34" charset="0"/>
            </a:endParaRPr>
          </a:p>
        </p:txBody>
      </p:sp>
      <p:pic>
        <p:nvPicPr>
          <p:cNvPr id="8196" name="Рисунок 3" descr="вот     оно      солнце    и   горы    кавказа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4643438"/>
            <a:ext cx="2500313" cy="187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Рисунок 4" descr="ледник   малый   азау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13" y="4643438"/>
            <a:ext cx="2857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Рисунок 5" descr="поляна     азау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00" y="4643438"/>
            <a:ext cx="252412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2" descr="группа  альпинистов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57188"/>
            <a:ext cx="3738562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Рисунок 3" descr="кавказ    узенкол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3" y="357188"/>
            <a:ext cx="3884612" cy="282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Рисунок 4" descr="эльбрус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075" y="3857625"/>
            <a:ext cx="3732213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Рисунок 5" descr="последняя   базовая   станция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4713" y="3857625"/>
            <a:ext cx="4030662" cy="277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TextBox 6"/>
          <p:cNvSpPr txBox="1">
            <a:spLocks noChangeArrowheads="1"/>
          </p:cNvSpPr>
          <p:nvPr/>
        </p:nvSpPr>
        <p:spPr bwMode="auto">
          <a:xfrm>
            <a:off x="0" y="3286125"/>
            <a:ext cx="8358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Franklin Gothic Book" pitchFamily="34" charset="0"/>
              </a:rPr>
              <a:t>Лучше   гор  могут   быть   только   горы</a:t>
            </a:r>
            <a:r>
              <a:rPr lang="ru-RU">
                <a:latin typeface="Franklin Gothic Book" pitchFamily="34" charset="0"/>
              </a:rPr>
              <a:t>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Активный   отдых  в  любое   время  года</a:t>
            </a:r>
            <a:endParaRPr lang="ru-RU" b="1" dirty="0"/>
          </a:p>
        </p:txBody>
      </p:sp>
      <p:sp>
        <p:nvSpPr>
          <p:cNvPr id="10243" name="Прямоугольник 2"/>
          <p:cNvSpPr>
            <a:spLocks noChangeArrowheads="1"/>
          </p:cNvSpPr>
          <p:nvPr/>
        </p:nvSpPr>
        <p:spPr bwMode="auto">
          <a:xfrm>
            <a:off x="500063" y="2071688"/>
            <a:ext cx="828675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Franklin Gothic Book" pitchFamily="34" charset="0"/>
              </a:rPr>
              <a:t>Много интересного найдут здесь любители активного отдыха в любое время года:</a:t>
            </a:r>
            <a:r>
              <a:rPr lang="ru-RU" sz="2000">
                <a:latin typeface="Franklin Gothic Book" pitchFamily="34" charset="0"/>
              </a:rPr>
              <a:t> </a:t>
            </a:r>
            <a:br>
              <a:rPr lang="ru-RU" sz="2000">
                <a:latin typeface="Franklin Gothic Book" pitchFamily="34" charset="0"/>
              </a:rPr>
            </a:br>
            <a:r>
              <a:rPr lang="ru-RU" sz="2000" b="1">
                <a:latin typeface="Franklin Gothic Book" pitchFamily="34" charset="0"/>
              </a:rPr>
              <a:t>Зимой </a:t>
            </a:r>
            <a:r>
              <a:rPr lang="ru-RU" sz="2000">
                <a:latin typeface="Franklin Gothic Book" pitchFamily="34" charset="0"/>
              </a:rPr>
              <a:t>и весной катание на лыжах, сноуборд, heli-ski, ski-tour, freeride. Зимнее ледолазание, а также для зимнее восхождение на </a:t>
            </a:r>
            <a:r>
              <a:rPr lang="ru-RU" sz="2000" b="1">
                <a:latin typeface="Franklin Gothic Book" pitchFamily="34" charset="0"/>
              </a:rPr>
              <a:t>Эльбрус</a:t>
            </a:r>
            <a:r>
              <a:rPr lang="ru-RU" sz="2000">
                <a:latin typeface="Franklin Gothic Book" pitchFamily="34" charset="0"/>
              </a:rPr>
              <a:t>. </a:t>
            </a:r>
          </a:p>
          <a:p>
            <a:r>
              <a:rPr lang="ru-RU" sz="2000" b="1">
                <a:latin typeface="Franklin Gothic Book" pitchFamily="34" charset="0"/>
              </a:rPr>
              <a:t>Летом </a:t>
            </a:r>
            <a:r>
              <a:rPr lang="ru-RU" sz="2000">
                <a:latin typeface="Franklin Gothic Book" pitchFamily="34" charset="0"/>
              </a:rPr>
              <a:t>- это место для восхождений и походов. Величественные, покрытые шапками изо льда вершины, живописные ущелья, многочисленные водопады, мягкий горный климат, целебные нарзанные источники - делают это место уникальным памятником природы, поражающим воображение и создающим прекрасные условия для активного отдыха - туризма, альпинизма, горнолыжного спорта, конные прогулки, рыбная ловля, экскурсии, радиальные пешеходные выходы, многодневные пешие и велопоходы и многое другое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262</Words>
  <Application>Microsoft Office PowerPoint</Application>
  <PresentationFormat>Экран (4:3)</PresentationFormat>
  <Paragraphs>23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Franklin Gothic Book</vt:lpstr>
      <vt:lpstr>Arial</vt:lpstr>
      <vt:lpstr>Franklin Gothic Medium</vt:lpstr>
      <vt:lpstr>Calibri</vt:lpstr>
      <vt:lpstr>Тема Office</vt:lpstr>
      <vt:lpstr>Кавказские горы </vt:lpstr>
      <vt:lpstr>Горные    цепи   Кавказа</vt:lpstr>
      <vt:lpstr>В    предгорьях  Кавказа</vt:lpstr>
      <vt:lpstr>Жемчужина  Большого  Кавказа- Эльбрус</vt:lpstr>
      <vt:lpstr>Вид на Эльбрус</vt:lpstr>
      <vt:lpstr>Вот  он  красавец  Эльбрус  в  снежной  шапке </vt:lpstr>
      <vt:lpstr>Уголок   для  ценителей  альпинизма   и  горнолыжного  спорта </vt:lpstr>
      <vt:lpstr>Слайд 8</vt:lpstr>
      <vt:lpstr>Активный   отдых  в  любое   время  года</vt:lpstr>
      <vt:lpstr>Вновь    и    вновь…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user25</dc:creator>
  <cp:lastModifiedBy>Admin</cp:lastModifiedBy>
  <cp:revision>51</cp:revision>
  <dcterms:created xsi:type="dcterms:W3CDTF">2008-07-07T07:54:40Z</dcterms:created>
  <dcterms:modified xsi:type="dcterms:W3CDTF">2011-11-25T10:28:02Z</dcterms:modified>
</cp:coreProperties>
</file>