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5" r:id="rId6"/>
    <p:sldId id="260" r:id="rId7"/>
    <p:sldId id="264" r:id="rId8"/>
    <p:sldId id="261" r:id="rId9"/>
    <p:sldId id="262" r:id="rId10"/>
    <p:sldId id="263"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A4B19F51-3800-49BC-A61E-B298367ED491}" type="datetimeFigureOut">
              <a:rPr lang="ru-RU" smtClean="0"/>
              <a:t>25.04.2014</a:t>
            </a:fld>
            <a:endParaRPr lang="ru-RU"/>
          </a:p>
        </p:txBody>
      </p:sp>
      <p:sp>
        <p:nvSpPr>
          <p:cNvPr id="16" name="Номер слайда 15"/>
          <p:cNvSpPr>
            <a:spLocks noGrp="1"/>
          </p:cNvSpPr>
          <p:nvPr>
            <p:ph type="sldNum" sz="quarter" idx="11"/>
          </p:nvPr>
        </p:nvSpPr>
        <p:spPr/>
        <p:txBody>
          <a:bodyPr/>
          <a:lstStyle/>
          <a:p>
            <a:fld id="{106C1BAD-A72D-488A-A70B-56E31F17E48B}"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4B19F51-3800-49BC-A61E-B298367ED491}" type="datetimeFigureOut">
              <a:rPr lang="ru-RU" smtClean="0"/>
              <a:t>25.04.2014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6C1BAD-A72D-488A-A70B-56E31F17E48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4B19F51-3800-49BC-A61E-B298367ED491}" type="datetimeFigureOut">
              <a:rPr lang="ru-RU" smtClean="0"/>
              <a:t>25.04.2014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6C1BAD-A72D-488A-A70B-56E31F17E48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A4B19F51-3800-49BC-A61E-B298367ED491}" type="datetimeFigureOut">
              <a:rPr lang="ru-RU" smtClean="0"/>
              <a:t>25.04.2014</a:t>
            </a:fld>
            <a:endParaRPr lang="ru-RU"/>
          </a:p>
        </p:txBody>
      </p:sp>
      <p:sp>
        <p:nvSpPr>
          <p:cNvPr id="15" name="Номер слайда 14"/>
          <p:cNvSpPr>
            <a:spLocks noGrp="1"/>
          </p:cNvSpPr>
          <p:nvPr>
            <p:ph type="sldNum" sz="quarter" idx="15"/>
          </p:nvPr>
        </p:nvSpPr>
        <p:spPr/>
        <p:txBody>
          <a:bodyPr/>
          <a:lstStyle>
            <a:lvl1pPr algn="ctr">
              <a:defRPr/>
            </a:lvl1pPr>
          </a:lstStyle>
          <a:p>
            <a:fld id="{106C1BAD-A72D-488A-A70B-56E31F17E48B}"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A4B19F51-3800-49BC-A61E-B298367ED491}" type="datetimeFigureOut">
              <a:rPr lang="ru-RU" smtClean="0"/>
              <a:t>25.04.2014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6C1BAD-A72D-488A-A70B-56E31F17E48B}"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A4B19F51-3800-49BC-A61E-B298367ED491}" type="datetimeFigureOut">
              <a:rPr lang="ru-RU" smtClean="0"/>
              <a:t>25.04.2014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6C1BAD-A72D-488A-A70B-56E31F17E48B}"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106C1BAD-A72D-488A-A70B-56E31F17E48B}"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A4B19F51-3800-49BC-A61E-B298367ED491}" type="datetimeFigureOut">
              <a:rPr lang="ru-RU" smtClean="0"/>
              <a:t>25.04.2014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A4B19F51-3800-49BC-A61E-B298367ED491}" type="datetimeFigureOut">
              <a:rPr lang="ru-RU" smtClean="0"/>
              <a:t>25.04.2014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06C1BAD-A72D-488A-A70B-56E31F17E48B}"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4B19F51-3800-49BC-A61E-B298367ED491}" type="datetimeFigureOut">
              <a:rPr lang="ru-RU" smtClean="0"/>
              <a:t>25.04.2014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06C1BAD-A72D-488A-A70B-56E31F17E48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A4B19F51-3800-49BC-A61E-B298367ED491}" type="datetimeFigureOut">
              <a:rPr lang="ru-RU" smtClean="0"/>
              <a:t>25.04.2014</a:t>
            </a:fld>
            <a:endParaRPr lang="ru-RU"/>
          </a:p>
        </p:txBody>
      </p:sp>
      <p:sp>
        <p:nvSpPr>
          <p:cNvPr id="9" name="Номер слайда 8"/>
          <p:cNvSpPr>
            <a:spLocks noGrp="1"/>
          </p:cNvSpPr>
          <p:nvPr>
            <p:ph type="sldNum" sz="quarter" idx="15"/>
          </p:nvPr>
        </p:nvSpPr>
        <p:spPr/>
        <p:txBody>
          <a:bodyPr/>
          <a:lstStyle/>
          <a:p>
            <a:fld id="{106C1BAD-A72D-488A-A70B-56E31F17E48B}"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A4B19F51-3800-49BC-A61E-B298367ED491}" type="datetimeFigureOut">
              <a:rPr lang="ru-RU" smtClean="0"/>
              <a:t>25.04.2014</a:t>
            </a:fld>
            <a:endParaRPr lang="ru-RU"/>
          </a:p>
        </p:txBody>
      </p:sp>
      <p:sp>
        <p:nvSpPr>
          <p:cNvPr id="9" name="Номер слайда 8"/>
          <p:cNvSpPr>
            <a:spLocks noGrp="1"/>
          </p:cNvSpPr>
          <p:nvPr>
            <p:ph type="sldNum" sz="quarter" idx="11"/>
          </p:nvPr>
        </p:nvSpPr>
        <p:spPr/>
        <p:txBody>
          <a:bodyPr/>
          <a:lstStyle/>
          <a:p>
            <a:fld id="{106C1BAD-A72D-488A-A70B-56E31F17E48B}"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4B19F51-3800-49BC-A61E-B298367ED491}" type="datetimeFigureOut">
              <a:rPr lang="ru-RU" smtClean="0"/>
              <a:t>25.04.2014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06C1BAD-A72D-488A-A70B-56E31F17E48B}"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commons.wikimedia.org/wiki/File:Map_of_Voronezh.svg?uselang=ru"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372200" y="3573016"/>
            <a:ext cx="2771800" cy="3284984"/>
          </a:xfrm>
        </p:spPr>
        <p:txBody>
          <a:bodyPr>
            <a:normAutofit lnSpcReduction="10000"/>
          </a:bodyPr>
          <a:lstStyle/>
          <a:p>
            <a:pPr marL="548640" indent="-411480" algn="l">
              <a:buClr>
                <a:schemeClr val="tx1">
                  <a:shade val="95000"/>
                </a:schemeClr>
              </a:buClr>
              <a:defRPr/>
            </a:pPr>
            <a:r>
              <a:rPr lang="ru-RU" dirty="0">
                <a:solidFill>
                  <a:schemeClr val="tx1"/>
                </a:solidFill>
                <a:latin typeface="Times New Roman" pitchFamily="18" charset="0"/>
                <a:cs typeface="Times New Roman" pitchFamily="18" charset="0"/>
              </a:rPr>
              <a:t>Выполнил:</a:t>
            </a:r>
          </a:p>
          <a:p>
            <a:pPr marL="548640" indent="-411480" algn="l">
              <a:buClr>
                <a:schemeClr val="tx1">
                  <a:shade val="95000"/>
                </a:schemeClr>
              </a:buClr>
              <a:defRPr/>
            </a:pPr>
            <a:r>
              <a:rPr lang="ru-RU" dirty="0">
                <a:solidFill>
                  <a:schemeClr val="tx1"/>
                </a:solidFill>
                <a:latin typeface="Times New Roman" pitchFamily="18" charset="0"/>
                <a:cs typeface="Times New Roman" pitchFamily="18" charset="0"/>
              </a:rPr>
              <a:t>студент 4 курса ГФ</a:t>
            </a:r>
          </a:p>
          <a:p>
            <a:pPr marL="548640" indent="-411480" algn="l">
              <a:buClr>
                <a:schemeClr val="tx1">
                  <a:shade val="95000"/>
                </a:schemeClr>
              </a:buClr>
              <a:defRPr/>
            </a:pPr>
            <a:r>
              <a:rPr lang="ru-RU" dirty="0">
                <a:solidFill>
                  <a:schemeClr val="tx1"/>
                </a:solidFill>
                <a:latin typeface="Times New Roman" pitchFamily="18" charset="0"/>
                <a:cs typeface="Times New Roman" pitchFamily="18" charset="0"/>
              </a:rPr>
              <a:t>Специальность</a:t>
            </a:r>
          </a:p>
          <a:p>
            <a:pPr marL="548640" indent="-411480" algn="l">
              <a:buClr>
                <a:schemeClr val="tx1">
                  <a:shade val="95000"/>
                </a:schemeClr>
              </a:buClr>
              <a:defRPr/>
            </a:pPr>
            <a:r>
              <a:rPr lang="ru-RU" dirty="0">
                <a:solidFill>
                  <a:schemeClr val="tx1"/>
                </a:solidFill>
                <a:latin typeface="Times New Roman" pitchFamily="18" charset="0"/>
                <a:cs typeface="Times New Roman" pitchFamily="18" charset="0"/>
              </a:rPr>
              <a:t>«География»</a:t>
            </a:r>
          </a:p>
          <a:p>
            <a:pPr marL="548640" indent="-411480" algn="l">
              <a:buClr>
                <a:schemeClr val="tx1">
                  <a:shade val="95000"/>
                </a:schemeClr>
              </a:buClr>
              <a:defRPr/>
            </a:pPr>
            <a:r>
              <a:rPr lang="ru-RU" dirty="0">
                <a:solidFill>
                  <a:schemeClr val="tx1"/>
                </a:solidFill>
                <a:latin typeface="Times New Roman" pitchFamily="18" charset="0"/>
                <a:cs typeface="Times New Roman" pitchFamily="18" charset="0"/>
              </a:rPr>
              <a:t>Гр. 101 А</a:t>
            </a:r>
          </a:p>
          <a:p>
            <a:pPr marL="548640" indent="-411480" algn="l">
              <a:buClr>
                <a:schemeClr val="tx1">
                  <a:shade val="95000"/>
                </a:schemeClr>
              </a:buClr>
              <a:defRPr/>
            </a:pPr>
            <a:r>
              <a:rPr lang="ru-RU" dirty="0">
                <a:solidFill>
                  <a:schemeClr val="tx1"/>
                </a:solidFill>
                <a:latin typeface="Times New Roman" pitchFamily="18" charset="0"/>
                <a:cs typeface="Times New Roman" pitchFamily="18" charset="0"/>
              </a:rPr>
              <a:t>Овсянников Сергей</a:t>
            </a:r>
          </a:p>
          <a:p>
            <a:pPr marL="548640" indent="-411480" algn="l">
              <a:buClr>
                <a:schemeClr val="tx1">
                  <a:shade val="95000"/>
                </a:schemeClr>
              </a:buClr>
              <a:defRPr/>
            </a:pPr>
            <a:r>
              <a:rPr lang="ru-RU" dirty="0">
                <a:solidFill>
                  <a:schemeClr val="tx1"/>
                </a:solidFill>
                <a:latin typeface="Times New Roman" pitchFamily="18" charset="0"/>
                <a:cs typeface="Times New Roman" pitchFamily="18" charset="0"/>
              </a:rPr>
              <a:t>Геннадьевич</a:t>
            </a:r>
          </a:p>
        </p:txBody>
      </p:sp>
      <p:sp>
        <p:nvSpPr>
          <p:cNvPr id="2" name="Заголовок 1"/>
          <p:cNvSpPr>
            <a:spLocks noGrp="1"/>
          </p:cNvSpPr>
          <p:nvPr>
            <p:ph type="ctrTitle"/>
          </p:nvPr>
        </p:nvSpPr>
        <p:spPr>
          <a:xfrm>
            <a:off x="457200" y="188640"/>
            <a:ext cx="8305800" cy="1872208"/>
          </a:xfrm>
        </p:spPr>
        <p:txBody>
          <a:bodyPr/>
          <a:lstStyle/>
          <a:p>
            <a:pPr lvl="6" algn="ctr" rtl="0">
              <a:spcBef>
                <a:spcPct val="0"/>
              </a:spcBef>
            </a:pPr>
            <a:r>
              <a:rPr lang="ru-RU" sz="8000" dirty="0" smtClean="0">
                <a:solidFill>
                  <a:schemeClr val="tx1"/>
                </a:solidFill>
                <a:latin typeface="Times New Roman" pitchFamily="18" charset="0"/>
                <a:cs typeface="Times New Roman" pitchFamily="18" charset="0"/>
              </a:rPr>
              <a:t>Воронеж</a:t>
            </a:r>
            <a:r>
              <a:rPr lang="ru-RU" sz="3600" b="1" dirty="0" smtClean="0"/>
              <a:t/>
            </a:r>
            <a:br>
              <a:rPr lang="ru-RU" sz="3600" b="1" dirty="0" smtClean="0"/>
            </a:br>
            <a:endParaRPr lang="ru-RU" dirty="0"/>
          </a:p>
        </p:txBody>
      </p:sp>
      <p:pic>
        <p:nvPicPr>
          <p:cNvPr id="4" name="Picture 3" descr="C:\Documents and Settings\Admin\Рабочий стол\презентация.воронеж\53ec8a40effe.jpg"/>
          <p:cNvPicPr>
            <a:picLocks noChangeAspect="1" noChangeArrowheads="1"/>
          </p:cNvPicPr>
          <p:nvPr/>
        </p:nvPicPr>
        <p:blipFill>
          <a:blip r:embed="rId2" cstate="print"/>
          <a:srcRect t="12945"/>
          <a:stretch>
            <a:fillRect/>
          </a:stretch>
        </p:blipFill>
        <p:spPr bwMode="auto">
          <a:xfrm>
            <a:off x="10312" y="2492896"/>
            <a:ext cx="6433896" cy="43651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980728"/>
            <a:ext cx="8229600" cy="5877272"/>
          </a:xfrm>
        </p:spPr>
        <p:txBody>
          <a:bodyPr>
            <a:normAutofit fontScale="70000" lnSpcReduction="20000"/>
          </a:bodyPr>
          <a:lstStyle/>
          <a:p>
            <a:pPr fontAlgn="base"/>
            <a:r>
              <a:rPr lang="ru-RU" sz="2900" dirty="0" smtClean="0">
                <a:latin typeface="Times New Roman" pitchFamily="18" charset="0"/>
                <a:cs typeface="Times New Roman" pitchFamily="18" charset="0"/>
              </a:rPr>
              <a:t>При выстраивании новой системы хозяйственных отношений в полной мере проявились все ошибки и упущения, копившиеся десятилетиями – чрезмерная милитаризация экономики, низкая конкурентоспособность многих видов продукции, моральный и физический износ основных фондов, всевластие монополий, громадный теневой сектор. На эти проблемы накладывалась такие негативные явления как коррупция, низкая производственная и трудовая дисциплина, высокий уровень воровства и пьянства. И все это на фоне старения и убыли населения.</a:t>
            </a:r>
          </a:p>
          <a:p>
            <a:pPr fontAlgn="base"/>
            <a:r>
              <a:rPr lang="ru-RU" sz="2900" dirty="0" smtClean="0">
                <a:latin typeface="Times New Roman" pitchFamily="18" charset="0"/>
                <a:cs typeface="Times New Roman" pitchFamily="18" charset="0"/>
              </a:rPr>
              <a:t>На </a:t>
            </a:r>
            <a:r>
              <a:rPr lang="ru-RU" sz="2900" dirty="0" smtClean="0">
                <a:latin typeface="Times New Roman" pitchFamily="18" charset="0"/>
                <a:cs typeface="Times New Roman" pitchFamily="18" charset="0"/>
              </a:rPr>
              <a:t>пороге XXI века воронежская экономика вновь оказалась на распутье: переходный период преобразований хозяйственных отношений в основном завершился – экономика стала рыночной, однако остается неясным, по какому пути пойдет развитие региона – по пути интенсивного освоения наукоемких технологий или же в направлении вялотекущего коррумпированного капитализма с огромной дифференциацией населения по доходам. На какой путь встанет воронежская экономика, по какому сценарию станут развиваться события? На эти вопросы пока нет ответа. Будущее покажет. Сейчас ясно лишь одно: путь освоения и повсеместного внедрения достижений научно-технического прогресса, повышения качества жизни воронежцев, потребует гораздо больших знаний, умений и усилий от руководителей города и области, поддержки выбранного курса всеми воронежцами.</a:t>
            </a:r>
          </a:p>
          <a:p>
            <a:endParaRPr lang="ru-RU" dirty="0"/>
          </a:p>
        </p:txBody>
      </p:sp>
      <p:sp>
        <p:nvSpPr>
          <p:cNvPr id="3" name="Заголовок 2"/>
          <p:cNvSpPr>
            <a:spLocks noGrp="1"/>
          </p:cNvSpPr>
          <p:nvPr>
            <p:ph type="title"/>
          </p:nvPr>
        </p:nvSpPr>
        <p:spPr>
          <a:xfrm>
            <a:off x="457200" y="0"/>
            <a:ext cx="8229600" cy="1052736"/>
          </a:xfrm>
        </p:spPr>
        <p:txBody>
          <a:bodyPr>
            <a:normAutofit/>
          </a:bodyPr>
          <a:lstStyle/>
          <a:p>
            <a:r>
              <a:rPr lang="ru-RU" sz="4400" dirty="0" smtClean="0">
                <a:solidFill>
                  <a:srgbClr val="92D050"/>
                </a:solidFill>
              </a:rPr>
              <a:t>Перспективы развития города</a:t>
            </a:r>
            <a:endParaRPr lang="ru-RU" sz="4400" dirty="0">
              <a:solidFill>
                <a:srgbClr val="92D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52400"/>
            <a:ext cx="8229600" cy="3996680"/>
          </a:xfrm>
        </p:spPr>
        <p:txBody>
          <a:bodyPr>
            <a:normAutofit/>
          </a:bodyPr>
          <a:lstStyle/>
          <a:p>
            <a:pPr algn="ctr"/>
            <a:r>
              <a:rPr lang="ru-RU" sz="6000" dirty="0" smtClean="0">
                <a:solidFill>
                  <a:srgbClr val="00B0F0"/>
                </a:solidFill>
              </a:rPr>
              <a:t>Спасибо за внимание!</a:t>
            </a:r>
            <a:endParaRPr lang="ru-RU" sz="6000" dirty="0">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sz="2400" dirty="0" smtClean="0">
                <a:latin typeface="Times New Roman" pitchFamily="18" charset="0"/>
                <a:cs typeface="Times New Roman" pitchFamily="18" charset="0"/>
              </a:rPr>
              <a:t>Город Воронеж расположен на границе Среднерусской возвышенности и Окско-Донской равнины. В природном отношении город располагается на юге зоны среднерусской лесостепи. Воронеж раскинулся по обоим берегам реки Воронеж, в 12 км от её впадения в реку Дон.</a:t>
            </a:r>
          </a:p>
          <a:p>
            <a:r>
              <a:rPr lang="ru-RU" sz="2400" dirty="0" smtClean="0">
                <a:latin typeface="Times New Roman" pitchFamily="18" charset="0"/>
                <a:cs typeface="Times New Roman" pitchFamily="18" charset="0"/>
              </a:rPr>
              <a:t>Воронеж находится в 587 км юго-восточном направлении от Москвы</a:t>
            </a:r>
          </a:p>
          <a:p>
            <a:r>
              <a:rPr lang="ru-RU" sz="2400" dirty="0" smtClean="0">
                <a:latin typeface="Times New Roman" pitchFamily="18" charset="0"/>
                <a:cs typeface="Times New Roman" pitchFamily="18" charset="0"/>
              </a:rPr>
              <a:t>В целом ЭГП достаточно выгодное, так как через Воронеж проходят дороги федерального значения.</a:t>
            </a:r>
            <a:endParaRPr lang="ru-RU" sz="24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noAutofit/>
          </a:bodyPr>
          <a:lstStyle/>
          <a:p>
            <a:r>
              <a:rPr lang="ru-RU" sz="4000" dirty="0" smtClean="0">
                <a:solidFill>
                  <a:srgbClr val="92D050"/>
                </a:solidFill>
              </a:rPr>
              <a:t>Оценка экономико-географического положения города</a:t>
            </a:r>
            <a:endParaRPr lang="ru-RU" sz="4000" dirty="0">
              <a:solidFill>
                <a:srgbClr val="92D05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1340768"/>
            <a:ext cx="8964488" cy="5760640"/>
          </a:xfrm>
        </p:spPr>
        <p:txBody>
          <a:bodyPr>
            <a:normAutofit fontScale="32500" lnSpcReduction="20000"/>
          </a:bodyPr>
          <a:lstStyle/>
          <a:p>
            <a:pPr>
              <a:lnSpc>
                <a:spcPct val="80000"/>
              </a:lnSpc>
            </a:pPr>
            <a:r>
              <a:rPr lang="ru-RU" sz="4600" dirty="0" smtClean="0">
                <a:latin typeface="Times New Roman" pitchFamily="18" charset="0"/>
                <a:cs typeface="Times New Roman" pitchFamily="18" charset="0"/>
              </a:rPr>
              <a:t>В России найдется немного городов, которые на самых разных этапах ее исторического развития играли бы столь заметную роль, как Воронеж. Не раз он подвергался нашествиям врагов и варварским разрушениям, но всегда возрождался и становился в ряд наиболее значимых общественных, экономических, научных и культурных центров России. </a:t>
            </a:r>
          </a:p>
          <a:p>
            <a:pPr>
              <a:lnSpc>
                <a:spcPct val="80000"/>
              </a:lnSpc>
            </a:pPr>
            <a:r>
              <a:rPr lang="ru-RU" sz="4600" dirty="0" smtClean="0">
                <a:latin typeface="Times New Roman" pitchFamily="18" charset="0"/>
                <a:cs typeface="Times New Roman" pitchFamily="18" charset="0"/>
              </a:rPr>
              <a:t>По данным археологических раскопок в районе села </a:t>
            </a:r>
            <a:r>
              <a:rPr lang="ru-RU" sz="4600" dirty="0" err="1" smtClean="0">
                <a:latin typeface="Times New Roman" pitchFamily="18" charset="0"/>
                <a:cs typeface="Times New Roman" pitchFamily="18" charset="0"/>
              </a:rPr>
              <a:t>Костенки</a:t>
            </a:r>
            <a:r>
              <a:rPr lang="ru-RU" sz="4600" dirty="0" smtClean="0">
                <a:latin typeface="Times New Roman" pitchFamily="18" charset="0"/>
                <a:cs typeface="Times New Roman" pitchFamily="18" charset="0"/>
              </a:rPr>
              <a:t>, на правом берегу Дона, первые поселения на территории современной Воронежской области появились примерно 30 тысяч лет тому назад. </a:t>
            </a:r>
          </a:p>
          <a:p>
            <a:pPr>
              <a:lnSpc>
                <a:spcPct val="80000"/>
              </a:lnSpc>
            </a:pPr>
            <a:r>
              <a:rPr lang="ru-RU" sz="4600" dirty="0" smtClean="0">
                <a:latin typeface="Times New Roman" pitchFamily="18" charset="0"/>
                <a:cs typeface="Times New Roman" pitchFamily="18" charset="0"/>
              </a:rPr>
              <a:t>На протяжении многих веков наш край был южным форпостом Российского государства, защищавшим его от хазар, печенегов и половцев. Спустя сотни лет область снова стала пограничной, но ее южные рубежи с независимой Украиной служат не щитом от набегов, а воротами дружбы и коридором сотрудничества.</a:t>
            </a:r>
          </a:p>
          <a:p>
            <a:pPr>
              <a:lnSpc>
                <a:spcPct val="80000"/>
              </a:lnSpc>
            </a:pPr>
            <a:r>
              <a:rPr lang="ru-RU" sz="4600" dirty="0" smtClean="0">
                <a:latin typeface="Times New Roman" pitchFamily="18" charset="0"/>
                <a:cs typeface="Times New Roman" pitchFamily="18" charset="0"/>
              </a:rPr>
              <a:t>Официальным рождением Воронежа считается 1585 год, когда на месте древних поселений была воздвигнута крепость. Второе рождение город пережил в 1696 году, когда по приказу Петра I на воронежских верфях был построен первый российский флот, удививший Европу и устрашивший Азию. </a:t>
            </a:r>
          </a:p>
          <a:p>
            <a:pPr>
              <a:lnSpc>
                <a:spcPct val="80000"/>
              </a:lnSpc>
            </a:pPr>
            <a:r>
              <a:rPr lang="ru-RU" sz="4600" dirty="0" smtClean="0">
                <a:latin typeface="Times New Roman" pitchFamily="18" charset="0"/>
                <a:cs typeface="Times New Roman" pitchFamily="18" charset="0"/>
              </a:rPr>
              <a:t>Благословение на строительство флота и основание Санкт-Петербурга царь Петр получил от своего близкого друга и духовного наставника первого епископа воронежского Святителя </a:t>
            </a:r>
            <a:r>
              <a:rPr lang="ru-RU" sz="4600" dirty="0" err="1" smtClean="0">
                <a:latin typeface="Times New Roman" pitchFamily="18" charset="0"/>
                <a:cs typeface="Times New Roman" pitchFamily="18" charset="0"/>
              </a:rPr>
              <a:t>Митрофана</a:t>
            </a:r>
            <a:r>
              <a:rPr lang="ru-RU" sz="4600" dirty="0" smtClean="0">
                <a:latin typeface="Times New Roman" pitchFamily="18" charset="0"/>
                <a:cs typeface="Times New Roman" pitchFamily="18" charset="0"/>
              </a:rPr>
              <a:t>.</a:t>
            </a:r>
          </a:p>
          <a:p>
            <a:pPr>
              <a:lnSpc>
                <a:spcPct val="80000"/>
              </a:lnSpc>
            </a:pPr>
            <a:r>
              <a:rPr lang="ru-RU" sz="4600" dirty="0" smtClean="0">
                <a:latin typeface="Times New Roman" pitchFamily="18" charset="0"/>
                <a:cs typeface="Times New Roman" pitchFamily="18" charset="0"/>
              </a:rPr>
              <a:t>Став центром российского кораблестроения, Воронеж превратился в крупный город со специализированными заводами, фабриками, мануфактурами и мастерскими. Некоторое время Воронеж фактически играл роль столицы. Именно он был центром важнейших событий, здесь жил царь Петр со своим двором, здесь были представительства европейских стран: дипломаты, генералы, корабельные мастера. В Воронеже, как и в Москве, существовала немецкая слобода. Город вырос, стал крупным населенным пунктом - населением в 40 (по другим сведениям - 60) тысяч человек в ту пору могла похвастаться далеко не каждая европейская столица. </a:t>
            </a:r>
          </a:p>
          <a:p>
            <a:pPr>
              <a:lnSpc>
                <a:spcPct val="80000"/>
              </a:lnSpc>
            </a:pPr>
            <a:r>
              <a:rPr lang="ru-RU" sz="4600" dirty="0" smtClean="0">
                <a:latin typeface="Times New Roman" pitchFamily="18" charset="0"/>
                <a:cs typeface="Times New Roman" pitchFamily="18" charset="0"/>
              </a:rPr>
              <a:t>В 1711 году Воронеж стал административным центром Азовской губернии. В 1725 году эта губерния получила название Воронежской, ее территория простиралась до Волги на северо-востоке и до Азовского моря на юге. </a:t>
            </a:r>
          </a:p>
          <a:p>
            <a:pPr>
              <a:lnSpc>
                <a:spcPct val="80000"/>
              </a:lnSpc>
            </a:pPr>
            <a:r>
              <a:rPr lang="ru-RU" sz="4600" dirty="0" smtClean="0">
                <a:latin typeface="Times New Roman" pitchFamily="18" charset="0"/>
                <a:cs typeface="Times New Roman" pitchFamily="18" charset="0"/>
              </a:rPr>
              <a:t>В 1928 году Воронеж стал центром Центрально-Черноземной области, объединившей Воронежскую, Тамбовскую, Курскую и Орловскую губернии. Воронежская область как самостоятельная административно-территориальная единица была создана в 1934 году. </a:t>
            </a:r>
          </a:p>
          <a:p>
            <a:pPr>
              <a:lnSpc>
                <a:spcPct val="80000"/>
              </a:lnSpc>
            </a:pPr>
            <a:r>
              <a:rPr lang="ru-RU" sz="4600" dirty="0" smtClean="0">
                <a:latin typeface="Times New Roman" pitchFamily="18" charset="0"/>
                <a:cs typeface="Times New Roman" pitchFamily="18" charset="0"/>
              </a:rPr>
              <a:t>6 мая 1975 года за мужество и героизм в годы Великой Отечественной войны и трудовые успехи Воронеж был награжден орденом Отечественной войны I степени.</a:t>
            </a:r>
          </a:p>
          <a:p>
            <a:endParaRPr lang="ru-RU" dirty="0"/>
          </a:p>
        </p:txBody>
      </p:sp>
      <p:sp>
        <p:nvSpPr>
          <p:cNvPr id="3" name="Заголовок 2"/>
          <p:cNvSpPr>
            <a:spLocks noGrp="1"/>
          </p:cNvSpPr>
          <p:nvPr>
            <p:ph type="title"/>
          </p:nvPr>
        </p:nvSpPr>
        <p:spPr/>
        <p:txBody>
          <a:bodyPr>
            <a:normAutofit/>
          </a:bodyPr>
          <a:lstStyle/>
          <a:p>
            <a:r>
              <a:rPr lang="ru-RU" sz="5400" dirty="0" smtClean="0">
                <a:solidFill>
                  <a:srgbClr val="92D050"/>
                </a:solidFill>
              </a:rPr>
              <a:t>История развития города</a:t>
            </a:r>
            <a:endParaRPr lang="ru-RU" sz="5400" dirty="0">
              <a:solidFill>
                <a:srgbClr val="92D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268760"/>
            <a:ext cx="8229600" cy="5184576"/>
          </a:xfrm>
        </p:spPr>
        <p:txBody>
          <a:bodyPr>
            <a:noAutofit/>
          </a:bodyPr>
          <a:lstStyle/>
          <a:p>
            <a:r>
              <a:rPr lang="ru-RU" sz="1800" b="1" dirty="0" smtClean="0">
                <a:latin typeface="Times New Roman" pitchFamily="18" charset="0"/>
                <a:cs typeface="Times New Roman" pitchFamily="18" charset="0"/>
              </a:rPr>
              <a:t>Воронеж</a:t>
            </a:r>
            <a:r>
              <a:rPr lang="ru-RU" sz="1800" dirty="0" smtClean="0">
                <a:latin typeface="Times New Roman" pitchFamily="18" charset="0"/>
                <a:cs typeface="Times New Roman" pitchFamily="18" charset="0"/>
              </a:rPr>
              <a:t> был создан в 1586 году как деревянная крепость, которая располагалась за современной Университетской площадью в районе улицы </a:t>
            </a:r>
            <a:r>
              <a:rPr lang="ru-RU" sz="1800" dirty="0" smtClean="0">
                <a:latin typeface="Times New Roman" pitchFamily="18" charset="0"/>
                <a:cs typeface="Times New Roman" pitchFamily="18" charset="0"/>
              </a:rPr>
              <a:t>Шевченко. </a:t>
            </a:r>
            <a:r>
              <a:rPr lang="ru-RU" sz="1800" dirty="0" smtClean="0">
                <a:latin typeface="Times New Roman" pitchFamily="18" charset="0"/>
                <a:cs typeface="Times New Roman" pitchFamily="18" charset="0"/>
              </a:rPr>
              <a:t>Высота крепостных стен была 6 м, а высота башен — 20 </a:t>
            </a:r>
            <a:r>
              <a:rPr lang="ru-RU" sz="1800" dirty="0" smtClean="0">
                <a:latin typeface="Times New Roman" pitchFamily="18" charset="0"/>
                <a:cs typeface="Times New Roman" pitchFamily="18" charset="0"/>
              </a:rPr>
              <a:t>м.</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В XVI—XVII </a:t>
            </a:r>
            <a:r>
              <a:rPr lang="ru-RU" sz="1800" dirty="0" smtClean="0">
                <a:latin typeface="Times New Roman" pitchFamily="18" charset="0"/>
                <a:cs typeface="Times New Roman" pitchFamily="18" charset="0"/>
              </a:rPr>
              <a:t>веках застройка </a:t>
            </a:r>
            <a:r>
              <a:rPr lang="ru-RU" sz="1800" dirty="0" smtClean="0">
                <a:latin typeface="Times New Roman" pitchFamily="18" charset="0"/>
                <a:cs typeface="Times New Roman" pitchFamily="18" charset="0"/>
              </a:rPr>
              <a:t>города происходила хаотично. Город развивался в сторону горного плато вдоль реки по прибрежным склонам. После создания в 1682 году </a:t>
            </a:r>
            <a:r>
              <a:rPr lang="ru-RU" sz="1800" dirty="0" err="1" smtClean="0">
                <a:latin typeface="Times New Roman" pitchFamily="18" charset="0"/>
                <a:cs typeface="Times New Roman" pitchFamily="18" charset="0"/>
              </a:rPr>
              <a:t>Воронежско-Борисоглебской</a:t>
            </a:r>
            <a:r>
              <a:rPr lang="ru-RU" sz="1800" dirty="0" smtClean="0">
                <a:latin typeface="Times New Roman" pitchFamily="18" charset="0"/>
                <a:cs typeface="Times New Roman" pitchFamily="18" charset="0"/>
              </a:rPr>
              <a:t> епархии, центром которой стал Воронеж, в городе начинают более активно строить каменные церкви, а деревянные перестраивать. С 1696 года Воронеж превратился в центр кораблестроения для Азовского флота. За 15 лет кораблестроения центр города переместился к месту нахождения Воронежского Адмиралтейского приказа, рядом с которым в 1700 году в Воронеже были установлены большие железные часы с пятью боевыми </a:t>
            </a:r>
            <a:r>
              <a:rPr lang="ru-RU" sz="1800" dirty="0" smtClean="0">
                <a:latin typeface="Times New Roman" pitchFamily="18" charset="0"/>
                <a:cs typeface="Times New Roman" pitchFamily="18" charset="0"/>
              </a:rPr>
              <a:t>колоколами. </a:t>
            </a:r>
            <a:r>
              <a:rPr lang="ru-RU" sz="1800" dirty="0" smtClean="0">
                <a:latin typeface="Times New Roman" pitchFamily="18" charset="0"/>
                <a:cs typeface="Times New Roman" pitchFamily="18" charset="0"/>
              </a:rPr>
              <a:t>Это были одни из первых общественных часов в России, установка которых в то время в городе означало повышение его статуса. 10 мая 1748 года Воронеж очень сильно пострадал от </a:t>
            </a:r>
            <a:r>
              <a:rPr lang="ru-RU" sz="1800" dirty="0" smtClean="0">
                <a:latin typeface="Times New Roman" pitchFamily="18" charset="0"/>
                <a:cs typeface="Times New Roman" pitchFamily="18" charset="0"/>
              </a:rPr>
              <a:t>пожара. </a:t>
            </a:r>
            <a:r>
              <a:rPr lang="ru-RU" sz="1800" dirty="0" smtClean="0">
                <a:latin typeface="Times New Roman" pitchFamily="18" charset="0"/>
                <a:cs typeface="Times New Roman" pitchFamily="18" charset="0"/>
              </a:rPr>
              <a:t>Сгорели почти все постройки на берегу реки. После этой трагедии центр Воронежа опять стал располагаться в том месте, где сейчас находится </a:t>
            </a:r>
            <a:r>
              <a:rPr lang="ru-RU" sz="1800" dirty="0" smtClean="0">
                <a:latin typeface="Times New Roman" pitchFamily="18" charset="0"/>
                <a:cs typeface="Times New Roman" pitchFamily="18" charset="0"/>
              </a:rPr>
              <a:t>современная Университетская </a:t>
            </a:r>
            <a:r>
              <a:rPr lang="ru-RU" sz="1800" dirty="0" smtClean="0">
                <a:latin typeface="Times New Roman" pitchFamily="18" charset="0"/>
                <a:cs typeface="Times New Roman" pitchFamily="18" charset="0"/>
              </a:rPr>
              <a:t>площадь. По регулярному (главному) плану </a:t>
            </a:r>
            <a:r>
              <a:rPr lang="ru-RU" sz="1800" dirty="0" smtClean="0">
                <a:latin typeface="Times New Roman" pitchFamily="18" charset="0"/>
                <a:cs typeface="Times New Roman" pitchFamily="18" charset="0"/>
              </a:rPr>
              <a:t>города, </a:t>
            </a:r>
            <a:r>
              <a:rPr lang="ru-RU" sz="1800" dirty="0" smtClean="0">
                <a:latin typeface="Times New Roman" pitchFamily="18" charset="0"/>
                <a:cs typeface="Times New Roman" pitchFamily="18" charset="0"/>
              </a:rPr>
              <a:t>утверждённому в 1774 году императрицей Екатериной II, планировка Воронежа приобрела современные черты.</a:t>
            </a:r>
            <a:endParaRPr lang="ru-RU" sz="18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ru-RU" sz="4400" dirty="0" smtClean="0">
                <a:solidFill>
                  <a:srgbClr val="92D050"/>
                </a:solidFill>
              </a:rPr>
              <a:t>Планировка и застройка города</a:t>
            </a:r>
            <a:endParaRPr lang="ru-RU" sz="4400" dirty="0">
              <a:solidFill>
                <a:srgbClr val="92D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0" y="0"/>
            <a:ext cx="4427984" cy="6597352"/>
          </a:xfrm>
        </p:spPr>
        <p:txBody>
          <a:bodyPr>
            <a:noAutofit/>
          </a:bodyPr>
          <a:lstStyle/>
          <a:p>
            <a:r>
              <a:rPr lang="ru-RU" sz="1400" dirty="0" smtClean="0">
                <a:latin typeface="Times New Roman" pitchFamily="18" charset="0"/>
                <a:cs typeface="Times New Roman" pitchFamily="18" charset="0"/>
              </a:rPr>
              <a:t>Территория современного Воронежа включила в себя почти независимые от него в прошлом слободы: на правом берегу реки — Троицкую, Ямскую, </a:t>
            </a:r>
            <a:r>
              <a:rPr lang="ru-RU" sz="1400" dirty="0" err="1" smtClean="0">
                <a:latin typeface="Times New Roman" pitchFamily="18" charset="0"/>
                <a:cs typeface="Times New Roman" pitchFamily="18" charset="0"/>
              </a:rPr>
              <a:t>Чижовку</a:t>
            </a:r>
            <a:r>
              <a:rPr lang="ru-RU" sz="1400" dirty="0" smtClean="0">
                <a:latin typeface="Times New Roman" pitchFamily="18" charset="0"/>
                <a:cs typeface="Times New Roman" pitchFamily="18" charset="0"/>
              </a:rPr>
              <a:t> и др., а на левом берегу — Придачу и </a:t>
            </a:r>
            <a:r>
              <a:rPr lang="ru-RU" sz="1400" dirty="0" err="1" smtClean="0">
                <a:latin typeface="Times New Roman" pitchFamily="18" charset="0"/>
                <a:cs typeface="Times New Roman" pitchFamily="18" charset="0"/>
              </a:rPr>
              <a:t>Монастырщенку</a:t>
            </a:r>
            <a:r>
              <a:rPr lang="ru-RU" sz="1400" dirty="0" smtClean="0">
                <a:latin typeface="Times New Roman" pitchFamily="18" charset="0"/>
                <a:cs typeface="Times New Roman" pitchFamily="18" charset="0"/>
              </a:rPr>
              <a:t>. Планировка большинства городских улиц и площадей (Черняховского, Ленина, Победы, Заставы, Никитина, Советская, Университетская, площадь Детей) представляет историческую ценность.</a:t>
            </a:r>
          </a:p>
          <a:p>
            <a:r>
              <a:rPr lang="ru-RU" sz="1400" dirty="0" smtClean="0">
                <a:latin typeface="Times New Roman" pitchFamily="18" charset="0"/>
                <a:cs typeface="Times New Roman" pitchFamily="18" charset="0"/>
              </a:rPr>
              <a:t>Летом 2010 года окраины Воронежа (</a:t>
            </a:r>
            <a:r>
              <a:rPr lang="ru-RU" sz="1400" dirty="0" err="1" smtClean="0">
                <a:latin typeface="Times New Roman" pitchFamily="18" charset="0"/>
                <a:cs typeface="Times New Roman" pitchFamily="18" charset="0"/>
              </a:rPr>
              <a:t>Масловка</a:t>
            </a:r>
            <a:r>
              <a:rPr lang="ru-RU" sz="1400" dirty="0" smtClean="0">
                <a:latin typeface="Times New Roman" pitchFamily="18" charset="0"/>
                <a:cs typeface="Times New Roman" pitchFamily="18" charset="0"/>
              </a:rPr>
              <a:t>, у </a:t>
            </a:r>
            <a:r>
              <a:rPr lang="ru-RU" sz="1400" dirty="0" err="1" smtClean="0">
                <a:latin typeface="Times New Roman" pitchFamily="18" charset="0"/>
                <a:cs typeface="Times New Roman" pitchFamily="18" charset="0"/>
              </a:rPr>
              <a:t>авторынка</a:t>
            </a:r>
            <a:r>
              <a:rPr lang="ru-RU" sz="1400" dirty="0" smtClean="0">
                <a:latin typeface="Times New Roman" pitchFamily="18" charset="0"/>
                <a:cs typeface="Times New Roman" pitchFamily="18" charset="0"/>
              </a:rPr>
              <a:t> в Северном районе, Кожевенный кордон, около посёлка Боровое и др.) пострадали от </a:t>
            </a:r>
            <a:r>
              <a:rPr lang="ru-RU" sz="1400" dirty="0" smtClean="0">
                <a:latin typeface="Times New Roman" pitchFamily="18" charset="0"/>
                <a:cs typeface="Times New Roman" pitchFamily="18" charset="0"/>
              </a:rPr>
              <a:t>пожара. </a:t>
            </a:r>
            <a:r>
              <a:rPr lang="ru-RU" sz="1400" dirty="0" smtClean="0">
                <a:latin typeface="Times New Roman" pitchFamily="18" charset="0"/>
                <a:cs typeface="Times New Roman" pitchFamily="18" charset="0"/>
              </a:rPr>
              <a:t>При тушении была использована авиатехника. Были погибшие. Дома многих жителей сгорели. Впоследствии им была оказана материальная помощь.</a:t>
            </a:r>
          </a:p>
          <a:p>
            <a:r>
              <a:rPr lang="ru-RU" sz="1400" dirty="0" smtClean="0">
                <a:latin typeface="Times New Roman" pitchFamily="18" charset="0"/>
                <a:cs typeface="Times New Roman" pitchFamily="18" charset="0"/>
              </a:rPr>
              <a:t>В Воронеже в данный момент ведётся активное строительство. Общая площадь земельных участков, предоставленных для строительства в 2009 </a:t>
            </a:r>
            <a:r>
              <a:rPr lang="ru-RU" sz="1400" dirty="0" smtClean="0">
                <a:latin typeface="Times New Roman" pitchFamily="18" charset="0"/>
                <a:cs typeface="Times New Roman" pitchFamily="18" charset="0"/>
              </a:rPr>
              <a:t>году, </a:t>
            </a:r>
            <a:r>
              <a:rPr lang="ru-RU" sz="1400" dirty="0" smtClean="0">
                <a:latin typeface="Times New Roman" pitchFamily="18" charset="0"/>
                <a:cs typeface="Times New Roman" pitchFamily="18" charset="0"/>
              </a:rPr>
              <a:t>составила 34 га. Из них для жилищного строительства, индивидуального жилищного строительства — 5,42 га, а для комплексного освоения в целях жилищного строительства — 30,7 г. К празднованию 425-летия город активно благоустраивают. Отремонтированы фасады многих зданий центральных улиц. Реконструирован парк «Алые паруса</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ставший теперь не только местом отдыха, но и площадкой проведения культурных мероприятий. В парке «Шинник» отреставрирован фонтан, не работавший 30 лет</a:t>
            </a:r>
            <a:endParaRPr lang="ru-RU" sz="1400" dirty="0">
              <a:latin typeface="Times New Roman" pitchFamily="18" charset="0"/>
              <a:cs typeface="Times New Roman" pitchFamily="18" charset="0"/>
            </a:endParaRPr>
          </a:p>
        </p:txBody>
      </p:sp>
      <p:pic>
        <p:nvPicPr>
          <p:cNvPr id="5" name="Picture 4" descr="Voronqex_Shqema_Jug"/>
          <p:cNvPicPr>
            <a:picLocks noChangeAspect="1" noChangeArrowheads="1"/>
          </p:cNvPicPr>
          <p:nvPr/>
        </p:nvPicPr>
        <p:blipFill>
          <a:blip r:embed="rId2" cstate="print"/>
          <a:srcRect/>
          <a:stretch>
            <a:fillRect/>
          </a:stretch>
        </p:blipFill>
        <p:spPr>
          <a:xfrm>
            <a:off x="4283968" y="2924944"/>
            <a:ext cx="4860031" cy="3933056"/>
          </a:xfrm>
          <a:prstGeom prst="rect">
            <a:avLst/>
          </a:prstGeom>
          <a:noFill/>
          <a:ln/>
        </p:spPr>
      </p:pic>
      <p:pic>
        <p:nvPicPr>
          <p:cNvPr id="7" name="Рисунок 6" descr="http://upload.wikimedia.org/wikipedia/commons/thumb/4/4c/Map_of_Voronezh.svg/230px-Map_of_Voronezh.svg.png">
            <a:hlinkClick r:id="rId3"/>
          </p:cNvPr>
          <p:cNvPicPr/>
          <p:nvPr/>
        </p:nvPicPr>
        <p:blipFill>
          <a:blip r:embed="rId4" cstate="print"/>
          <a:srcRect/>
          <a:stretch>
            <a:fillRect/>
          </a:stretch>
        </p:blipFill>
        <p:spPr bwMode="auto">
          <a:xfrm>
            <a:off x="5796136" y="0"/>
            <a:ext cx="3347864" cy="292494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524000"/>
            <a:ext cx="8229600" cy="5334000"/>
          </a:xfrm>
        </p:spPr>
        <p:txBody>
          <a:bodyPr>
            <a:normAutofit fontScale="77500" lnSpcReduction="20000"/>
          </a:bodyPr>
          <a:lstStyle/>
          <a:p>
            <a:pPr>
              <a:lnSpc>
                <a:spcPct val="80000"/>
              </a:lnSpc>
            </a:pPr>
            <a:r>
              <a:rPr lang="ru-RU" sz="3100" dirty="0" smtClean="0">
                <a:latin typeface="Times New Roman" pitchFamily="18" charset="0"/>
                <a:cs typeface="Times New Roman" pitchFamily="18" charset="0"/>
              </a:rPr>
              <a:t>Воронежский </a:t>
            </a:r>
            <a:r>
              <a:rPr lang="ru-RU" sz="3100" dirty="0" err="1" smtClean="0">
                <a:latin typeface="Times New Roman" pitchFamily="18" charset="0"/>
                <a:cs typeface="Times New Roman" pitchFamily="18" charset="0"/>
              </a:rPr>
              <a:t>тепловозоремонтный</a:t>
            </a:r>
            <a:r>
              <a:rPr lang="ru-RU" sz="3100" dirty="0" smtClean="0">
                <a:latin typeface="Times New Roman" pitchFamily="18" charset="0"/>
                <a:cs typeface="Times New Roman" pitchFamily="18" charset="0"/>
              </a:rPr>
              <a:t> завод </a:t>
            </a:r>
            <a:r>
              <a:rPr lang="ru-RU" sz="3100" dirty="0" smtClean="0">
                <a:latin typeface="Times New Roman" pitchFamily="18" charset="0"/>
                <a:cs typeface="Times New Roman" pitchFamily="18" charset="0"/>
              </a:rPr>
              <a:t>(Воронежский ТРЗ) — завод в городе Воронеже, производящий ремонт тепловозов серий 2ТЭ116, ТЭП70.</a:t>
            </a:r>
          </a:p>
          <a:p>
            <a:pPr>
              <a:lnSpc>
                <a:spcPct val="80000"/>
              </a:lnSpc>
            </a:pPr>
            <a:r>
              <a:rPr lang="ru-RU" sz="3100" dirty="0" smtClean="0">
                <a:latin typeface="Times New Roman" pitchFamily="18" charset="0"/>
                <a:cs typeface="Times New Roman" pitchFamily="18" charset="0"/>
              </a:rPr>
              <a:t>Завод основан в 1868 году как железнодорожные мастерские Юго-Восточных железных дорог. С 1928 года завод получает название паровозоремонтный. С 1960 года носит название </a:t>
            </a:r>
            <a:r>
              <a:rPr lang="ru-RU" sz="3100" dirty="0" err="1" smtClean="0">
                <a:latin typeface="Times New Roman" pitchFamily="18" charset="0"/>
                <a:cs typeface="Times New Roman" pitchFamily="18" charset="0"/>
              </a:rPr>
              <a:t>тепловозоремонтный</a:t>
            </a:r>
            <a:r>
              <a:rPr lang="ru-RU" sz="3100" dirty="0" smtClean="0">
                <a:latin typeface="Times New Roman" pitchFamily="18" charset="0"/>
                <a:cs typeface="Times New Roman" pitchFamily="18" charset="0"/>
              </a:rPr>
              <a:t>.</a:t>
            </a:r>
          </a:p>
          <a:p>
            <a:pPr>
              <a:lnSpc>
                <a:spcPct val="80000"/>
              </a:lnSpc>
            </a:pPr>
            <a:r>
              <a:rPr lang="ru-RU" sz="3100" dirty="0" smtClean="0">
                <a:latin typeface="Times New Roman" pitchFamily="18" charset="0"/>
                <a:cs typeface="Times New Roman" pitchFamily="18" charset="0"/>
              </a:rPr>
              <a:t>Во время Великой Отечественной войны завод, находясь в эвакуации, ремонтировал паровозы, строил бронепоезда, выпускал стрелковое оружие, лафеты противотанковых орудий.</a:t>
            </a:r>
          </a:p>
          <a:p>
            <a:pPr>
              <a:lnSpc>
                <a:spcPct val="80000"/>
              </a:lnSpc>
            </a:pPr>
            <a:r>
              <a:rPr lang="ru-RU" sz="3100" dirty="0" smtClean="0">
                <a:latin typeface="Times New Roman" pitchFamily="18" charset="0"/>
                <a:cs typeface="Times New Roman" pitchFamily="18" charset="0"/>
              </a:rPr>
              <a:t>За свою историю завод ремонтировал паровозы разных серий, тепловозы ТЭ3, 2ТЭ10М, 2ТЭ116, ТЭП70. Кроме того, завод ремонтировал </a:t>
            </a:r>
            <a:r>
              <a:rPr lang="ru-RU" sz="3100" dirty="0" smtClean="0">
                <a:latin typeface="Times New Roman" pitchFamily="18" charset="0"/>
                <a:cs typeface="Times New Roman" pitchFamily="18" charset="0"/>
              </a:rPr>
              <a:t>передвижные </a:t>
            </a:r>
            <a:r>
              <a:rPr lang="ru-RU" sz="3100" dirty="0" smtClean="0">
                <a:latin typeface="Times New Roman" pitchFamily="18" charset="0"/>
                <a:cs typeface="Times New Roman" pitchFamily="18" charset="0"/>
              </a:rPr>
              <a:t>электростанции, выпускавшиеся Коломенским тепловозостроительным заводом и Луганским тепловозостроительным заводом; ремонтировал дизели 2Д100, 10Д100, Д49, ремонтировал и формировал колёсные пары разных серий тепловозов, ремонтировал тяговые двигатели, тяговые генераторы и вспомогательные электромашины.</a:t>
            </a:r>
          </a:p>
          <a:p>
            <a:endParaRPr lang="ru-RU" dirty="0"/>
          </a:p>
        </p:txBody>
      </p:sp>
      <p:sp>
        <p:nvSpPr>
          <p:cNvPr id="3" name="Заголовок 2"/>
          <p:cNvSpPr>
            <a:spLocks noGrp="1"/>
          </p:cNvSpPr>
          <p:nvPr>
            <p:ph type="title"/>
          </p:nvPr>
        </p:nvSpPr>
        <p:spPr>
          <a:xfrm>
            <a:off x="179512" y="116632"/>
            <a:ext cx="8856984" cy="1254968"/>
          </a:xfrm>
        </p:spPr>
        <p:txBody>
          <a:bodyPr>
            <a:noAutofit/>
          </a:bodyPr>
          <a:lstStyle/>
          <a:p>
            <a:r>
              <a:rPr lang="ru-RU" sz="4000" dirty="0" smtClean="0">
                <a:solidFill>
                  <a:srgbClr val="92D050"/>
                </a:solidFill>
              </a:rPr>
              <a:t>Промышленное производство города</a:t>
            </a:r>
            <a:endParaRPr lang="ru-RU" sz="4000" dirty="0">
              <a:solidFill>
                <a:srgbClr val="92D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pic>
        <p:nvPicPr>
          <p:cNvPr id="4" name="Picture 4" descr="TEP70-0417"/>
          <p:cNvPicPr>
            <a:picLocks noGrp="1" noChangeAspect="1" noChangeArrowheads="1"/>
          </p:cNvPicPr>
          <p:nvPr>
            <p:ph idx="1"/>
          </p:nvPr>
        </p:nvPicPr>
        <p:blipFill>
          <a:blip r:embed="rId2" cstate="print"/>
          <a:srcRect/>
          <a:stretch>
            <a:fillRect/>
          </a:stretch>
        </p:blipFill>
        <p:spPr>
          <a:xfrm>
            <a:off x="0" y="0"/>
            <a:ext cx="9126667" cy="6858000"/>
          </a:xfrm>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39552" y="1340768"/>
            <a:ext cx="8147248" cy="4755232"/>
          </a:xfrm>
        </p:spPr>
        <p:txBody>
          <a:bodyPr>
            <a:noAutofit/>
          </a:bodyPr>
          <a:lstStyle/>
          <a:p>
            <a:r>
              <a:rPr lang="ru-RU" sz="1800" dirty="0" smtClean="0">
                <a:latin typeface="Times New Roman" pitchFamily="18" charset="0"/>
                <a:cs typeface="Times New Roman" pitchFamily="18" charset="0"/>
              </a:rPr>
              <a:t>В последние двадцать лет в машиностроении, металлообработке и электронной промышленности произошёл спад </a:t>
            </a:r>
            <a:r>
              <a:rPr lang="ru-RU" sz="1800" dirty="0" smtClean="0">
                <a:latin typeface="Times New Roman" pitchFamily="18" charset="0"/>
                <a:cs typeface="Times New Roman" pitchFamily="18" charset="0"/>
              </a:rPr>
              <a:t>производства. </a:t>
            </a:r>
            <a:r>
              <a:rPr lang="ru-RU" sz="1800" dirty="0" smtClean="0">
                <a:latin typeface="Times New Roman" pitchFamily="18" charset="0"/>
                <a:cs typeface="Times New Roman" pitchFamily="18" charset="0"/>
              </a:rPr>
              <a:t>За эти годы были ликвидированы НПО: «Энергия», «Электроника», ЭВП и другие предприятия в основном радиоэлектронной промышленности. До начала кризиса 2008—2009 годов стабильно развивалась химическая и нефтехимическая промышленность, которая в 2010 году испытывает трудности. Хорошие показатели имеет производство строительных материалов. За всё время проведения реформ российской экономики на большинстве предприятий пищевой промышленности Воронежа спада производства не произошло. По данным начала 2009 года, степень износа основных фондов предприятий Воронежа — 47,3 </a:t>
            </a:r>
            <a:r>
              <a:rPr lang="ru-RU"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Объём продукции собственного производства, отгружённой крупными и средними организациями обрабатывающих производств, в 2010 году составил 67,9 миллиарда рублей. Согласно основным экономическим показателям воронежской промышленности она находится в состоянии стагнации. По данным начала января 2010 года, в Воронеже было зарегистрировано 13 252 безработных человека, что составляет почти 50 % от числа безработных в Воронежской </a:t>
            </a:r>
            <a:r>
              <a:rPr lang="ru-RU" sz="1800" dirty="0" smtClean="0">
                <a:latin typeface="Times New Roman" pitchFamily="18" charset="0"/>
                <a:cs typeface="Times New Roman" pitchFamily="18" charset="0"/>
              </a:rPr>
              <a:t>области.</a:t>
            </a:r>
            <a:endParaRPr lang="ru-RU" sz="18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bodyPr>
          <a:lstStyle/>
          <a:p>
            <a:r>
              <a:rPr lang="ru-RU" sz="4400" dirty="0" smtClean="0">
                <a:solidFill>
                  <a:srgbClr val="92D050"/>
                </a:solidFill>
              </a:rPr>
              <a:t>Производственная сфера города</a:t>
            </a:r>
            <a:endParaRPr lang="ru-RU" sz="4400" dirty="0">
              <a:solidFill>
                <a:srgbClr val="92D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sz="2000" dirty="0" smtClean="0"/>
              <a:t>Воронеж — крупный город в центрально-чернозёмном регионе по объёму розничного товарооборота. Сфера услуг города — это, в основном, предприятия общественного питания, сауны, рекламные агентства, туристические фирмы, охранные предприятия, </a:t>
            </a:r>
            <a:r>
              <a:rPr lang="ru-RU" sz="2000" dirty="0" err="1" smtClean="0"/>
              <a:t>интернет-салоны</a:t>
            </a:r>
            <a:r>
              <a:rPr lang="ru-RU" sz="2000" dirty="0" smtClean="0"/>
              <a:t> игрового </a:t>
            </a:r>
            <a:r>
              <a:rPr lang="ru-RU" sz="2000" dirty="0" smtClean="0"/>
              <a:t>бизнеса. </a:t>
            </a:r>
            <a:r>
              <a:rPr lang="ru-RU" sz="2000" dirty="0" smtClean="0"/>
              <a:t>Крупные игроки рынка представлены местными, федеральными и международными сетями. С 2006 года в Воронеже построено множество торгово-развлекательных и </a:t>
            </a:r>
            <a:r>
              <a:rPr lang="ru-RU" sz="2000" dirty="0" err="1" smtClean="0"/>
              <a:t>бизнес-центров</a:t>
            </a:r>
            <a:r>
              <a:rPr lang="ru-RU" sz="2000" dirty="0" smtClean="0"/>
              <a:t> различного класса. Действуют многочисленные сетевые продовольственные супермаркеты и гипермаркеты.</a:t>
            </a:r>
            <a:endParaRPr lang="ru-RU" sz="2000" dirty="0"/>
          </a:p>
        </p:txBody>
      </p:sp>
      <p:sp>
        <p:nvSpPr>
          <p:cNvPr id="3" name="Заголовок 2"/>
          <p:cNvSpPr>
            <a:spLocks noGrp="1"/>
          </p:cNvSpPr>
          <p:nvPr>
            <p:ph type="title"/>
          </p:nvPr>
        </p:nvSpPr>
        <p:spPr/>
        <p:txBody>
          <a:bodyPr/>
          <a:lstStyle/>
          <a:p>
            <a:r>
              <a:rPr lang="ru-RU" dirty="0" smtClean="0">
                <a:solidFill>
                  <a:srgbClr val="92D050"/>
                </a:solidFill>
              </a:rPr>
              <a:t>Непроизводственная сфера города</a:t>
            </a:r>
            <a:endParaRPr lang="ru-RU" dirty="0">
              <a:solidFill>
                <a:srgbClr val="92D050"/>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59</TotalTime>
  <Words>718</Words>
  <Application>Microsoft Office PowerPoint</Application>
  <PresentationFormat>Экран (4:3)</PresentationFormat>
  <Paragraphs>41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Бумажная</vt:lpstr>
      <vt:lpstr>Воронеж </vt:lpstr>
      <vt:lpstr>Оценка экономико-географического положения города</vt:lpstr>
      <vt:lpstr>История развития города</vt:lpstr>
      <vt:lpstr>Планировка и застройка города</vt:lpstr>
      <vt:lpstr>Слайд 5</vt:lpstr>
      <vt:lpstr>Промышленное производство города</vt:lpstr>
      <vt:lpstr>Слайд 7</vt:lpstr>
      <vt:lpstr>Производственная сфера города</vt:lpstr>
      <vt:lpstr>Непроизводственная сфера города</vt:lpstr>
      <vt:lpstr>Перспективы развития города</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Воронеж </dc:title>
  <dc:creator>User</dc:creator>
  <cp:lastModifiedBy>User</cp:lastModifiedBy>
  <cp:revision>10</cp:revision>
  <dcterms:created xsi:type="dcterms:W3CDTF">2014-04-25T13:05:01Z</dcterms:created>
  <dcterms:modified xsi:type="dcterms:W3CDTF">2014-04-25T14:04:18Z</dcterms:modified>
</cp:coreProperties>
</file>