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E9144E-0A0B-4DFD-97DF-731A37A69932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7FAE41-0D8B-443C-B886-5AC396E11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4_%D0%B8%D1%8E%D0%BB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aprom.ru/factories/avtotor.html" TargetMode="External"/><Relationship Id="rId3" Type="http://schemas.openxmlformats.org/officeDocument/2006/relationships/hyperlink" Target="http://www.metaprom.ru/factories/baltkran.html" TargetMode="External"/><Relationship Id="rId7" Type="http://schemas.openxmlformats.org/officeDocument/2006/relationships/hyperlink" Target="http://www.metaprom.ru/factories/lukoil-kmn.html" TargetMode="External"/><Relationship Id="rId2" Type="http://schemas.openxmlformats.org/officeDocument/2006/relationships/hyperlink" Target="http://www.metaprom.ru/factories/kvz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prom.ru/factories/zolsech.html" TargetMode="External"/><Relationship Id="rId5" Type="http://schemas.openxmlformats.org/officeDocument/2006/relationships/hyperlink" Target="http://www.metaprom.ru/factories/kga.html" TargetMode="External"/><Relationship Id="rId4" Type="http://schemas.openxmlformats.org/officeDocument/2006/relationships/hyperlink" Target="http://www.metaprom.ru/factories/yantar.html" TargetMode="External"/><Relationship Id="rId9" Type="http://schemas.openxmlformats.org/officeDocument/2006/relationships/hyperlink" Target="http://www.metaprom.ru/factories/esv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prom.ru/factories/sistema.html" TargetMode="External"/><Relationship Id="rId2" Type="http://schemas.openxmlformats.org/officeDocument/2006/relationships/hyperlink" Target="http://www.metaprom.ru/factories/oao-kvartz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prom.ru/factories/kpd-kaliningrad.html" TargetMode="External"/><Relationship Id="rId5" Type="http://schemas.openxmlformats.org/officeDocument/2006/relationships/hyperlink" Target="http://www.metaprom.ru/factories/zhbi2.html" TargetMode="External"/><Relationship Id="rId4" Type="http://schemas.openxmlformats.org/officeDocument/2006/relationships/hyperlink" Target="http://ww.metaprom.ru/factories/ceprus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F%D0%BD%D1%82%D0%B0%D1%80%D1%8C_(%D0%BF%D0%BE%D0%B5%D0%B7%D0%B4)" TargetMode="External"/><Relationship Id="rId2" Type="http://schemas.openxmlformats.org/officeDocument/2006/relationships/hyperlink" Target="http://ru.wikipedia.org/wiki/%D0%9C%D0%BE%D1%81%D0%BA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7%D0%B5%D0%BB%D1%8F%D0%B1%D0%B8%D0%BD%D1%81%D0%BA" TargetMode="External"/><Relationship Id="rId5" Type="http://schemas.openxmlformats.org/officeDocument/2006/relationships/hyperlink" Target="http://ru.wikipedia.org/wiki/%D0%90%D0%B4%D0%BB%D0%B5%D1%80" TargetMode="External"/><Relationship Id="rId4" Type="http://schemas.openxmlformats.org/officeDocument/2006/relationships/hyperlink" Target="http://ru.wikipedia.org/wiki/%D0%A1%D0%B0%D0%BD%D0%BA%D1%82-%D0%9F%D0%B5%D1%82%D0%B5%D1%80%D0%B1%D1%83%D1%80%D0%B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58200" cy="1222375"/>
          </a:xfrm>
        </p:spPr>
        <p:txBody>
          <a:bodyPr/>
          <a:lstStyle/>
          <a:p>
            <a:r>
              <a:rPr lang="ru-RU" dirty="0" smtClean="0"/>
              <a:t>Характеристика Калининграда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445224"/>
            <a:ext cx="4641776" cy="986408"/>
          </a:xfrm>
        </p:spPr>
        <p:txBody>
          <a:bodyPr/>
          <a:lstStyle/>
          <a:p>
            <a:pPr algn="ctr"/>
            <a:r>
              <a:rPr lang="ru-RU" dirty="0" smtClean="0"/>
              <a:t>Выполнила</a:t>
            </a:r>
          </a:p>
          <a:p>
            <a:pPr algn="ctr"/>
            <a:r>
              <a:rPr lang="ru-RU" dirty="0" smtClean="0"/>
              <a:t>Кудрявцева Оксана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ru-RU" dirty="0" smtClean="0"/>
              <a:t>Городской общественный транспорт представлен трамваями, троллейбусами, автобусами и маршрутными такси, а с 2014 года и внутригородским поездом . С 21 марта 2010 года вступила в действие новая схема движения общественного транспорта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03232" cy="6213304"/>
          </a:xfrm>
        </p:spPr>
        <p:txBody>
          <a:bodyPr/>
          <a:lstStyle/>
          <a:p>
            <a:r>
              <a:rPr lang="ru-RU" dirty="0" smtClean="0"/>
              <a:t>Развита пищевая промышленность, а именно рыбная. Здесь располагается один из крупнейших рыбных портов региона.</a:t>
            </a:r>
            <a:endParaRPr lang="ru-RU" dirty="0"/>
          </a:p>
        </p:txBody>
      </p:sp>
      <p:pic>
        <p:nvPicPr>
          <p:cNvPr id="26626" name="Picture 2" descr="http://kaliningrad.net/upload/iblock/b78/__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28098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Перспективы развития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280920" cy="4392488"/>
          </a:xfrm>
        </p:spPr>
        <p:txBody>
          <a:bodyPr/>
          <a:lstStyle/>
          <a:p>
            <a:r>
              <a:rPr lang="ru-RU" dirty="0" smtClean="0"/>
              <a:t>Калининград</a:t>
            </a:r>
            <a:r>
              <a:rPr lang="ru-RU" dirty="0" smtClean="0"/>
              <a:t> сегодня –  это </a:t>
            </a:r>
            <a:r>
              <a:rPr lang="ru-RU" dirty="0" smtClean="0"/>
              <a:t>развивающийся город, уникальный </a:t>
            </a:r>
            <a:r>
              <a:rPr lang="ru-RU" dirty="0" smtClean="0"/>
              <a:t>по своему геополитическому положению, </a:t>
            </a:r>
            <a:r>
              <a:rPr lang="ru-RU" dirty="0" smtClean="0"/>
              <a:t>обладающий </a:t>
            </a:r>
            <a:r>
              <a:rPr lang="ru-RU" dirty="0" smtClean="0"/>
              <a:t>значительным административным и бизнес потенциалом. Среди преимущественных условий можно рассматривать близость к приграничным странам сотрудничества, которые являются активными экономическими партнерами РФ. </a:t>
            </a:r>
            <a:r>
              <a:rPr lang="ru-RU" dirty="0" smtClean="0"/>
              <a:t>Город обладает </a:t>
            </a:r>
            <a:r>
              <a:rPr lang="ru-RU" dirty="0" smtClean="0"/>
              <a:t>достаточным и квалифицированным кадровым резервом, готовым организовать и проводить переговоры на высоком международном уровне.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4873752"/>
          </a:xfrm>
        </p:spPr>
        <p:txBody>
          <a:bodyPr/>
          <a:lstStyle/>
          <a:p>
            <a:r>
              <a:rPr lang="ru-RU" dirty="0" smtClean="0"/>
              <a:t>Доступность балтийских и атлантических морских путей</a:t>
            </a:r>
            <a:r>
              <a:rPr lang="ru-RU" b="1" dirty="0" smtClean="0"/>
              <a:t> - </a:t>
            </a:r>
            <a:r>
              <a:rPr lang="ru-RU" dirty="0" smtClean="0"/>
              <a:t>Порт Калининград - единственный незамерзающий российский порт на Балтике с причалами для </a:t>
            </a:r>
            <a:r>
              <a:rPr lang="ru-RU" dirty="0" err="1" smtClean="0"/>
              <a:t>Ро-Ро</a:t>
            </a:r>
            <a:r>
              <a:rPr lang="ru-RU" dirty="0" smtClean="0"/>
              <a:t> и пассажирских судов, железнодорожных паромов, генеральных и контейнерных грузов, с возможностью осуществления таможенных, пограничных и других обязательных процедур.</a:t>
            </a:r>
            <a:endParaRPr lang="ru-RU" dirty="0"/>
          </a:p>
        </p:txBody>
      </p:sp>
      <p:pic>
        <p:nvPicPr>
          <p:cNvPr id="1026" name="Picture 2" descr="http://www.kscport.ru/files/1198286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07868"/>
            <a:ext cx="5731396" cy="342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34082"/>
          </a:xfrm>
        </p:spPr>
        <p:txBody>
          <a:bodyPr/>
          <a:lstStyle/>
          <a:p>
            <a:r>
              <a:rPr lang="ru-RU" dirty="0" smtClean="0"/>
              <a:t>ЭГП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7745288" cy="570924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Калинингра́д</a:t>
            </a:r>
            <a:r>
              <a:rPr lang="ru-RU" dirty="0" smtClean="0"/>
              <a:t> (до </a:t>
            </a:r>
            <a:r>
              <a:rPr lang="ru-RU" dirty="0" smtClean="0">
                <a:hlinkClick r:id="rId2" tooltip="4 июля"/>
              </a:rPr>
              <a:t>4 июля</a:t>
            </a:r>
            <a:r>
              <a:rPr lang="ru-RU" dirty="0" smtClean="0"/>
              <a:t> 1946 года — Кёнигсберг) — город в России, административный центр Калининградской области. Расположен при впадении реки </a:t>
            </a:r>
            <a:r>
              <a:rPr lang="ru-RU" dirty="0" err="1" smtClean="0"/>
              <a:t>Преголи</a:t>
            </a:r>
            <a:r>
              <a:rPr lang="ru-RU" dirty="0" smtClean="0"/>
              <a:t> в Калининградский залив. </a:t>
            </a:r>
          </a:p>
          <a:p>
            <a:r>
              <a:rPr lang="ru-RU" dirty="0" smtClean="0"/>
              <a:t>Самый западный областной центр страны. Порт(незамерзающий)</a:t>
            </a:r>
            <a:endParaRPr lang="ru-RU" dirty="0"/>
          </a:p>
        </p:txBody>
      </p:sp>
      <p:pic>
        <p:nvPicPr>
          <p:cNvPr id="1026" name="Picture 2" descr="Фла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524000" cy="1009650"/>
          </a:xfrm>
          <a:prstGeom prst="rect">
            <a:avLst/>
          </a:prstGeom>
          <a:noFill/>
        </p:spPr>
      </p:pic>
      <p:pic>
        <p:nvPicPr>
          <p:cNvPr id="15367" name="Picture 7" descr="C:\Documents and Settings\Admin\Мои документы\Russia_edcp_location_map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4077316" cy="2196654"/>
          </a:xfrm>
          <a:prstGeom prst="rect">
            <a:avLst/>
          </a:prstGeom>
          <a:noFill/>
        </p:spPr>
      </p:pic>
      <p:pic>
        <p:nvPicPr>
          <p:cNvPr id="15368" name="Picture 8" descr="C:\Documents and Settings\Admin\Мои документы\800px-Russia_Kaliningrad_location_map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3622" y="3933056"/>
            <a:ext cx="3464362" cy="2165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Калининград - особый город России. Его с полным правом можно назвать рожденным дважды</a:t>
            </a:r>
            <a:endParaRPr lang="ru-RU" dirty="0"/>
          </a:p>
        </p:txBody>
      </p:sp>
      <p:pic>
        <p:nvPicPr>
          <p:cNvPr id="15362" name="Picture 2" descr="http://lifenews.ru/static/posts/2010/06/27297/7f32c1a16ae0da1e43a4f38cb537d3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810000" cy="24574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Довоенный Калининград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706090"/>
          </a:xfrm>
        </p:spPr>
        <p:txBody>
          <a:bodyPr/>
          <a:lstStyle/>
          <a:p>
            <a:r>
              <a:rPr lang="ru-RU" dirty="0" smtClean="0"/>
              <a:t>Планировка и застройка города</a:t>
            </a:r>
            <a:endParaRPr lang="ru-RU" dirty="0"/>
          </a:p>
        </p:txBody>
      </p:sp>
      <p:pic>
        <p:nvPicPr>
          <p:cNvPr id="13314" name="Picture 2" descr="http://www.klgd.ru/construction/gr_documents/genplan/g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52" y="1052736"/>
            <a:ext cx="8244460" cy="5210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лева направо, сверху вниз: вид на рыбацкую деревню, кафедральный собор, площадь Победы, памятник морякам-балтийцам, Храм Христа Спасителя, Дворец культуры моря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857500" cy="5210175"/>
          </a:xfrm>
          <a:prstGeom prst="rect">
            <a:avLst/>
          </a:prstGeom>
          <a:noFill/>
        </p:spPr>
      </p:pic>
      <p:pic>
        <p:nvPicPr>
          <p:cNvPr id="29702" name="Picture 6" descr="http://i0.wp.com/www.imenno.ru/wp-content/uploads/2014/03/kaliningrad.jpg?resize=680%2C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540" y="188640"/>
            <a:ext cx="5658228" cy="3744416"/>
          </a:xfrm>
          <a:prstGeom prst="rect">
            <a:avLst/>
          </a:prstGeom>
          <a:noFill/>
        </p:spPr>
      </p:pic>
      <p:pic>
        <p:nvPicPr>
          <p:cNvPr id="29704" name="Picture 8" descr="http://www.magput.ru/pics/large/8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21088"/>
            <a:ext cx="3610372" cy="237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Калининград – крупный центр машиностроения, развиты металлургия, легкая и полиграфическая отрасли промышленности.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80528" y="1124744"/>
            <a:ext cx="9145016" cy="5877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Машиностроительные </a:t>
            </a:r>
            <a:r>
              <a:rPr lang="ru-RU" b="1" dirty="0" smtClean="0"/>
              <a:t>предприятия </a:t>
            </a:r>
            <a:r>
              <a:rPr lang="ru-RU" b="1" dirty="0" smtClean="0"/>
              <a:t>Калининграда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2"/>
              </a:rPr>
              <a:t>ОАО «Калининградский вагоностроительный завод» («КВЗ»)</a:t>
            </a:r>
            <a:r>
              <a:rPr lang="ru-RU" dirty="0" smtClean="0"/>
              <a:t> - промышленное предприятие выпускающее думпкары, </a:t>
            </a:r>
            <a:r>
              <a:rPr lang="ru-RU" dirty="0" err="1" smtClean="0"/>
              <a:t>электропогрузчики</a:t>
            </a:r>
            <a:r>
              <a:rPr lang="ru-RU" dirty="0" smtClean="0"/>
              <a:t>, </a:t>
            </a:r>
            <a:r>
              <a:rPr lang="ru-RU" dirty="0" err="1" smtClean="0"/>
              <a:t>электротележки</a:t>
            </a:r>
            <a:r>
              <a:rPr lang="ru-RU" dirty="0" smtClean="0"/>
              <a:t> и контейнеры для перевозки сыпучих и кусковых грузов;</a:t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3"/>
              </a:rPr>
              <a:t>Компания «</a:t>
            </a:r>
            <a:r>
              <a:rPr lang="ru-RU" u="sng" dirty="0" err="1" smtClean="0">
                <a:hlinkClick r:id="rId3"/>
              </a:rPr>
              <a:t>Балткран</a:t>
            </a:r>
            <a:r>
              <a:rPr lang="ru-RU" u="sng" dirty="0" smtClean="0">
                <a:hlinkClick r:id="rId3"/>
              </a:rPr>
              <a:t>»</a:t>
            </a:r>
            <a:r>
              <a:rPr lang="ru-RU" dirty="0" smtClean="0"/>
              <a:t> - занимается разработкой, изготовлением и поставками сложного грузоподъемного оборудования: контейнерные краны, козловые краны, мостовые краны, кран-балки и т. д.;</a:t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4"/>
              </a:rPr>
              <a:t>ОАО ПСЗ «Янтарь»</a:t>
            </a:r>
            <a:r>
              <a:rPr lang="ru-RU" dirty="0" smtClean="0"/>
              <a:t> - судостроение и судоремонт всех типов судов, катеров и яхт;</a:t>
            </a:r>
            <a:br>
              <a:rPr lang="ru-RU" dirty="0" smtClean="0"/>
            </a:br>
            <a:r>
              <a:rPr lang="ru-RU" dirty="0" smtClean="0"/>
              <a:t>• Филиал ОАО «РЖД» - завод «Металлист» - производство машин и оборудования для функционального обеспечения железнодорожного полотна;</a:t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5"/>
              </a:rPr>
              <a:t>ООО «</a:t>
            </a:r>
            <a:r>
              <a:rPr lang="ru-RU" u="sng" dirty="0" err="1" smtClean="0">
                <a:hlinkClick r:id="rId5"/>
              </a:rPr>
              <a:t>Калининградгазавтоматика</a:t>
            </a:r>
            <a:r>
              <a:rPr lang="ru-RU" u="sng" dirty="0" smtClean="0">
                <a:hlinkClick r:id="rId5"/>
              </a:rPr>
              <a:t>»</a:t>
            </a:r>
            <a:r>
              <a:rPr lang="ru-RU" dirty="0" smtClean="0"/>
              <a:t> - приборостроение, производство средств автоматизации и энергетического оборудования для газовой промышленности и предприятий нефтехимического комплекса России, стран СНГ;</a:t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6"/>
              </a:rPr>
              <a:t>ООО «Золотое сечение»</a:t>
            </a:r>
            <a:r>
              <a:rPr lang="ru-RU" dirty="0" smtClean="0"/>
              <a:t> - производитель оборудования для распиловки леса и деревообработки;</a:t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7"/>
              </a:rPr>
              <a:t>Завод металлоконструкций ООО «</a:t>
            </a:r>
            <a:r>
              <a:rPr lang="ru-RU" u="sng" dirty="0" err="1" smtClean="0">
                <a:hlinkClick r:id="rId7"/>
              </a:rPr>
              <a:t>Лукойл-Калининградморнефть</a:t>
            </a:r>
            <a:r>
              <a:rPr lang="ru-RU" u="sng" dirty="0" smtClean="0">
                <a:hlinkClick r:id="rId7"/>
              </a:rPr>
              <a:t>»</a:t>
            </a:r>
            <a:r>
              <a:rPr lang="ru-RU" dirty="0" smtClean="0"/>
              <a:t> – производитель металлоконструкций и оборудования для нефтедобывающей промышленности;</a:t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8"/>
              </a:rPr>
              <a:t>Группа компаний «</a:t>
            </a:r>
            <a:r>
              <a:rPr lang="ru-RU" u="sng" dirty="0" err="1" smtClean="0">
                <a:hlinkClick r:id="rId8"/>
              </a:rPr>
              <a:t>Автотор</a:t>
            </a:r>
            <a:r>
              <a:rPr lang="ru-RU" u="sng" dirty="0" smtClean="0">
                <a:hlinkClick r:id="rId8"/>
              </a:rPr>
              <a:t>»</a:t>
            </a:r>
            <a:r>
              <a:rPr lang="ru-RU" dirty="0" smtClean="0"/>
              <a:t> - крупное предприятие по сборке автомобилей;</a:t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9"/>
              </a:rPr>
              <a:t>ОАО «Электросварка» (ЭСВА)</a:t>
            </a:r>
            <a:r>
              <a:rPr lang="ru-RU" dirty="0" smtClean="0"/>
              <a:t> – производство электросварочного оборудования.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Металлургические предприятия и заводы Калининграда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856984" cy="5493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• </a:t>
            </a:r>
            <a:r>
              <a:rPr lang="ru-RU" u="sng" dirty="0" smtClean="0">
                <a:hlinkClick r:id="rId2"/>
              </a:rPr>
              <a:t>ОАО «Кварц»</a:t>
            </a:r>
            <a:r>
              <a:rPr lang="ru-RU" dirty="0" smtClean="0"/>
              <a:t> - производство технологического оборудования, аппаратов упаковки в </a:t>
            </a:r>
            <a:r>
              <a:rPr lang="ru-RU" dirty="0" err="1" smtClean="0"/>
              <a:t>термоусадочную</a:t>
            </a:r>
            <a:r>
              <a:rPr lang="ru-RU" dirty="0" smtClean="0"/>
              <a:t> пленку;</a:t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3"/>
              </a:rPr>
              <a:t>ОАО «Система»</a:t>
            </a:r>
            <a:r>
              <a:rPr lang="ru-RU" dirty="0" smtClean="0"/>
              <a:t> - производство технологического оборудования, счетной техники.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Целлюлозно-бумажная промышленность Калининграда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4"/>
              </a:rPr>
              <a:t>ЗАО СП «</a:t>
            </a:r>
            <a:r>
              <a:rPr lang="ru-RU" u="sng" dirty="0" err="1" smtClean="0">
                <a:hlinkClick r:id="rId4"/>
              </a:rPr>
              <a:t>Цепрусс</a:t>
            </a:r>
            <a:r>
              <a:rPr lang="ru-RU" u="sng" dirty="0" smtClean="0">
                <a:hlinkClick r:id="rId4"/>
              </a:rPr>
              <a:t>»</a:t>
            </a:r>
            <a:r>
              <a:rPr lang="ru-RU" dirty="0" smtClean="0"/>
              <a:t> - производитель целлюлозы, картона.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Предприятия стройиндустрии Калининграда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5"/>
              </a:rPr>
              <a:t>ОАО «Завод ЖБИ-2»</a:t>
            </a:r>
            <a:r>
              <a:rPr lang="ru-RU" dirty="0" smtClean="0"/>
              <a:t> - производство сборных железобетонных изделий и конструкций, товарный бетон и раствор;</a:t>
            </a:r>
            <a:br>
              <a:rPr lang="ru-RU" dirty="0" smtClean="0"/>
            </a:br>
            <a:r>
              <a:rPr lang="ru-RU" dirty="0" smtClean="0"/>
              <a:t>• </a:t>
            </a:r>
            <a:r>
              <a:rPr lang="ru-RU" u="sng" dirty="0" smtClean="0">
                <a:hlinkClick r:id="rId6"/>
              </a:rPr>
              <a:t>ООО «КПД-Калининград»</a:t>
            </a:r>
            <a:r>
              <a:rPr lang="ru-RU" dirty="0" smtClean="0"/>
              <a:t> - производство железобетонных изделий (КПД), железобетона, товарного бетона и раствора.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8291264" cy="6357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Автодороги</a:t>
            </a:r>
          </a:p>
          <a:p>
            <a:pPr>
              <a:buNone/>
            </a:pPr>
            <a:r>
              <a:rPr lang="ru-RU" dirty="0" smtClean="0"/>
              <a:t>Калининград — узел автодорог. Важнейшие автодороги,</a:t>
            </a:r>
          </a:p>
          <a:p>
            <a:pPr>
              <a:buNone/>
            </a:pPr>
            <a:r>
              <a:rPr lang="ru-RU" dirty="0" smtClean="0"/>
              <a:t>подходящие к городу:</a:t>
            </a:r>
          </a:p>
          <a:p>
            <a:r>
              <a:rPr lang="ru-RU" b="1" dirty="0" smtClean="0"/>
              <a:t>А229</a:t>
            </a:r>
            <a:r>
              <a:rPr lang="ru-RU" dirty="0" smtClean="0"/>
              <a:t> Калининград — Черняховск — литовская граница (на Минск). Часть </a:t>
            </a:r>
            <a:r>
              <a:rPr lang="ru-RU" b="1" dirty="0" smtClean="0"/>
              <a:t>E 28</a:t>
            </a:r>
            <a:r>
              <a:rPr lang="ru-RU" dirty="0" smtClean="0"/>
              <a:t> и .</a:t>
            </a:r>
          </a:p>
          <a:p>
            <a:r>
              <a:rPr lang="ru-RU" b="1" dirty="0" smtClean="0"/>
              <a:t>А194</a:t>
            </a:r>
            <a:r>
              <a:rPr lang="ru-RU" dirty="0" smtClean="0"/>
              <a:t> Калининград — Ладушкин — </a:t>
            </a:r>
            <a:r>
              <a:rPr lang="ru-RU" dirty="0" err="1" smtClean="0"/>
              <a:t>Мамоново</a:t>
            </a:r>
            <a:r>
              <a:rPr lang="ru-RU" dirty="0" smtClean="0"/>
              <a:t> — польская граница (на </a:t>
            </a:r>
            <a:r>
              <a:rPr lang="ru-RU" dirty="0" err="1" smtClean="0"/>
              <a:t>Эльблонг</a:t>
            </a:r>
            <a:r>
              <a:rPr lang="ru-RU" dirty="0" smtClean="0"/>
              <a:t>). Часть </a:t>
            </a:r>
            <a:r>
              <a:rPr lang="ru-RU" b="1" dirty="0" smtClean="0"/>
              <a:t>E 28</a:t>
            </a:r>
            <a:r>
              <a:rPr lang="ru-RU" dirty="0" smtClean="0"/>
              <a:t> и </a:t>
            </a:r>
            <a:r>
              <a:rPr lang="ru-RU" b="1" dirty="0" smtClean="0"/>
              <a:t>E 77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Калининград — Полесск — Большаково (далее в Советск)</a:t>
            </a:r>
          </a:p>
          <a:p>
            <a:r>
              <a:rPr lang="ru-RU" dirty="0" smtClean="0"/>
              <a:t>Калининград — Зеленоградск (далее по Куршской косе на Ниду и Клайпеда — Светлогорск</a:t>
            </a:r>
          </a:p>
          <a:p>
            <a:r>
              <a:rPr lang="ru-RU" dirty="0" smtClean="0"/>
              <a:t>Калининград — Приморск — Балтийск</a:t>
            </a:r>
          </a:p>
          <a:p>
            <a:r>
              <a:rPr lang="ru-RU" dirty="0" smtClean="0"/>
              <a:t>Калининград — Багратионовск — польская граница (далее в </a:t>
            </a:r>
            <a:r>
              <a:rPr lang="ru-RU" dirty="0" err="1" smtClean="0"/>
              <a:t>Ольштын</a:t>
            </a:r>
            <a:r>
              <a:rPr lang="ru-RU" dirty="0" smtClean="0"/>
              <a:t>)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Водный транспорт</a:t>
            </a:r>
          </a:p>
          <a:p>
            <a:r>
              <a:rPr lang="ru-RU" dirty="0" smtClean="0"/>
              <a:t>В Калининграде находится самый западный и единственный незамерзающий порт России и Прибалтики на Балтийском море. Грузовые и пассажирские паромные переправы соединяют порт города и аванпорт — морской порт Балтийска — с Санкт-Петербургом, портами Германии и Швеции.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352928" cy="63573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Воздушный транспорт</a:t>
            </a:r>
          </a:p>
          <a:p>
            <a:r>
              <a:rPr lang="ru-RU" dirty="0" smtClean="0"/>
              <a:t>Терминал аэропорта Храброво</a:t>
            </a:r>
          </a:p>
          <a:p>
            <a:r>
              <a:rPr lang="ru-RU" dirty="0" smtClean="0"/>
              <a:t>Кёнигсбергский аэропорт </a:t>
            </a:r>
            <a:r>
              <a:rPr lang="ru-RU" dirty="0" err="1" smtClean="0"/>
              <a:t>Девау</a:t>
            </a:r>
            <a:r>
              <a:rPr lang="ru-RU" dirty="0" smtClean="0"/>
              <a:t>, открывшийся в 1919 году, стал одним из первых гражданских аэропортов мира и первым в Германии. После войны аэропорт использовался для местных рейсов до 1970-х годов.</a:t>
            </a:r>
          </a:p>
          <a:p>
            <a:r>
              <a:rPr lang="ru-RU" dirty="0" smtClean="0"/>
              <a:t>В пятидесятых годах в 24 километрах от города на базе военного аэродрома был построен новый аэропорт — Храброво. Сейчас он имеет статус международного. На Храброво базировалась калининградская авиакомпания КД авиа, прекратившая работу в сентябре 2009 г. В настоящее время реконструкция аэропорта приостановлена в связи с банкротством КД авиа.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Железнодорожный транспорт</a:t>
            </a:r>
          </a:p>
          <a:p>
            <a:r>
              <a:rPr lang="ru-RU" dirty="0" err="1" smtClean="0"/>
              <a:t>Калининград-Пассажирский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Южный вокзал</a:t>
            </a:r>
          </a:p>
          <a:p>
            <a:r>
              <a:rPr lang="ru-RU" dirty="0" err="1" smtClean="0"/>
              <a:t>Калининград-Северный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Северный вокзал</a:t>
            </a:r>
          </a:p>
          <a:p>
            <a:r>
              <a:rPr lang="ru-RU" dirty="0" smtClean="0"/>
              <a:t>Перроны Северного вокзала расположены на двух уровнях</a:t>
            </a:r>
          </a:p>
          <a:p>
            <a:r>
              <a:rPr lang="ru-RU" dirty="0" smtClean="0"/>
              <a:t>Калининград является важнейшим узлом железнодорожной сети Калининградской области. Здесь расположено управление Калининградской железной дороги.</a:t>
            </a:r>
          </a:p>
          <a:p>
            <a:r>
              <a:rPr lang="ru-RU" dirty="0" smtClean="0"/>
              <a:t>Главная пассажирская железнодорожная станция города — </a:t>
            </a:r>
            <a:r>
              <a:rPr lang="ru-RU" dirty="0" err="1" smtClean="0"/>
              <a:t>Калининград-Пассажирский</a:t>
            </a:r>
            <a:r>
              <a:rPr lang="ru-RU" dirty="0" smtClean="0"/>
              <a:t>, к которой относится главный железнодорожный вокзал города и области — Южный вокзал. Эта станция обслуживает как пригородные, так и поезда дальнего следования, следующие из Калининграда:</a:t>
            </a:r>
          </a:p>
          <a:p>
            <a:r>
              <a:rPr lang="ru-RU" dirty="0" smtClean="0"/>
              <a:t>№ 30 </a:t>
            </a:r>
            <a:r>
              <a:rPr lang="ru-RU" dirty="0" smtClean="0">
                <a:hlinkClick r:id="rId2" tooltip="Москва"/>
              </a:rPr>
              <a:t>Москва</a:t>
            </a:r>
            <a:r>
              <a:rPr lang="ru-RU" dirty="0" smtClean="0"/>
              <a:t> </a:t>
            </a:r>
            <a:r>
              <a:rPr lang="ru-RU" dirty="0" smtClean="0">
                <a:hlinkClick r:id="rId3" tooltip="Янтарь (поезд)"/>
              </a:rPr>
              <a:t>«Янтарь»</a:t>
            </a:r>
            <a:endParaRPr lang="ru-RU" dirty="0" smtClean="0"/>
          </a:p>
          <a:p>
            <a:r>
              <a:rPr lang="ru-RU" dirty="0" smtClean="0"/>
              <a:t>№ 80 </a:t>
            </a:r>
            <a:r>
              <a:rPr lang="ru-RU" dirty="0" smtClean="0">
                <a:hlinkClick r:id="rId4" tooltip="Санкт-Петербург"/>
              </a:rPr>
              <a:t>Санкт-Петербург</a:t>
            </a:r>
            <a:endParaRPr lang="ru-RU" dirty="0" smtClean="0"/>
          </a:p>
          <a:p>
            <a:r>
              <a:rPr lang="ru-RU" dirty="0" smtClean="0"/>
              <a:t>№ 148 </a:t>
            </a:r>
            <a:r>
              <a:rPr lang="ru-RU" dirty="0" smtClean="0">
                <a:hlinkClick r:id="rId2" tooltip="Москва"/>
              </a:rPr>
              <a:t>Москва</a:t>
            </a:r>
            <a:endParaRPr lang="ru-RU" dirty="0" smtClean="0"/>
          </a:p>
          <a:p>
            <a:r>
              <a:rPr lang="ru-RU" dirty="0" smtClean="0"/>
              <a:t>№ 360 </a:t>
            </a:r>
            <a:r>
              <a:rPr lang="ru-RU" dirty="0" smtClean="0">
                <a:hlinkClick r:id="rId5" tooltip="Адлер"/>
              </a:rPr>
              <a:t>Адлер</a:t>
            </a:r>
            <a:endParaRPr lang="ru-RU" dirty="0" smtClean="0"/>
          </a:p>
          <a:p>
            <a:r>
              <a:rPr lang="ru-RU" dirty="0" smtClean="0"/>
              <a:t>№ 426 </a:t>
            </a:r>
            <a:r>
              <a:rPr lang="ru-RU" dirty="0" smtClean="0">
                <a:hlinkClick r:id="rId6" tooltip="Челябинск"/>
              </a:rPr>
              <a:t>Челябинск</a:t>
            </a:r>
            <a:r>
              <a:rPr lang="ru-RU" dirty="0" smtClean="0"/>
              <a:t> (летний период)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226</TotalTime>
  <Words>96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Характеристика Калининграда</vt:lpstr>
      <vt:lpstr>ЭГП</vt:lpstr>
      <vt:lpstr>История развития города</vt:lpstr>
      <vt:lpstr>Планировка и застройка города</vt:lpstr>
      <vt:lpstr>Слайд 5</vt:lpstr>
      <vt:lpstr>Калининград – крупный центр машиностроения, развиты металлургия, легкая и полиграфическая отрасли промышленности.</vt:lpstr>
      <vt:lpstr>Металлургические предприятия и заводы Калининграда </vt:lpstr>
      <vt:lpstr>Слайд 8</vt:lpstr>
      <vt:lpstr>Слайд 9</vt:lpstr>
      <vt:lpstr>Слайд 10</vt:lpstr>
      <vt:lpstr>Слайд 11</vt:lpstr>
      <vt:lpstr>Перспективы развития города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Калининграда</dc:title>
  <dc:creator>Admin</dc:creator>
  <cp:lastModifiedBy>Admin</cp:lastModifiedBy>
  <cp:revision>22</cp:revision>
  <dcterms:created xsi:type="dcterms:W3CDTF">2014-04-06T18:46:45Z</dcterms:created>
  <dcterms:modified xsi:type="dcterms:W3CDTF">2014-04-23T18:07:30Z</dcterms:modified>
</cp:coreProperties>
</file>