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0" r:id="rId4"/>
    <p:sldId id="259" r:id="rId5"/>
    <p:sldId id="258" r:id="rId6"/>
    <p:sldId id="262" r:id="rId7"/>
    <p:sldId id="265" r:id="rId8"/>
    <p:sldId id="264" r:id="rId9"/>
    <p:sldId id="263" r:id="rId10"/>
    <p:sldId id="257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7" Type="http://schemas.openxmlformats.org/officeDocument/2006/relationships/image" Target="../media/image17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g"/><Relationship Id="rId5" Type="http://schemas.openxmlformats.org/officeDocument/2006/relationships/image" Target="../media/image21.jpg"/><Relationship Id="rId4" Type="http://schemas.openxmlformats.org/officeDocument/2006/relationships/image" Target="../media/image2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g"/><Relationship Id="rId5" Type="http://schemas.openxmlformats.org/officeDocument/2006/relationships/image" Target="../media/image26.jpg"/><Relationship Id="rId4" Type="http://schemas.openxmlformats.org/officeDocument/2006/relationships/image" Target="../media/image2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37890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9600" dirty="0" smtClean="0">
                <a:latin typeface="Arial Black" pitchFamily="34" charset="0"/>
              </a:rPr>
              <a:t/>
            </a:r>
            <a:br>
              <a:rPr lang="ru-RU" sz="9600" dirty="0" smtClean="0">
                <a:latin typeface="Arial Black" pitchFamily="34" charset="0"/>
              </a:rPr>
            </a:br>
            <a:r>
              <a:rPr lang="ru-RU" sz="9600" dirty="0">
                <a:latin typeface="Arial Black" pitchFamily="34" charset="0"/>
              </a:rPr>
              <a:t/>
            </a:r>
            <a:br>
              <a:rPr lang="ru-RU" sz="9600" dirty="0">
                <a:latin typeface="Arial Black" pitchFamily="34" charset="0"/>
              </a:rPr>
            </a:br>
            <a:r>
              <a:rPr lang="ru-RU" sz="3600" dirty="0">
                <a:latin typeface="Arial Black" pitchFamily="34" charset="0"/>
              </a:rPr>
              <a:t>Региональная география России </a:t>
            </a:r>
            <a:br>
              <a:rPr lang="ru-RU" sz="3600" dirty="0">
                <a:latin typeface="Arial Black" pitchFamily="34" charset="0"/>
              </a:rPr>
            </a:br>
            <a:r>
              <a:rPr lang="ru-RU" sz="3600" dirty="0">
                <a:latin typeface="Arial Black" pitchFamily="34" charset="0"/>
              </a:rPr>
              <a:t>Х</a:t>
            </a:r>
            <a:r>
              <a:rPr lang="ru-RU" sz="3600" dirty="0" smtClean="0">
                <a:latin typeface="Arial Black" pitchFamily="34" charset="0"/>
              </a:rPr>
              <a:t>арактеристика города</a:t>
            </a:r>
            <a:r>
              <a:rPr lang="ru-RU" sz="9600" dirty="0">
                <a:latin typeface="Arial Black" pitchFamily="34" charset="0"/>
              </a:rPr>
              <a:t/>
            </a:r>
            <a:br>
              <a:rPr lang="ru-RU" sz="9600" dirty="0">
                <a:latin typeface="Arial Black" pitchFamily="34" charset="0"/>
              </a:rPr>
            </a:br>
            <a:r>
              <a:rPr lang="ru-RU" sz="10700" dirty="0">
                <a:latin typeface="Arial Black" pitchFamily="34" charset="0"/>
              </a:rPr>
              <a:t>Омск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139952" y="4725144"/>
            <a:ext cx="48600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Выполнил: Боровиков Роман Александрович,</a:t>
            </a:r>
          </a:p>
          <a:p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студент 4 курса, ГЕО-с-о-102(1) группы, специальности 050101.65 –География</a:t>
            </a:r>
          </a:p>
        </p:txBody>
      </p:sp>
    </p:spTree>
    <p:extLst>
      <p:ext uri="{BB962C8B-B14F-4D97-AF65-F5344CB8AC3E}">
        <p14:creationId xmlns:p14="http://schemas.microsoft.com/office/powerpoint/2010/main" val="2608030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144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    Перспективы </a:t>
            </a:r>
            <a:r>
              <a:rPr lang="ru-RU" b="1" dirty="0">
                <a:solidFill>
                  <a:schemeClr val="tx1"/>
                </a:solidFill>
              </a:rPr>
              <a:t>развития города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196752"/>
            <a:ext cx="849694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sz="2400" dirty="0" smtClean="0"/>
              <a:t>Дальнейшее </a:t>
            </a:r>
            <a:r>
              <a:rPr lang="ru-RU" sz="2400" dirty="0"/>
              <a:t>развитие города как промышленного, административного и культурного центра Омской области</a:t>
            </a:r>
            <a:r>
              <a:rPr lang="ru-RU" sz="2400" dirty="0" smtClean="0"/>
              <a:t>.</a:t>
            </a:r>
          </a:p>
          <a:p>
            <a:r>
              <a:rPr lang="ru-RU" sz="2000" dirty="0" smtClean="0"/>
              <a:t>-</a:t>
            </a:r>
            <a:r>
              <a:rPr lang="ru-RU" sz="2000" dirty="0">
                <a:ea typeface="Calibri"/>
              </a:rPr>
              <a:t>Строительство новых и расширение действующих промышленных </a:t>
            </a:r>
            <a:r>
              <a:rPr lang="ru-RU" sz="2000" dirty="0" smtClean="0">
                <a:ea typeface="Calibri"/>
              </a:rPr>
              <a:t>предприятий</a:t>
            </a:r>
          </a:p>
          <a:p>
            <a:r>
              <a:rPr lang="ru-RU" sz="2000" dirty="0" smtClean="0"/>
              <a:t>-</a:t>
            </a:r>
            <a:r>
              <a:rPr lang="ru-RU" sz="2000" dirty="0">
                <a:ea typeface="Calibri"/>
              </a:rPr>
              <a:t>Постепенный вывод из города или изменение профиля предприятий с вредными в санитарном и </a:t>
            </a:r>
            <a:r>
              <a:rPr lang="ru-RU" sz="2000" dirty="0" smtClean="0">
                <a:ea typeface="Calibri"/>
              </a:rPr>
              <a:t>опасными</a:t>
            </a:r>
          </a:p>
          <a:p>
            <a:r>
              <a:rPr lang="ru-RU" sz="2000" dirty="0" smtClean="0"/>
              <a:t>-</a:t>
            </a:r>
            <a:r>
              <a:rPr lang="ru-RU" sz="2000" dirty="0">
                <a:ea typeface="Calibri"/>
              </a:rPr>
              <a:t>Расширение площади земель городской застройки </a:t>
            </a:r>
            <a:endParaRPr lang="ru-RU" sz="2000" dirty="0" smtClean="0">
              <a:ea typeface="Calibri"/>
            </a:endParaRPr>
          </a:p>
          <a:p>
            <a:r>
              <a:rPr lang="ru-RU" sz="2000" dirty="0" smtClean="0"/>
              <a:t>-</a:t>
            </a:r>
            <a:r>
              <a:rPr lang="ru-RU" sz="2000" dirty="0">
                <a:ea typeface="Calibri"/>
              </a:rPr>
              <a:t>Дальнейшее комплексное развитие существующих и строительство новых учреждений культурно-бытового назначения, предприятий коммунального хозяйства, спортивных сооружений, организация мест отдыха населения и расширение площади зеленых </a:t>
            </a:r>
            <a:r>
              <a:rPr lang="ru-RU" sz="2000" dirty="0" err="1" smtClean="0">
                <a:ea typeface="Calibri"/>
              </a:rPr>
              <a:t>насаждени</a:t>
            </a:r>
            <a:endParaRPr lang="ru-RU" sz="2000" dirty="0" smtClean="0">
              <a:ea typeface="Calibri"/>
            </a:endParaRPr>
          </a:p>
          <a:p>
            <a:r>
              <a:rPr lang="ru-RU" sz="2000" dirty="0"/>
              <a:t>-Улучшение транспортной связи между жилыми и промышленными районами города и зонами </a:t>
            </a:r>
            <a:r>
              <a:rPr lang="ru-RU" sz="2000" dirty="0" smtClean="0"/>
              <a:t>отдыха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9113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3087216"/>
          </a:xfrm>
        </p:spPr>
        <p:txBody>
          <a:bodyPr>
            <a:noAutofit/>
          </a:bodyPr>
          <a:lstStyle/>
          <a:p>
            <a:r>
              <a:rPr lang="ru-RU" sz="8800" b="1" dirty="0" smtClean="0">
                <a:solidFill>
                  <a:schemeClr val="bg2">
                    <a:lumMod val="75000"/>
                  </a:schemeClr>
                </a:solidFill>
              </a:rPr>
              <a:t>Спасибо за внимание</a:t>
            </a:r>
            <a:endParaRPr lang="ru-RU" sz="88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67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036496" cy="357301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</a:t>
            </a:r>
          </a:p>
          <a:p>
            <a:r>
              <a:rPr lang="ru-RU" dirty="0"/>
              <a:t> </a:t>
            </a:r>
            <a:r>
              <a:rPr lang="ru-RU" dirty="0" smtClean="0"/>
              <a:t>   Омск </a:t>
            </a:r>
            <a:r>
              <a:rPr lang="ru-RU" dirty="0"/>
              <a:t>был основан в 1716 г. как крепость, форпост для освоения новых земель. В XVIII веке город, разросшийся вокруг крепости, стал крупным административным и военным центром, сыгравшим большую роль в освоении края и распространении более развитой культуры из центра России в Сибирь и Центральную Азию.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284984"/>
            <a:ext cx="2093764" cy="293518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13220"/>
            <a:ext cx="3168223" cy="3478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62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1709544"/>
          </a:xfrm>
        </p:spPr>
        <p:txBody>
          <a:bodyPr/>
          <a:lstStyle/>
          <a:p>
            <a:r>
              <a:rPr lang="ru-RU" dirty="0" smtClean="0"/>
              <a:t>    В </a:t>
            </a:r>
            <a:r>
              <a:rPr lang="ru-RU" dirty="0"/>
              <a:t>30-е годы XIX века он получил статус административного центра Западной Сибири, который до этого принадлежал Тобольску.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132856"/>
            <a:ext cx="3390249" cy="458207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212976"/>
            <a:ext cx="5439615" cy="361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482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257364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    В </a:t>
            </a:r>
            <a:r>
              <a:rPr lang="ru-RU" dirty="0"/>
              <a:t>настоящее время Омск переживает новый этап в своем развитии, связанный с осуществлением экономических реформ и изменением его геополитического положения. Несмотря на все сложности переходного периода, Омск остается одним из ведущих промышленных и культурных центров России.</a:t>
            </a:r>
          </a:p>
        </p:txBody>
      </p:sp>
    </p:spTree>
    <p:extLst>
      <p:ext uri="{BB962C8B-B14F-4D97-AF65-F5344CB8AC3E}">
        <p14:creationId xmlns:p14="http://schemas.microsoft.com/office/powerpoint/2010/main" val="2203376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2448272"/>
          </a:xfrm>
        </p:spPr>
        <p:txBody>
          <a:bodyPr/>
          <a:lstStyle/>
          <a:p>
            <a:r>
              <a:rPr lang="ru-RU" dirty="0" smtClean="0"/>
              <a:t>    Омск </a:t>
            </a:r>
            <a:r>
              <a:rPr lang="ru-RU" dirty="0"/>
              <a:t>производит около пятой части всех российских шин, каучука и бензола, 10% стирола и бензина. Продукция омских производителей востребована в России, а также в других странах.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9" y="1484784"/>
            <a:ext cx="3394542" cy="226302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916832"/>
            <a:ext cx="4896543" cy="323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229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40" y="47992"/>
            <a:ext cx="8373616" cy="4389120"/>
          </a:xfrm>
        </p:spPr>
        <p:txBody>
          <a:bodyPr/>
          <a:lstStyle/>
          <a:p>
            <a:r>
              <a:rPr lang="ru-RU" dirty="0" smtClean="0"/>
              <a:t>    Крупнейшие предприятия:</a:t>
            </a:r>
          </a:p>
          <a:p>
            <a:r>
              <a:rPr lang="ru-RU" sz="1600" dirty="0"/>
              <a:t>ОАО «</a:t>
            </a:r>
            <a:r>
              <a:rPr lang="ru-RU" sz="1600" dirty="0" err="1"/>
              <a:t>Газпромнефть</a:t>
            </a:r>
            <a:r>
              <a:rPr lang="ru-RU" sz="1600" dirty="0"/>
              <a:t> — Омский НПЗ» </a:t>
            </a:r>
            <a:endParaRPr lang="ru-RU" sz="1600" dirty="0" smtClean="0"/>
          </a:p>
          <a:p>
            <a:r>
              <a:rPr lang="ru-RU" sz="1600" dirty="0"/>
              <a:t>ОАО «Омский каучук» </a:t>
            </a:r>
            <a:endParaRPr lang="ru-RU" sz="1600" dirty="0" smtClean="0"/>
          </a:p>
          <a:p>
            <a:r>
              <a:rPr lang="ru-RU" sz="1600" dirty="0"/>
              <a:t>ООО «</a:t>
            </a:r>
            <a:r>
              <a:rPr lang="ru-RU" sz="1600" dirty="0" err="1"/>
              <a:t>Техуглерод</a:t>
            </a:r>
            <a:r>
              <a:rPr lang="ru-RU" sz="1600" dirty="0"/>
              <a:t>» </a:t>
            </a:r>
            <a:endParaRPr lang="ru-RU" sz="1600" dirty="0" smtClean="0"/>
          </a:p>
          <a:p>
            <a:r>
              <a:rPr lang="ru-RU" sz="1600" dirty="0"/>
              <a:t>ОАО «</a:t>
            </a:r>
            <a:r>
              <a:rPr lang="ru-RU" sz="1600" dirty="0" err="1"/>
              <a:t>Омскшина</a:t>
            </a:r>
            <a:r>
              <a:rPr lang="ru-RU" sz="1600" dirty="0" smtClean="0"/>
              <a:t>»</a:t>
            </a:r>
          </a:p>
          <a:p>
            <a:r>
              <a:rPr lang="ru-RU" sz="1600" dirty="0"/>
              <a:t>ФГУП «Омское моторостроительное объединение им. П.И. Баранова» </a:t>
            </a:r>
            <a:endParaRPr lang="ru-RU" sz="1600" dirty="0" smtClean="0"/>
          </a:p>
          <a:p>
            <a:r>
              <a:rPr lang="ru-RU" sz="1600" dirty="0"/>
              <a:t>ГУП «Омский завод транспортного машиностроения» </a:t>
            </a:r>
            <a:endParaRPr lang="ru-RU" sz="1600" dirty="0" smtClean="0"/>
          </a:p>
          <a:p>
            <a:r>
              <a:rPr lang="ru-RU" sz="1600" dirty="0"/>
              <a:t>Акционерная компания «</a:t>
            </a:r>
            <a:r>
              <a:rPr lang="ru-RU" sz="1600" dirty="0" err="1"/>
              <a:t>Омскагрегат</a:t>
            </a:r>
            <a:r>
              <a:rPr lang="ru-RU" sz="1600" dirty="0"/>
              <a:t>» </a:t>
            </a:r>
            <a:endParaRPr lang="ru-RU" sz="1600" dirty="0" smtClean="0"/>
          </a:p>
          <a:p>
            <a:r>
              <a:rPr lang="ru-RU" sz="1600" dirty="0"/>
              <a:t>ОАО «</a:t>
            </a:r>
            <a:r>
              <a:rPr lang="ru-RU" sz="1600" dirty="0" err="1"/>
              <a:t>Омскгидропривод</a:t>
            </a:r>
            <a:r>
              <a:rPr lang="ru-RU" sz="1600" dirty="0"/>
              <a:t>» </a:t>
            </a:r>
            <a:endParaRPr lang="ru-RU" sz="1600" dirty="0" smtClean="0"/>
          </a:p>
          <a:p>
            <a:r>
              <a:rPr lang="ru-RU" sz="1600" dirty="0"/>
              <a:t>ОАО «Омский завод газовой аппаратуры»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052" y="21851"/>
            <a:ext cx="2627784" cy="175185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715" y="2136967"/>
            <a:ext cx="3242539" cy="208747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3284984"/>
            <a:ext cx="3552395" cy="266429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066" y="4437112"/>
            <a:ext cx="4272522" cy="234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491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7"/>
            <a:ext cx="8686800" cy="5919936"/>
          </a:xfrm>
        </p:spPr>
        <p:txBody>
          <a:bodyPr/>
          <a:lstStyle/>
          <a:p>
            <a:r>
              <a:rPr lang="ru-RU" dirty="0" smtClean="0"/>
              <a:t>    Предприятия</a:t>
            </a:r>
            <a:r>
              <a:rPr lang="ru-RU" dirty="0"/>
              <a:t>, выпускающие радиоэлектронную </a:t>
            </a:r>
            <a:r>
              <a:rPr lang="ru-RU" dirty="0" smtClean="0"/>
              <a:t>продукцию:</a:t>
            </a:r>
          </a:p>
          <a:p>
            <a:r>
              <a:rPr lang="ru-RU" sz="1800" dirty="0"/>
              <a:t>ОАО </a:t>
            </a:r>
            <a:r>
              <a:rPr lang="ru-RU" sz="1800" dirty="0" err="1"/>
              <a:t>ОмПО</a:t>
            </a:r>
            <a:r>
              <a:rPr lang="ru-RU" sz="1800" dirty="0"/>
              <a:t> «Иртыш</a:t>
            </a:r>
            <a:r>
              <a:rPr lang="ru-RU" sz="1800" dirty="0" smtClean="0"/>
              <a:t>»</a:t>
            </a:r>
          </a:p>
          <a:p>
            <a:r>
              <a:rPr lang="ru-RU" sz="1800" dirty="0"/>
              <a:t>ОАО </a:t>
            </a:r>
            <a:r>
              <a:rPr lang="ru-RU" sz="1800" dirty="0" err="1"/>
              <a:t>ОмПО</a:t>
            </a:r>
            <a:r>
              <a:rPr lang="ru-RU" sz="1800" dirty="0"/>
              <a:t> «Радиозавод им. А.С. Попова» </a:t>
            </a:r>
            <a:endParaRPr lang="ru-RU" sz="1800" dirty="0" smtClean="0"/>
          </a:p>
          <a:p>
            <a:r>
              <a:rPr lang="ru-RU" sz="1800" dirty="0"/>
              <a:t>ОАО Омский завод «Автоматика» </a:t>
            </a:r>
            <a:endParaRPr lang="ru-RU" sz="1800" dirty="0" smtClean="0"/>
          </a:p>
          <a:p>
            <a:r>
              <a:rPr lang="ru-RU" sz="1800" dirty="0"/>
              <a:t>ФГУП «Завод им. Н.Г. Козицкого»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420888"/>
            <a:ext cx="2768948" cy="201622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254246"/>
            <a:ext cx="1480190" cy="117475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908720"/>
            <a:ext cx="2857500" cy="9810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7288" y="1893809"/>
            <a:ext cx="1631605" cy="216584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613" y="4304603"/>
            <a:ext cx="3596122" cy="239741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187" y="4535974"/>
            <a:ext cx="3260530" cy="215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529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036496" cy="5373216"/>
          </a:xfrm>
        </p:spPr>
        <p:txBody>
          <a:bodyPr>
            <a:normAutofit/>
          </a:bodyPr>
          <a:lstStyle/>
          <a:p>
            <a:r>
              <a:rPr lang="ru-RU" dirty="0" smtClean="0"/>
              <a:t>    Предприятия </a:t>
            </a:r>
            <a:r>
              <a:rPr lang="ru-RU" dirty="0"/>
              <a:t>пищевой </a:t>
            </a:r>
            <a:r>
              <a:rPr lang="ru-RU" dirty="0" smtClean="0"/>
              <a:t>промышленности:</a:t>
            </a:r>
          </a:p>
          <a:p>
            <a:r>
              <a:rPr lang="ru-RU" sz="2400" dirty="0"/>
              <a:t>ОАО «Хлебодар» </a:t>
            </a:r>
            <a:endParaRPr lang="ru-RU" sz="2400" dirty="0" smtClean="0"/>
          </a:p>
          <a:p>
            <a:r>
              <a:rPr lang="ru-RU" sz="2400" dirty="0"/>
              <a:t>ОАО «Омская макаронная фабрика» </a:t>
            </a:r>
            <a:endParaRPr lang="ru-RU" sz="2400" dirty="0" smtClean="0"/>
          </a:p>
          <a:p>
            <a:r>
              <a:rPr lang="ru-RU" sz="2400" dirty="0"/>
              <a:t>ЗАО «Мясоперерабатывающий концерн «</a:t>
            </a:r>
            <a:r>
              <a:rPr lang="ru-RU" sz="2400" dirty="0" err="1"/>
              <a:t>Компур</a:t>
            </a:r>
            <a:r>
              <a:rPr lang="ru-RU" sz="2400" dirty="0" smtClean="0"/>
              <a:t>»</a:t>
            </a:r>
          </a:p>
          <a:p>
            <a:r>
              <a:rPr lang="ru-RU" sz="2400" dirty="0"/>
              <a:t>ОАО «</a:t>
            </a:r>
            <a:r>
              <a:rPr lang="ru-RU" sz="2400" dirty="0" err="1"/>
              <a:t>Инмарко</a:t>
            </a:r>
            <a:r>
              <a:rPr lang="ru-RU" sz="2400" dirty="0"/>
              <a:t>» </a:t>
            </a:r>
            <a:endParaRPr lang="ru-RU" sz="2400" dirty="0" smtClean="0"/>
          </a:p>
          <a:p>
            <a:r>
              <a:rPr lang="ru-RU" sz="2400" dirty="0"/>
              <a:t>«</a:t>
            </a:r>
            <a:r>
              <a:rPr lang="ru-RU" sz="2400" dirty="0" err="1"/>
              <a:t>Манрос</a:t>
            </a:r>
            <a:r>
              <a:rPr lang="ru-RU" sz="2400" dirty="0"/>
              <a:t>-М</a:t>
            </a:r>
            <a:r>
              <a:rPr lang="ru-RU" sz="2400" dirty="0" smtClean="0"/>
              <a:t>»</a:t>
            </a:r>
          </a:p>
          <a:p>
            <a:r>
              <a:rPr lang="ru-RU" sz="2400" dirty="0"/>
              <a:t>«Алкогольная сибирская группа» </a:t>
            </a:r>
            <a:endParaRPr lang="ru-RU" sz="2400" dirty="0" smtClean="0"/>
          </a:p>
          <a:p>
            <a:r>
              <a:rPr lang="ru-RU" sz="2400" dirty="0"/>
              <a:t>Омский филиал ОАО «САН </a:t>
            </a:r>
            <a:r>
              <a:rPr lang="ru-RU" sz="2400" dirty="0" err="1"/>
              <a:t>ИнБев</a:t>
            </a:r>
            <a:r>
              <a:rPr lang="ru-RU" sz="2400" dirty="0" smtClean="0"/>
              <a:t>»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89799"/>
            <a:ext cx="1445121" cy="177678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520" y="2387547"/>
            <a:ext cx="2656309" cy="189736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941168"/>
            <a:ext cx="2583731" cy="178429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7" y="4853259"/>
            <a:ext cx="2795831" cy="18722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702" y="4576637"/>
            <a:ext cx="3237571" cy="214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449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2141592"/>
          </a:xfrm>
        </p:spPr>
        <p:txBody>
          <a:bodyPr/>
          <a:lstStyle/>
          <a:p>
            <a:r>
              <a:rPr lang="ru-RU" dirty="0" smtClean="0"/>
              <a:t>    Единый </a:t>
            </a:r>
            <a:r>
              <a:rPr lang="ru-RU" dirty="0"/>
              <a:t>гармонизированный кластер Омской области, включающий в себя сферу торговли, индустрии гостеприимства, сервиса и услуг.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556792"/>
            <a:ext cx="2176636" cy="163247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8" y="4914746"/>
            <a:ext cx="2163490" cy="194325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8" y="1844824"/>
            <a:ext cx="2752700" cy="20645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252" y="4469439"/>
            <a:ext cx="3184748" cy="238856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638" y="2373030"/>
            <a:ext cx="3269622" cy="193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989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280</TotalTime>
  <Words>413</Words>
  <Application>Microsoft Office PowerPoint</Application>
  <PresentationFormat>Экран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  Региональная география России  Характеристика города Омск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Перспективы развития города 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35</cp:revision>
  <dcterms:created xsi:type="dcterms:W3CDTF">2014-04-04T11:01:08Z</dcterms:created>
  <dcterms:modified xsi:type="dcterms:W3CDTF">2014-04-10T22:32:15Z</dcterms:modified>
</cp:coreProperties>
</file>