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5" r:id="rId7"/>
    <p:sldId id="261" r:id="rId8"/>
    <p:sldId id="264" r:id="rId9"/>
    <p:sldId id="259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57721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Экономико-географическая характеристика города Воронежа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661248"/>
            <a:ext cx="6400800" cy="622920"/>
          </a:xfrm>
        </p:spPr>
        <p:txBody>
          <a:bodyPr/>
          <a:lstStyle/>
          <a:p>
            <a:pPr algn="r"/>
            <a:r>
              <a:rPr lang="ru-RU" dirty="0" smtClean="0"/>
              <a:t>Выполнила: Кобзарева Мария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047723" cy="20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264"/>
            <a:ext cx="1872208" cy="20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212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737" y="632004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городе имеются Университет и Медицинская академия, также институты: инженерно-строительный, лесотехнический, педагогический, сельскохозяйственный (основан в 1913), технологический, искусств.</a:t>
            </a:r>
          </a:p>
          <a:p>
            <a:r>
              <a:rPr lang="ru-RU" dirty="0"/>
              <a:t>Город имеет глубокие культурные традиции. В Воронеже находятся несколько театров - драматический имени А.В. Кольцова, оперы и балета, юного зрителя, кукол.</a:t>
            </a:r>
          </a:p>
          <a:p>
            <a:r>
              <a:rPr lang="ru-RU" dirty="0"/>
              <a:t>В Воронеже также много музеев, в том числе: краеведческий, художественный имени И.Н. Крамского, дом-музей поэта И.С. Никитина</a:t>
            </a:r>
            <a:r>
              <a:rPr lang="ru-RU" dirty="0" smtClean="0"/>
              <a:t>.</a:t>
            </a:r>
          </a:p>
          <a:p>
            <a:r>
              <a:rPr lang="ru-RU" dirty="0"/>
              <a:t>В современном городе находятся 37 высших учебных заведений и 53 средних специальных учебных заведения, в которых обучаются свыше 127 тысяч студентов. Дети дошкольного возраста посещают 116 детских садов, а 128 школ города посещают около 118 тысяч школьников. В некоторых средних общеобразовательных учебных заведениях школьники имеют возможность изучать отдельные предметы более углублённо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2825" y="219998"/>
            <a:ext cx="317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Культура, наука, образование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29" y="4578128"/>
            <a:ext cx="3235475" cy="211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97095"/>
            <a:ext cx="3141545" cy="233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Город Воронеж расположен на границе Среднерусской возвышенности и Окско-Донской равнины. В природном отношении город располагается на юге зоны среднерусской лесостепи. Воронеж раскинулся по обоим берегам реки Воронеж, в 12 км от её впадения в реку Дон.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18780" y="251356"/>
            <a:ext cx="296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Географическое положение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21" y="1809750"/>
            <a:ext cx="5715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58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7992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Город Воронеж возник как деревянная крепость в 1586 (в 1590 сожжена) на р. Воронеж, по которой и был назван.</a:t>
            </a:r>
            <a:br>
              <a:rPr lang="ru-RU" dirty="0"/>
            </a:br>
            <a:r>
              <a:rPr lang="ru-RU" dirty="0"/>
              <a:t>    Река получила название по городу Воронеж, упоминаемому в летописи под 1147, но разрушенному во время монголо-татарского нашествия.</a:t>
            </a:r>
            <a:br>
              <a:rPr lang="ru-RU" dirty="0"/>
            </a:br>
            <a:r>
              <a:rPr lang="ru-RU" dirty="0"/>
              <a:t>    После победной войны со Швецией и появления новой столицы Санкт-Петербурга, значение Воронежа упало. Последний раз царь посетил Воронеж в       1722 году. В 1725 году Воронеж стал центром Воронежской губернии.</a:t>
            </a:r>
            <a:br>
              <a:rPr lang="ru-RU" dirty="0"/>
            </a:br>
            <a:r>
              <a:rPr lang="ru-RU" dirty="0"/>
              <a:t>В честь Петра Великого и той роли, которую он сыграл в становлении и развитии Воронежа в 1860 году в Петровском сквере был установлен памятник.</a:t>
            </a:r>
            <a:br>
              <a:rPr lang="ru-RU" dirty="0"/>
            </a:br>
            <a:r>
              <a:rPr lang="ru-RU" dirty="0"/>
              <a:t>В 19 веке в городе развивались промышленность по переработке сельскохозяйственного сырья (мельницы, салотопленные, маслодельные, мыловаренные, кожевенные заводы и др.), торговля хлебом, скотом, салом, шерстью. Поставляла Воронежская губерния свою продукцию и за рубеж.</a:t>
            </a:r>
            <a:br>
              <a:rPr lang="ru-RU" dirty="0"/>
            </a:br>
            <a:r>
              <a:rPr lang="ru-RU" dirty="0"/>
              <a:t>Развитие Воронежа ускорилось с постройкой железных дорог, связавших город с Москвой (1868) и Ростовом-на-Дону (1871).</a:t>
            </a:r>
            <a:br>
              <a:rPr lang="ru-RU" dirty="0"/>
            </a:br>
            <a:r>
              <a:rPr lang="ru-RU" dirty="0"/>
              <a:t>С 1928 Воронеж является центром Центральночернозёмной области, с 1934 - административным центром Воронежской области.</a:t>
            </a:r>
            <a:br>
              <a:rPr lang="ru-RU" dirty="0"/>
            </a:br>
            <a:r>
              <a:rPr lang="ru-RU" dirty="0"/>
              <a:t>В Великую Отечественную войну в течение 6.5 месяцев линия фронта проходила по реке Воронеж. В результате непрерывных боёв город был сильно разрушен.</a:t>
            </a:r>
            <a:br>
              <a:rPr lang="ru-RU" dirty="0"/>
            </a:br>
            <a:r>
              <a:rPr lang="ru-RU" dirty="0"/>
              <a:t>В настоящее время - Воронеж - город с населением </a:t>
            </a:r>
            <a:r>
              <a:rPr lang="ru-RU" dirty="0"/>
              <a:t>1,003,500 человек (2013 г.)</a:t>
            </a:r>
            <a:r>
              <a:rPr lang="ru-RU" dirty="0" smtClean="0"/>
              <a:t>, </a:t>
            </a:r>
            <a:r>
              <a:rPr lang="ru-RU" dirty="0"/>
              <a:t>важный хозяйственный и административный центр.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37702"/>
            <a:ext cx="240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Историческая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100663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6945" y="116632"/>
            <a:ext cx="328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Природные условия и ресурсы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1834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Город Воронеж расположен в пределах умеренного климатического пояса, в умеренно-континентальном секторе. Т.е. климат города в целом можно охарактеризовать как умеренно-континентальный.</a:t>
            </a:r>
          </a:p>
          <a:p>
            <a:r>
              <a:rPr lang="ru-RU" dirty="0"/>
              <a:t>Средняя температура января составляет -10-15 градусов, средняя температура июля составляет 20-25 градусов.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909" y="237916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Высокому уровню развития сельского хозяйства благоприятствует и набор почвенных типов. Спектр почвенных разностей Воронежской области достаточно велик – от подзолистых почв на север области до плодороднейших черноземов на юге.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Интересным природно-антропогенным объектом является Воронежский биосферный заповедник.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99" y="3933056"/>
            <a:ext cx="3725588" cy="279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8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47990"/>
            <a:ext cx="410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Административное деление Воронежа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17322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Городской округ город Воронеж как муниципальное образование включает в себя городские районы и микрорайоны, которые согласно Уставу города, не являются муниципальными образованиями.</a:t>
            </a:r>
          </a:p>
          <a:p>
            <a:pPr algn="just"/>
            <a:r>
              <a:rPr lang="ru-RU" dirty="0"/>
              <a:t>Площадь территории городского округа города Воронежа составляет 590,43 км².Город разделён на 6 административных районов: Железнодорожный, Коминтерновский</a:t>
            </a:r>
            <a:r>
              <a:rPr lang="ru-RU" dirty="0" smtClean="0"/>
              <a:t>, Левобережный</a:t>
            </a:r>
            <a:r>
              <a:rPr lang="ru-RU" dirty="0"/>
              <a:t>, Ленинский, Советский и Центральный. Два района — Железнодорожный и Левобережный — находятся на левом берегу воронежского водохранилища, остальные — на правом. Крупнейшим по площади является Железнодорожный район, а самым маленьким — Ленинский.</a:t>
            </a:r>
          </a:p>
          <a:p>
            <a:pPr algn="just"/>
            <a:r>
              <a:rPr lang="ru-RU" dirty="0"/>
              <a:t>Функции органов власти в районах выполняют Управы, являющиеся территориальными исполнительно-распорядительными органами администрации города. Во главе Управ стоят руководители, которые назначаются на должность главой городского округа (по согласованию с городской Думой,  Коминтерновскому, Железнодорожному, Советскому и Левобережному районам города в административном отношении подчинялись 28 сёл, посёлков, хуторов (Шилово,  Малышево, Таврово и др.). В соответствии с требованиями, закреплёнными в Уставе города Воронежа, а также решениями, принятыми по итогам состоявшихся собраний граждан, указанные административные единицы преобразованы в микрорайоны города.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34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51344"/>
            <a:ext cx="4464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Ведущими отраслями городской экономики в XX веке являлись машиностроение, металлообработка, электронная и химическая промышленность.</a:t>
            </a:r>
          </a:p>
          <a:p>
            <a:r>
              <a:rPr lang="ru-RU" dirty="0"/>
              <a:t>Современный город Воронеж — экономический центр Воронежской области и один из крупнейших экономических центров России.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 </a:t>
            </a:r>
            <a:r>
              <a:rPr lang="ru-RU" dirty="0"/>
              <a:t>состоянию на 1 февраля 2013 года доходы и расходы следующие:</a:t>
            </a:r>
          </a:p>
          <a:p>
            <a:r>
              <a:rPr lang="ru-RU" dirty="0"/>
              <a:t>доходы — 972 млн 922 тыс. рублей</a:t>
            </a:r>
          </a:p>
          <a:p>
            <a:r>
              <a:rPr lang="ru-RU" dirty="0"/>
              <a:t>расходы — 514 млн 462 тыс. рублей</a:t>
            </a:r>
          </a:p>
          <a:p>
            <a:r>
              <a:rPr lang="ru-RU" dirty="0"/>
              <a:t>В начале 2011 года администрация Воронежа зарегистрировала права на использование названия «Столица Черноземья» по 45 классам товаров и услуг (по другим данным — 34). По остальным классам права принадлежат другим воронежским организациям.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88640"/>
            <a:ext cx="2719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ЭКОНОМИКА ВОРОНЕЖА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9062"/>
            <a:ext cx="3384376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53" y="3573017"/>
            <a:ext cx="3816086" cy="28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50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60648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Промышленность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62325"/>
            <a:ext cx="65817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836712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Машиностроение:</a:t>
            </a:r>
          </a:p>
          <a:p>
            <a:r>
              <a:rPr lang="ru-RU" dirty="0" smtClean="0"/>
              <a:t>-</a:t>
            </a:r>
            <a:r>
              <a:rPr lang="ru-RU" dirty="0"/>
              <a:t>тяжёлые механические прессы (Воронежский механический завод);</a:t>
            </a:r>
          </a:p>
          <a:p>
            <a:r>
              <a:rPr lang="ru-RU" dirty="0"/>
              <a:t>-экскаваторы, сельскохозяйственные машины (АО "Воронежсельмаш");</a:t>
            </a:r>
          </a:p>
          <a:p>
            <a:r>
              <a:rPr lang="ru-RU" dirty="0"/>
              <a:t>- самолёты (Воронежское авиационное ПО);</a:t>
            </a:r>
          </a:p>
          <a:p>
            <a:r>
              <a:rPr lang="ru-RU" dirty="0"/>
              <a:t>- станки (АО "Станкостроительный завод");</a:t>
            </a:r>
          </a:p>
          <a:p>
            <a:r>
              <a:rPr lang="ru-RU" dirty="0"/>
              <a:t>-горно-обогатительное оборудование, мостовые конструкции;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комплексе отраслей тонкого машиностроения можно отметить радиоэлектронную промышленность (НПО "Электроника").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Химическая промышленность:</a:t>
            </a:r>
          </a:p>
          <a:p>
            <a:r>
              <a:rPr lang="ru-RU" dirty="0" smtClean="0"/>
              <a:t>- шины </a:t>
            </a:r>
            <a:r>
              <a:rPr lang="ru-RU" dirty="0"/>
              <a:t>(АО "Воронежшина");</a:t>
            </a:r>
          </a:p>
          <a:p>
            <a:r>
              <a:rPr lang="ru-RU" dirty="0"/>
              <a:t>- </a:t>
            </a:r>
            <a:r>
              <a:rPr lang="ru-RU" dirty="0" smtClean="0"/>
              <a:t>пластмассы </a:t>
            </a:r>
            <a:r>
              <a:rPr lang="ru-RU" dirty="0"/>
              <a:t>(АО "Воронежсинтезкаучук");</a:t>
            </a:r>
          </a:p>
          <a:p>
            <a:r>
              <a:rPr lang="ru-RU" dirty="0"/>
              <a:t> - фармацевтические </a:t>
            </a:r>
            <a:r>
              <a:rPr lang="ru-RU" dirty="0" smtClean="0"/>
              <a:t>препараты.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Также выделяется комплекс конструкционных материалов с выпуском стройматериалов.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Среди обслуживающих отраслей нужно отметить лёгкую и пищевкусовую промышленность.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376264" cy="8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87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современном городе размещены два железнодорожных вокзала на железнодорожных станциях Воронеж I и Воронеж II Курский. Решается вопрос о строительстве на левом берегу транзитного железнодорожного вокзала. В настоящее время значительная часть </a:t>
            </a:r>
            <a:r>
              <a:rPr lang="ru-RU" dirty="0" smtClean="0"/>
              <a:t>транзитных </a:t>
            </a:r>
            <a:r>
              <a:rPr lang="ru-RU" dirty="0"/>
              <a:t>пассажирских поездов направления «Центр-Кавказ» на станцию Воронеж-1 не заходит, а следует со станции Отрожка на станцию Придача, где и имеет тарифную стоянку. На территории левого берега железная дорога на перегоне Отрожка-Придача проходит через тоннель, проложенный под улицей Димитрова, длиной около 800 метров. Также развит промышленный железнодорожный транспорт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652" y="116632"/>
            <a:ext cx="2786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ТРАНСПОРТНАЯ СИСТЕМА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1" y="3483010"/>
            <a:ext cx="4411775" cy="293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33" y="3397595"/>
            <a:ext cx="3672408" cy="2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74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398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Архитектура, достопримечательности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1664" y="62998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Воронеже сохранились единичные памятники архитектуры 17-19 вв.:</a:t>
            </a:r>
          </a:p>
          <a:p>
            <a:r>
              <a:rPr lang="ru-RU" dirty="0"/>
              <a:t> -колокольня бывшего Акатова монастыря (1620);</a:t>
            </a:r>
          </a:p>
          <a:p>
            <a:r>
              <a:rPr lang="ru-RU" dirty="0"/>
              <a:t>-Успенская церковь (1694-1702);</a:t>
            </a:r>
          </a:p>
          <a:p>
            <a:r>
              <a:rPr lang="ru-RU" dirty="0"/>
              <a:t>-Никольская церковь (1720, в традициях архитектуры 17 в.);</a:t>
            </a:r>
          </a:p>
          <a:p>
            <a:r>
              <a:rPr lang="ru-RU" dirty="0"/>
              <a:t> -Арсенал (1696), </a:t>
            </a:r>
            <a:endParaRPr lang="ru-RU" dirty="0" smtClean="0"/>
          </a:p>
          <a:p>
            <a:r>
              <a:rPr lang="ru-RU" dirty="0" smtClean="0"/>
              <a:t>- Воронежский </a:t>
            </a:r>
            <a:r>
              <a:rPr lang="ru-RU" dirty="0"/>
              <a:t>дворец (18 в., барокко).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10558"/>
            <a:ext cx="2602025" cy="194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51" y="1507143"/>
            <a:ext cx="2073326" cy="27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19" y="4580672"/>
            <a:ext cx="3059870" cy="218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3" b="8494"/>
          <a:stretch/>
        </p:blipFill>
        <p:spPr bwMode="auto">
          <a:xfrm>
            <a:off x="2941786" y="2384304"/>
            <a:ext cx="3865612" cy="1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399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681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Экономико-географическая характеристика города Воронежа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Экономико-географическая характеристика города Воронежа</dc:title>
  <dc:creator>маруся</dc:creator>
  <cp:lastModifiedBy>маруся</cp:lastModifiedBy>
  <cp:revision>8</cp:revision>
  <dcterms:created xsi:type="dcterms:W3CDTF">2014-04-06T16:20:00Z</dcterms:created>
  <dcterms:modified xsi:type="dcterms:W3CDTF">2014-04-06T17:06:42Z</dcterms:modified>
</cp:coreProperties>
</file>