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12CE7E1-6000-45DA-B2C5-9DC515F5BBAF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4D69D41-2B21-44A7-870F-02A2E02FBFE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г. Иваново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61" t="40804" r="4504" b="42626"/>
          <a:stretch/>
        </p:blipFill>
        <p:spPr bwMode="auto">
          <a:xfrm>
            <a:off x="539552" y="2054002"/>
            <a:ext cx="3883170" cy="20950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6084168" y="4467224"/>
            <a:ext cx="3082004" cy="2390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FFFF00"/>
                </a:solidFill>
              </a:rPr>
              <a:t>Выполнила </a:t>
            </a:r>
          </a:p>
          <a:p>
            <a:r>
              <a:rPr lang="ru-RU" dirty="0">
                <a:solidFill>
                  <a:srgbClr val="FFFF00"/>
                </a:solidFill>
              </a:rPr>
              <a:t>с</a:t>
            </a:r>
            <a:r>
              <a:rPr lang="ru-RU" dirty="0" smtClean="0">
                <a:solidFill>
                  <a:srgbClr val="FFFF00"/>
                </a:solidFill>
              </a:rPr>
              <a:t>тудентка 4 курса направления «География»,</a:t>
            </a:r>
          </a:p>
          <a:p>
            <a:r>
              <a:rPr lang="ru-RU" dirty="0">
                <a:solidFill>
                  <a:srgbClr val="FFFF00"/>
                </a:solidFill>
              </a:rPr>
              <a:t>г</a:t>
            </a:r>
            <a:r>
              <a:rPr lang="ru-RU" dirty="0" smtClean="0">
                <a:solidFill>
                  <a:srgbClr val="FFFF00"/>
                </a:solidFill>
              </a:rPr>
              <a:t>руппа 101 (1)</a:t>
            </a:r>
          </a:p>
          <a:p>
            <a:r>
              <a:rPr lang="ru-RU" dirty="0" err="1" smtClean="0">
                <a:solidFill>
                  <a:srgbClr val="FFFF00"/>
                </a:solidFill>
              </a:rPr>
              <a:t>Аванесян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Аракся</a:t>
            </a:r>
            <a:endParaRPr lang="ru-RU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905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48" y="4264801"/>
            <a:ext cx="2994791" cy="199153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68127" y="6237312"/>
            <a:ext cx="1512168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флаг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858" y="4621200"/>
            <a:ext cx="1656184" cy="2236800"/>
          </a:xfr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2915816" y="4185084"/>
            <a:ext cx="1561652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герб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1772816"/>
            <a:ext cx="41101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Иваново — город в центральной части России, расположенный на берегу реки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Уводь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административный центр Ивановской области. До 1932 года назывался Иваново-Вознесенск. Город Иваново-Вознесенск был основан путём слияния села Иваново и Вознесенского посада в 1871 году.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 в первую очередь известен своей промышленностью, образовательными учреждениями и революционной историей.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Известен под названиями «Город невест», «Родина Первого Совета», «Ситцевый край», текстильная столица России, а также «Русский и Красный Манчестер».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50111" y="186030"/>
            <a:ext cx="38884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	: 104,84 км²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Население: 409 075 человек (на 2013г.)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Плотность: 3902 чел./км²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4898"/>
            <a:ext cx="5050111" cy="393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72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996952"/>
            <a:ext cx="3951724" cy="3629000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1"/>
          <a:stretch/>
        </p:blipFill>
        <p:spPr>
          <a:xfrm>
            <a:off x="827584" y="332656"/>
            <a:ext cx="7515225" cy="18094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73721"/>
            <a:ext cx="4104117" cy="30780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18" y="4903958"/>
            <a:ext cx="3240360" cy="1895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1927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Экономико-географическое положение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27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40735"/>
              </p:ext>
            </p:extLst>
          </p:nvPr>
        </p:nvGraphicFramePr>
        <p:xfrm>
          <a:off x="251520" y="720784"/>
          <a:ext cx="3678138" cy="286131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874631"/>
                <a:gridCol w="1803507"/>
              </a:tblGrid>
              <a:tr h="518534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Количество жителей Иваново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Периоды по годам</a:t>
                      </a:r>
                    </a:p>
                  </a:txBody>
                  <a:tcPr marL="47625" marR="47625" marT="47625" marB="47625"/>
                </a:tc>
              </a:tr>
              <a:tr h="297620"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>
                          <a:effectLst/>
                        </a:rPr>
                        <a:t>424,400 </a:t>
                      </a:r>
                      <a:r>
                        <a:rPr lang="ru-RU" dirty="0" smtClean="0">
                          <a:effectLst/>
                        </a:rPr>
                        <a:t>человек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>
                          <a:effectLst/>
                        </a:rPr>
                        <a:t>2003 год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</a:tr>
              <a:tr h="297620"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>
                          <a:effectLst/>
                        </a:rPr>
                        <a:t>413,100 человек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>
                          <a:effectLst/>
                        </a:rPr>
                        <a:t>2005 год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</a:tr>
              <a:tr h="297620">
                <a:tc>
                  <a:txBody>
                    <a:bodyPr/>
                    <a:lstStyle/>
                    <a:p>
                      <a:pPr algn="l" fontAlgn="t"/>
                      <a:r>
                        <a:rPr lang="ru-RU">
                          <a:effectLst/>
                        </a:rPr>
                        <a:t>404,539 человек</a:t>
                      </a:r>
                      <a:endParaRPr lang="ru-RU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>
                          <a:effectLst/>
                        </a:rPr>
                        <a:t>2009 год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</a:tr>
              <a:tr h="297620">
                <a:tc>
                  <a:txBody>
                    <a:bodyPr/>
                    <a:lstStyle/>
                    <a:p>
                      <a:pPr algn="l" fontAlgn="t"/>
                      <a:r>
                        <a:rPr lang="ru-RU">
                          <a:effectLst/>
                        </a:rPr>
                        <a:t>403,054 человек</a:t>
                      </a:r>
                      <a:endParaRPr lang="ru-RU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>
                          <a:effectLst/>
                        </a:rPr>
                        <a:t>2010 год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</a:tr>
              <a:tr h="297620">
                <a:tc>
                  <a:txBody>
                    <a:bodyPr/>
                    <a:lstStyle/>
                    <a:p>
                      <a:pPr algn="l" fontAlgn="t"/>
                      <a:r>
                        <a:rPr lang="ru-RU">
                          <a:effectLst/>
                        </a:rPr>
                        <a:t>408,826 человек</a:t>
                      </a:r>
                      <a:endParaRPr lang="ru-RU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>
                          <a:effectLst/>
                        </a:rPr>
                        <a:t>2012 год</a:t>
                      </a:r>
                      <a:endParaRPr lang="ru-RU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</a:tr>
              <a:tr h="297620"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>
                          <a:effectLst/>
                        </a:rPr>
                        <a:t>409,075 человек 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>
                          <a:effectLst/>
                        </a:rPr>
                        <a:t>2013 год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1" t="39835" r="39661" b="37231"/>
          <a:stretch/>
        </p:blipFill>
        <p:spPr bwMode="auto">
          <a:xfrm>
            <a:off x="4121274" y="1484784"/>
            <a:ext cx="479019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519214" y="320674"/>
            <a:ext cx="3888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582" y="3486894"/>
            <a:ext cx="4200128" cy="3150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734975"/>
            <a:ext cx="3293690" cy="2653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3354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Промышленное производство города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4"/>
            <a:ext cx="3333750" cy="245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708920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40743" y="4732373"/>
            <a:ext cx="446449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Текстильное </a:t>
            </a:r>
            <a:r>
              <a:rPr lang="ru-RU" sz="1600" dirty="0" smtClean="0">
                <a:solidFill>
                  <a:schemeClr val="bg1"/>
                </a:solidFill>
              </a:rPr>
              <a:t>производство.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На </a:t>
            </a:r>
            <a:r>
              <a:rPr lang="ru-RU" sz="1600" dirty="0">
                <a:solidFill>
                  <a:schemeClr val="bg1"/>
                </a:solidFill>
              </a:rPr>
              <a:t>долю </a:t>
            </a:r>
            <a:r>
              <a:rPr lang="ru-RU" sz="1600" dirty="0" smtClean="0">
                <a:solidFill>
                  <a:schemeClr val="bg1"/>
                </a:solidFill>
              </a:rPr>
              <a:t>города и области приходится </a:t>
            </a:r>
            <a:r>
              <a:rPr lang="ru-RU" sz="1600" dirty="0">
                <a:solidFill>
                  <a:schemeClr val="bg1"/>
                </a:solidFill>
              </a:rPr>
              <a:t>более 57% производства тканей в </a:t>
            </a:r>
            <a:r>
              <a:rPr lang="ru-RU" sz="1600" dirty="0" smtClean="0">
                <a:solidFill>
                  <a:schemeClr val="bg1"/>
                </a:solidFill>
              </a:rPr>
              <a:t>стране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23482" y="5214937"/>
            <a:ext cx="4896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Машиностроение </a:t>
            </a:r>
            <a:r>
              <a:rPr lang="ru-RU" sz="1600" dirty="0">
                <a:solidFill>
                  <a:schemeClr val="bg1"/>
                </a:solidFill>
              </a:rPr>
              <a:t>представлено </a:t>
            </a:r>
            <a:r>
              <a:rPr lang="ru-RU" sz="1600" dirty="0" smtClean="0">
                <a:solidFill>
                  <a:schemeClr val="bg1"/>
                </a:solidFill>
              </a:rPr>
              <a:t>производством автокранов</a:t>
            </a:r>
            <a:r>
              <a:rPr lang="ru-RU" sz="1600" dirty="0">
                <a:solidFill>
                  <a:schemeClr val="bg1"/>
                </a:solidFill>
              </a:rPr>
              <a:t>. 35,4% отечественных автокранов </a:t>
            </a:r>
            <a:r>
              <a:rPr lang="ru-RU" sz="1600" dirty="0" smtClean="0">
                <a:solidFill>
                  <a:schemeClr val="bg1"/>
                </a:solidFill>
              </a:rPr>
              <a:t>и экскаваторов производится </a:t>
            </a:r>
            <a:r>
              <a:rPr lang="ru-RU" sz="1600" dirty="0">
                <a:solidFill>
                  <a:schemeClr val="bg1"/>
                </a:solidFill>
              </a:rPr>
              <a:t>именно на машиностроительных предприятиях г. </a:t>
            </a:r>
            <a:r>
              <a:rPr lang="ru-RU" sz="1600" dirty="0" smtClean="0">
                <a:solidFill>
                  <a:schemeClr val="bg1"/>
                </a:solidFill>
              </a:rPr>
              <a:t>Иваново на заводах </a:t>
            </a:r>
            <a:r>
              <a:rPr lang="ru-RU" sz="1600" dirty="0">
                <a:solidFill>
                  <a:schemeClr val="bg1"/>
                </a:solidFill>
              </a:rPr>
              <a:t>"Автокран" и </a:t>
            </a:r>
            <a:r>
              <a:rPr lang="ru-RU" sz="1600" dirty="0" smtClean="0">
                <a:solidFill>
                  <a:schemeClr val="bg1"/>
                </a:solidFill>
              </a:rPr>
              <a:t>«</a:t>
            </a:r>
            <a:r>
              <a:rPr lang="ru-RU" sz="1600" dirty="0" err="1" smtClean="0">
                <a:solidFill>
                  <a:schemeClr val="bg1"/>
                </a:solidFill>
              </a:rPr>
              <a:t>Кранэкс</a:t>
            </a:r>
            <a:r>
              <a:rPr lang="ru-RU" sz="1600" dirty="0" smtClean="0">
                <a:solidFill>
                  <a:schemeClr val="bg1"/>
                </a:solidFill>
              </a:rPr>
              <a:t>». </a:t>
            </a:r>
            <a:endParaRPr lang="ru-RU" sz="1600" dirty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92696"/>
            <a:ext cx="3623444" cy="2675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24944"/>
            <a:ext cx="3053325" cy="2289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8854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Художественные промыслы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95589"/>
            <a:ext cx="2931005" cy="2847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90872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Холуйские лаковые миниатюры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119" y="1099116"/>
            <a:ext cx="2546691" cy="3339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823520" y="908720"/>
            <a:ext cx="3436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Палехские лаковые миниатюры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02" y="3822923"/>
            <a:ext cx="3554115" cy="2318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648583"/>
            <a:ext cx="2411760" cy="2667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45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Перспективы развития </a:t>
            </a:r>
            <a:r>
              <a:rPr lang="ru-RU" dirty="0" smtClean="0"/>
              <a:t>города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64704"/>
            <a:ext cx="5428710" cy="2890788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3861048"/>
            <a:ext cx="44644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dirty="0"/>
              <a:t>Преображаются улицы и площади </a:t>
            </a:r>
            <a:r>
              <a:rPr lang="ru-RU" dirty="0" smtClean="0"/>
              <a:t>города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/>
              <a:t>Реконструируются </a:t>
            </a:r>
            <a:r>
              <a:rPr lang="ru-RU" dirty="0"/>
              <a:t>и строятся новые жилые </a:t>
            </a:r>
            <a:r>
              <a:rPr lang="ru-RU" dirty="0" smtClean="0"/>
              <a:t>дома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/>
              <a:t>Д</a:t>
            </a:r>
            <a:r>
              <a:rPr lang="ru-RU" dirty="0" smtClean="0"/>
              <a:t>емонтируются </a:t>
            </a:r>
            <a:r>
              <a:rPr lang="ru-RU" dirty="0"/>
              <a:t>трамвайные пути, </a:t>
            </a:r>
            <a:r>
              <a:rPr lang="ru-RU" dirty="0" smtClean="0"/>
              <a:t>модернизируются и расширяются основные </a:t>
            </a:r>
            <a:r>
              <a:rPr lang="ru-RU" dirty="0"/>
              <a:t>транспортные </a:t>
            </a:r>
            <a:r>
              <a:rPr lang="ru-RU" dirty="0" smtClean="0"/>
              <a:t>магистрали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73016"/>
            <a:ext cx="4587897" cy="3075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4424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91" y="937903"/>
            <a:ext cx="3546309" cy="265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79086" y="3519071"/>
            <a:ext cx="4013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Свято-Введенский женский монастырь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51883" y="3507289"/>
            <a:ext cx="4526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Ивановский историко-краеведческий музей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37903"/>
            <a:ext cx="3888093" cy="275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3" r="23241" b="28418"/>
          <a:stretch/>
        </p:blipFill>
        <p:spPr>
          <a:xfrm>
            <a:off x="629477" y="3909263"/>
            <a:ext cx="3312368" cy="241935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83271" y="6305024"/>
            <a:ext cx="1536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Дом-корабль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415647" y="6287011"/>
            <a:ext cx="2200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Щудровская</a:t>
            </a:r>
            <a:r>
              <a:rPr lang="ru-RU" dirty="0"/>
              <a:t> палатка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933" y="3767500"/>
            <a:ext cx="3762572" cy="2563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>В настоящее время ускоренными темпами развивается также торговля и сфера услуг. Существуют предпосылки для развития туризма.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488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187</TotalTime>
  <Words>244</Words>
  <Application>Microsoft Office PowerPoint</Application>
  <PresentationFormat>Экран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Паркет</vt:lpstr>
      <vt:lpstr>Презентация PowerPoint</vt:lpstr>
      <vt:lpstr>Презентация PowerPoint</vt:lpstr>
      <vt:lpstr>Экономико-географическое положение</vt:lpstr>
      <vt:lpstr>Презентация PowerPoint</vt:lpstr>
      <vt:lpstr>Промышленное производство города</vt:lpstr>
      <vt:lpstr>Художественные промыслы</vt:lpstr>
      <vt:lpstr>Перспективы развития города</vt:lpstr>
      <vt:lpstr>В настоящее время ускоренными темпами развивается также торговля и сфера услуг. Существуют предпосылки для развития туризма.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2014-03-29T18:46:33Z</dcterms:created>
  <dcterms:modified xsi:type="dcterms:W3CDTF">2014-04-06T10:33:05Z</dcterms:modified>
</cp:coreProperties>
</file>