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77" r:id="rId6"/>
    <p:sldId id="259" r:id="rId7"/>
    <p:sldId id="260" r:id="rId8"/>
    <p:sldId id="261" r:id="rId9"/>
    <p:sldId id="262" r:id="rId10"/>
    <p:sldId id="279" r:id="rId11"/>
    <p:sldId id="263" r:id="rId12"/>
    <p:sldId id="276" r:id="rId13"/>
    <p:sldId id="264" r:id="rId14"/>
    <p:sldId id="267" r:id="rId15"/>
    <p:sldId id="265" r:id="rId16"/>
    <p:sldId id="266" r:id="rId17"/>
    <p:sldId id="269" r:id="rId18"/>
    <p:sldId id="268" r:id="rId19"/>
    <p:sldId id="270" r:id="rId20"/>
    <p:sldId id="271" r:id="rId21"/>
    <p:sldId id="272" r:id="rId22"/>
    <p:sldId id="274" r:id="rId23"/>
    <p:sldId id="278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5;&#1080;&#1081;%20&#1089;&#1090;&#1086;&#1083;\&#1080;&#1085;&#1074;&#1077;&#1089;&#1090;&#1080;&#1094;&#1080;&#1080;%20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26823282856074765"/>
          <c:y val="0.38099998184512907"/>
          <c:w val="0.51510482969189264"/>
          <c:h val="0.50658921317662919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3.116261946264361E-2"/>
                  <c:y val="-0.1089997083697871"/>
                </c:manualLayout>
              </c:layout>
              <c:tx>
                <c:rich>
                  <a:bodyPr/>
                  <a:lstStyle/>
                  <a:p>
                    <a:r>
                      <a:rPr lang="ru-RU" sz="800" b="0" i="0" baseline="0">
                        <a:latin typeface="Times New Roman" pitchFamily="18" charset="0"/>
                        <a:cs typeface="Times New Roman" pitchFamily="18" charset="0"/>
                      </a:rPr>
                      <a:t>транспорт и связь
42,9 %</a:t>
                    </a:r>
                    <a:endParaRPr lang="ru-RU" sz="1200" b="0" i="0" baseline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1.4501111979323201E-2"/>
                  <c:y val="2.7223735397855209E-2"/>
                </c:manualLayout>
              </c:layout>
              <c:tx>
                <c:rich>
                  <a:bodyPr/>
                  <a:lstStyle/>
                  <a:p>
                    <a:r>
                      <a:rPr lang="ru-RU" sz="800" b="0" i="0" baseline="0" dirty="0">
                        <a:latin typeface="Times New Roman" pitchFamily="18" charset="0"/>
                        <a:cs typeface="Times New Roman" pitchFamily="18" charset="0"/>
                      </a:rPr>
                      <a:t>обрабатывающие производства
27,4 %</a:t>
                    </a:r>
                    <a:endParaRPr lang="ru-RU" sz="1200" b="0" i="0" baseline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CatName val="1"/>
              <c:showPercent val="1"/>
            </c:dLbl>
            <c:dLbl>
              <c:idx val="2"/>
              <c:layout>
                <c:manualLayout>
                  <c:x val="-7.0867644407044947E-2"/>
                  <c:y val="0.19828015208790947"/>
                </c:manualLayout>
              </c:layout>
              <c:tx>
                <c:rich>
                  <a:bodyPr/>
                  <a:lstStyle/>
                  <a:p>
                    <a:r>
                      <a:rPr lang="ru-RU" sz="800" b="0" i="0" baseline="0" dirty="0">
                        <a:latin typeface="Times New Roman" pitchFamily="18" charset="0"/>
                        <a:cs typeface="Times New Roman" pitchFamily="18" charset="0"/>
                      </a:rPr>
                      <a:t>финансовая деятельность</a:t>
                    </a:r>
                    <a:r>
                      <a:rPr lang="ru-RU" sz="800" b="0" i="0" baseline="0" dirty="0" smtClean="0">
                        <a:latin typeface="Times New Roman" pitchFamily="18" charset="0"/>
                        <a:cs typeface="Times New Roman" pitchFamily="18" charset="0"/>
                      </a:rPr>
                      <a:t>,</a:t>
                    </a:r>
                  </a:p>
                  <a:p>
                    <a:r>
                      <a:rPr lang="ru-RU" sz="800" b="0" i="0" baseline="0" dirty="0" smtClean="0">
                        <a:latin typeface="Times New Roman" pitchFamily="18" charset="0"/>
                        <a:cs typeface="Times New Roman" pitchFamily="18" charset="0"/>
                      </a:rPr>
                      <a:t>операции </a:t>
                    </a:r>
                    <a:r>
                      <a:rPr lang="ru-RU" sz="800" b="0" i="0" baseline="0" dirty="0">
                        <a:latin typeface="Times New Roman" pitchFamily="18" charset="0"/>
                        <a:cs typeface="Times New Roman" pitchFamily="18" charset="0"/>
                      </a:rPr>
                      <a:t>с недвижимым имуществом, аренда и предоставление услуг, государственное управление, обязательное социальное обеспечение 
12,6 %</a:t>
                    </a:r>
                    <a:endParaRPr lang="ru-RU" sz="1200" b="0" i="0" baseline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CatName val="1"/>
              <c:showPercent val="1"/>
            </c:dLbl>
            <c:dLbl>
              <c:idx val="3"/>
              <c:layout>
                <c:manualLayout>
                  <c:x val="-0.15338257702924388"/>
                  <c:y val="-6.4809440684794772E-2"/>
                </c:manualLayout>
              </c:layout>
              <c:tx>
                <c:rich>
                  <a:bodyPr/>
                  <a:lstStyle/>
                  <a:p>
                    <a:r>
                      <a:rPr lang="ru-RU" sz="800" b="0" i="0" baseline="0" dirty="0">
                        <a:latin typeface="Times New Roman" pitchFamily="18" charset="0"/>
                        <a:cs typeface="Times New Roman" pitchFamily="18" charset="0"/>
                      </a:rPr>
                      <a:t>производство и распределение электроэнергии, </a:t>
                    </a:r>
                    <a:endParaRPr lang="ru-RU" sz="800" b="0" i="0" baseline="0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sz="800" b="0" i="0" baseline="0" dirty="0" smtClean="0">
                        <a:latin typeface="Times New Roman" pitchFamily="18" charset="0"/>
                        <a:cs typeface="Times New Roman" pitchFamily="18" charset="0"/>
                      </a:rPr>
                      <a:t>газа и </a:t>
                    </a:r>
                    <a:r>
                      <a:rPr lang="ru-RU" sz="800" b="0" i="0" baseline="0" dirty="0">
                        <a:latin typeface="Times New Roman" pitchFamily="18" charset="0"/>
                        <a:cs typeface="Times New Roman" pitchFamily="18" charset="0"/>
                      </a:rPr>
                      <a:t>воды
6,4 %</a:t>
                    </a:r>
                    <a:endParaRPr lang="ru-RU" sz="1200" b="0" i="0" baseline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CatName val="1"/>
              <c:showPercent val="1"/>
            </c:dLbl>
            <c:dLbl>
              <c:idx val="4"/>
              <c:layout>
                <c:manualLayout>
                  <c:x val="-5.2804206315354724E-3"/>
                  <c:y val="-2.3205972258976418E-2"/>
                </c:manualLayout>
              </c:layout>
              <c:tx>
                <c:rich>
                  <a:bodyPr/>
                  <a:lstStyle/>
                  <a:p>
                    <a:r>
                      <a:rPr lang="ru-RU" sz="800" b="0" i="0" baseline="0" dirty="0">
                        <a:latin typeface="Times New Roman" pitchFamily="18" charset="0"/>
                        <a:cs typeface="Times New Roman" pitchFamily="18" charset="0"/>
                      </a:rPr>
                      <a:t>образование
</a:t>
                    </a:r>
                    <a:r>
                      <a:rPr lang="ru-RU" sz="800" b="0" i="0" baseline="0" dirty="0" smtClean="0">
                        <a:latin typeface="Times New Roman" pitchFamily="18" charset="0"/>
                        <a:cs typeface="Times New Roman" pitchFamily="18" charset="0"/>
                      </a:rPr>
                      <a:t>4,0%</a:t>
                    </a:r>
                    <a:endParaRPr lang="ru-RU" sz="1200" b="0" i="0" baseline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CatName val="1"/>
              <c:showPercent val="1"/>
            </c:dLbl>
            <c:dLbl>
              <c:idx val="5"/>
              <c:layout>
                <c:manualLayout>
                  <c:x val="-9.4921823260507257E-2"/>
                  <c:y val="-0.10900924046763802"/>
                </c:manualLayout>
              </c:layout>
              <c:tx>
                <c:rich>
                  <a:bodyPr/>
                  <a:lstStyle/>
                  <a:p>
                    <a:r>
                      <a:rPr lang="ru-RU" sz="800" b="0" i="0" baseline="0" dirty="0">
                        <a:latin typeface="Times New Roman" pitchFamily="18" charset="0"/>
                        <a:cs typeface="Times New Roman" pitchFamily="18" charset="0"/>
                      </a:rPr>
                      <a:t>оптовая и розничная торговля, </a:t>
                    </a:r>
                    <a:r>
                      <a:rPr lang="ru-RU" sz="800" b="0" i="0" baseline="0" dirty="0" smtClean="0">
                        <a:latin typeface="Times New Roman" pitchFamily="18" charset="0"/>
                        <a:cs typeface="Times New Roman" pitchFamily="18" charset="0"/>
                      </a:rPr>
                      <a:t>гостиницы</a:t>
                    </a:r>
                  </a:p>
                  <a:p>
                    <a:r>
                      <a:rPr lang="ru-RU" sz="800" b="0" i="0" baseline="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800" b="0" i="0" baseline="0" dirty="0">
                        <a:latin typeface="Times New Roman" pitchFamily="18" charset="0"/>
                        <a:cs typeface="Times New Roman" pitchFamily="18" charset="0"/>
                      </a:rPr>
                      <a:t>и рестораны
2,4 %</a:t>
                    </a:r>
                    <a:endParaRPr lang="ru-RU" sz="1200" b="0" i="0" baseline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CatName val="1"/>
              <c:showPercent val="1"/>
            </c:dLbl>
            <c:dLbl>
              <c:idx val="6"/>
              <c:layout>
                <c:manualLayout>
                  <c:x val="4.1420061963585504E-2"/>
                  <c:y val="-0.22952922559896902"/>
                </c:manualLayout>
              </c:layout>
              <c:tx>
                <c:rich>
                  <a:bodyPr/>
                  <a:lstStyle/>
                  <a:p>
                    <a:r>
                      <a:rPr lang="ru-RU" sz="800" b="0" i="0" baseline="0" dirty="0">
                        <a:latin typeface="Times New Roman" pitchFamily="18" charset="0"/>
                        <a:cs typeface="Times New Roman" pitchFamily="18" charset="0"/>
                      </a:rPr>
                      <a:t>предоставление прочих коммунальных, </a:t>
                    </a:r>
                    <a:endParaRPr lang="ru-RU" sz="800" b="0" i="0" baseline="0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sz="800" b="0" i="0" baseline="0" dirty="0" smtClean="0">
                        <a:latin typeface="Times New Roman" pitchFamily="18" charset="0"/>
                        <a:cs typeface="Times New Roman" pitchFamily="18" charset="0"/>
                      </a:rPr>
                      <a:t>социальных </a:t>
                    </a:r>
                    <a:r>
                      <a:rPr lang="ru-RU" sz="800" b="0" i="0" baseline="0" dirty="0">
                        <a:latin typeface="Times New Roman" pitchFamily="18" charset="0"/>
                        <a:cs typeface="Times New Roman" pitchFamily="18" charset="0"/>
                      </a:rPr>
                      <a:t>и персональных услуг
1,7  %</a:t>
                    </a:r>
                    <a:endParaRPr lang="ru-RU" sz="1200" b="0" i="0" baseline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CatName val="1"/>
              <c:showPercent val="1"/>
            </c:dLbl>
            <c:dLbl>
              <c:idx val="7"/>
              <c:layout>
                <c:manualLayout>
                  <c:x val="0.19080422560692584"/>
                  <c:y val="-0.23311068847526792"/>
                </c:manualLayout>
              </c:layout>
              <c:tx>
                <c:rich>
                  <a:bodyPr/>
                  <a:lstStyle/>
                  <a:p>
                    <a:r>
                      <a:rPr lang="ru-RU" sz="800" b="0" i="0" baseline="0">
                        <a:latin typeface="Times New Roman" pitchFamily="18" charset="0"/>
                        <a:cs typeface="Times New Roman" pitchFamily="18" charset="0"/>
                      </a:rPr>
                      <a:t>здравоохранение и предоставление социальных услуг
1,3 %</a:t>
                    </a:r>
                    <a:endParaRPr lang="ru-RU" sz="1200" b="0" i="0" baseline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CatName val="1"/>
              <c:showPercent val="1"/>
            </c:dLbl>
            <c:dLbl>
              <c:idx val="8"/>
              <c:layout>
                <c:manualLayout>
                  <c:x val="0.21976746128335109"/>
                  <c:y val="-0.10961385301771714"/>
                </c:manualLayout>
              </c:layout>
              <c:tx>
                <c:rich>
                  <a:bodyPr/>
                  <a:lstStyle/>
                  <a:p>
                    <a:r>
                      <a:rPr lang="ru-RU" sz="800" b="0" i="0" baseline="0">
                        <a:latin typeface="Times New Roman" pitchFamily="18" charset="0"/>
                        <a:cs typeface="Times New Roman" pitchFamily="18" charset="0"/>
                      </a:rPr>
                      <a:t>добыча полезных ископаемых
0,9 %</a:t>
                    </a:r>
                    <a:endParaRPr lang="ru-RU" sz="1200" b="0" i="0" baseline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CatName val="1"/>
              <c:showPercent val="1"/>
            </c:dLbl>
            <c:dLbl>
              <c:idx val="9"/>
              <c:layout>
                <c:manualLayout>
                  <c:x val="0.16858145638771904"/>
                  <c:y val="-2.114354936402181E-2"/>
                </c:manualLayout>
              </c:layout>
              <c:tx>
                <c:rich>
                  <a:bodyPr/>
                  <a:lstStyle/>
                  <a:p>
                    <a:r>
                      <a:rPr lang="ru-RU" sz="800" b="0" i="0" baseline="0">
                        <a:latin typeface="Times New Roman" pitchFamily="18" charset="0"/>
                        <a:cs typeface="Times New Roman" pitchFamily="18" charset="0"/>
                      </a:rPr>
                      <a:t>строительство 
0,4 %</a:t>
                    </a:r>
                    <a:endParaRPr lang="ru-RU" sz="1200" b="0" i="0" baseline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800" b="0" i="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Лист1!$A$2:$A$11</c:f>
              <c:strCache>
                <c:ptCount val="10"/>
                <c:pt idx="0">
                  <c:v>транспорт и связь</c:v>
                </c:pt>
                <c:pt idx="1">
                  <c:v>обрабатывающие производства</c:v>
                </c:pt>
                <c:pt idx="2">
                  <c:v>финансовая деятельность, операции с недвижимым имуществом, аренда и предоставление услуг, государственное управление, обязательное социальное обеспечение </c:v>
                </c:pt>
                <c:pt idx="3">
                  <c:v>производство и распределение электроэнергии, газа и воды</c:v>
                </c:pt>
                <c:pt idx="4">
                  <c:v>образование</c:v>
                </c:pt>
                <c:pt idx="5">
                  <c:v>оптовая и розничная торговля, гостиницы и рестораны</c:v>
                </c:pt>
                <c:pt idx="6">
                  <c:v>предоставление прочих коммунальных, социальных и персональных услуг</c:v>
                </c:pt>
                <c:pt idx="7">
                  <c:v>здравоохранение и предоставление социальных услуг</c:v>
                </c:pt>
                <c:pt idx="8">
                  <c:v>добыча полезных ископаемых</c:v>
                </c:pt>
                <c:pt idx="9">
                  <c:v>строительство 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42.9</c:v>
                </c:pt>
                <c:pt idx="1">
                  <c:v>27.4</c:v>
                </c:pt>
                <c:pt idx="2">
                  <c:v>12.6</c:v>
                </c:pt>
                <c:pt idx="3">
                  <c:v>6.4</c:v>
                </c:pt>
                <c:pt idx="4">
                  <c:v>4</c:v>
                </c:pt>
                <c:pt idx="5">
                  <c:v>2.4</c:v>
                </c:pt>
                <c:pt idx="6">
                  <c:v>1.7000000000000004</c:v>
                </c:pt>
                <c:pt idx="7">
                  <c:v>1.3</c:v>
                </c:pt>
                <c:pt idx="8">
                  <c:v>0.9</c:v>
                </c:pt>
                <c:pt idx="9">
                  <c:v>0.4</c:v>
                </c:pt>
              </c:numCache>
            </c:numRef>
          </c:val>
        </c:ser>
      </c:pie3DChart>
    </c:plotArea>
    <c:plotVisOnly val="1"/>
    <c:dispBlanksAs val="zero"/>
  </c:chart>
  <c:spPr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65A808-F842-470D-B618-402F9BC27205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D1A6EF-E056-4943-8087-CF03F46A0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5A808-F842-470D-B618-402F9BC27205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D1A6EF-E056-4943-8087-CF03F46A0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5A808-F842-470D-B618-402F9BC27205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D1A6EF-E056-4943-8087-CF03F46A0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5A808-F842-470D-B618-402F9BC27205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D1A6EF-E056-4943-8087-CF03F46A04F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5A808-F842-470D-B618-402F9BC27205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D1A6EF-E056-4943-8087-CF03F46A04F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5A808-F842-470D-B618-402F9BC27205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D1A6EF-E056-4943-8087-CF03F46A04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5A808-F842-470D-B618-402F9BC27205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D1A6EF-E056-4943-8087-CF03F46A04F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5A808-F842-470D-B618-402F9BC27205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D1A6EF-E056-4943-8087-CF03F46A04F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5A808-F842-470D-B618-402F9BC27205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D1A6EF-E056-4943-8087-CF03F46A04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C65A808-F842-470D-B618-402F9BC27205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D1A6EF-E056-4943-8087-CF03F46A04F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65A808-F842-470D-B618-402F9BC27205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D1A6EF-E056-4943-8087-CF03F46A04F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65A808-F842-470D-B618-402F9BC27205}" type="datetimeFigureOut">
              <a:rPr lang="ru-RU" smtClean="0"/>
              <a:t>05.04.2014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6D1A6EF-E056-4943-8087-CF03F46A04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ommons.wikimedia.org/wiki/File:%D0%A2%D1%80%D0%B0%D0%BD%D0%B7%D0%B8%D1%82%D0%BD%D1%8B%D0%B5_%D0%BC%D0%B0%D0%B3%D0%B8%D1%81%D1%82%D1%80%D0%B0%D0%BB%D0%B8_%D0%A1%D0%B0%D1%80%D0%B0%D1%82%D0%BE%D0%B2%D0%B0.svg?uselang=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commons.wikimedia.org/wiki/File:SARATOV_SCHEME.jpg?uselang=ru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64807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Характеристика города Саратова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301208"/>
            <a:ext cx="3166120" cy="119970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Работу выполнила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студентка 4 курса, </a:t>
            </a:r>
          </a:p>
          <a:p>
            <a:pPr algn="just"/>
            <a:r>
              <a:rPr lang="ru-RU" dirty="0" err="1" smtClean="0">
                <a:solidFill>
                  <a:schemeClr val="tx1"/>
                </a:solidFill>
              </a:rPr>
              <a:t>Гео-с-о</a:t>
            </a:r>
            <a:r>
              <a:rPr lang="ru-RU" dirty="0" smtClean="0">
                <a:solidFill>
                  <a:schemeClr val="tx1"/>
                </a:solidFill>
              </a:rPr>
              <a:t> 101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390" name="Picture 6" descr="Панорама центра го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50644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476672"/>
          <a:ext cx="7920880" cy="5839487"/>
        </p:xfrm>
        <a:graphic>
          <a:graphicData uri="http://schemas.openxmlformats.org/drawingml/2006/table">
            <a:tbl>
              <a:tblPr/>
              <a:tblGrid>
                <a:gridCol w="1872208"/>
                <a:gridCol w="2880320"/>
                <a:gridCol w="3168352"/>
              </a:tblGrid>
              <a:tr h="325757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Пространственная организация, градостроительное регулирование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57701" marR="577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Преимущества (S)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Активно осваиваемые территориальные ресурсы.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Высокий градостроительный потенциал.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Наличие Генерального плана города, правил землепользования и застройки.</a:t>
                      </a:r>
                    </a:p>
                  </a:txBody>
                  <a:tcPr marL="57701" marR="57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Недостатки (W)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Необходимость перестройки центра города.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Наличие крупных промышленных предприятий в черте города.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Отсутствие резервных перспективных площадок под застройку.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Несоответствие дорожно-транспортной сети грузовым и пассажирским потокам.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Достаточно высокая стоимость строительства жилья.</a:t>
                      </a:r>
                    </a:p>
                  </a:txBody>
                  <a:tcPr marL="57701" marR="57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0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Возможности (O)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Активная реконструкция города.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Реализация крупных градостроительных проектов.</a:t>
                      </a:r>
                    </a:p>
                  </a:txBody>
                  <a:tcPr marL="57701" marR="57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Угрозы(T)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Исчезновение архитектурного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своеобразия города.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Опасность оползневых явлений, подтопления части территории.</a:t>
                      </a:r>
                    </a:p>
                  </a:txBody>
                  <a:tcPr marL="57701" marR="577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	В </a:t>
            </a:r>
            <a:r>
              <a:rPr lang="ru-RU" sz="2400" dirty="0" smtClean="0"/>
              <a:t>Саратове наибольшее распространение получили следующие виды промышленности:</a:t>
            </a:r>
          </a:p>
          <a:p>
            <a:r>
              <a:rPr lang="ru-RU" sz="2400" dirty="0" smtClean="0"/>
              <a:t>Нефтеперерабатывающая </a:t>
            </a:r>
            <a:r>
              <a:rPr lang="ru-RU" dirty="0" smtClean="0"/>
              <a:t>(</a:t>
            </a:r>
            <a:r>
              <a:rPr lang="ru-RU" dirty="0" smtClean="0">
                <a:latin typeface="Times New Roman" pitchFamily="18" charset="0"/>
              </a:rPr>
              <a:t>Саратовский НПЗ</a:t>
            </a:r>
            <a:r>
              <a:rPr lang="ru-RU" dirty="0" smtClean="0"/>
              <a:t> );</a:t>
            </a:r>
          </a:p>
          <a:p>
            <a:r>
              <a:rPr lang="ru-RU" sz="2400" dirty="0" smtClean="0"/>
              <a:t>Химическая (ООО Саратовский химический завод акриловых полимеров  «АКРИПОЛ»);</a:t>
            </a:r>
          </a:p>
          <a:p>
            <a:r>
              <a:rPr lang="ru-RU" sz="2400" dirty="0" smtClean="0"/>
              <a:t>Стекольная (ОАО «</a:t>
            </a:r>
            <a:r>
              <a:rPr lang="ru-RU" sz="2400" dirty="0" err="1" smtClean="0"/>
              <a:t>Саратовстройстекло</a:t>
            </a:r>
            <a:r>
              <a:rPr lang="ru-RU" sz="2400" dirty="0" smtClean="0"/>
              <a:t>»);</a:t>
            </a:r>
          </a:p>
          <a:p>
            <a:r>
              <a:rPr lang="ru-RU" sz="2400" dirty="0" smtClean="0"/>
              <a:t>Машиностроение (ОАО «</a:t>
            </a:r>
            <a:r>
              <a:rPr lang="ru-RU" sz="2400" dirty="0" err="1" smtClean="0"/>
              <a:t>СаратовДизельАппарат</a:t>
            </a:r>
            <a:r>
              <a:rPr lang="ru-RU" sz="2400" dirty="0" smtClean="0"/>
              <a:t>»).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Промышленное производство города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268760"/>
          <a:ext cx="8640958" cy="5112567"/>
        </p:xfrm>
        <a:graphic>
          <a:graphicData uri="http://schemas.openxmlformats.org/drawingml/2006/table">
            <a:tbl>
              <a:tblPr/>
              <a:tblGrid>
                <a:gridCol w="4112149"/>
                <a:gridCol w="1187349"/>
                <a:gridCol w="1113820"/>
                <a:gridCol w="1113820"/>
                <a:gridCol w="1113820"/>
              </a:tblGrid>
              <a:tr h="1022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Ед. измерения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2009 год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2010 год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2011 год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Индекс промышленного производства по крупным и средним предприятиям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104,9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102,4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107,7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- по добыче полезных ископаемых 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99,8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118,3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150,8</a:t>
                      </a: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- по обрабатывающим производствам 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107,8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118,0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109,3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- по производству и распределению электроэнергии, газа и воды 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90,4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116,3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97,2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7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Объем отгруженных товаров собственного производства,  выполненных работ и услуг собственными силами по крупным и средним предприятиям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млрд.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руб.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83,6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98,6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100,1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Показатели развития промышленного производства </a:t>
            </a:r>
            <a:r>
              <a:rPr lang="ru-RU" sz="1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252536" y="3501008"/>
            <a:ext cx="4427984" cy="157017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Саратовский авиационный </a:t>
            </a:r>
            <a:r>
              <a:rPr lang="ru-RU" dirty="0" smtClean="0"/>
              <a:t>завод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Производственная сфера города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http://im2-tub-ru.yandex.net/i?id=417659655-0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744416" cy="2485232"/>
          </a:xfrm>
          <a:prstGeom prst="rect">
            <a:avLst/>
          </a:prstGeom>
          <a:noFill/>
        </p:spPr>
      </p:pic>
      <p:pic>
        <p:nvPicPr>
          <p:cNvPr id="21508" name="Picture 4" descr="http://im2-tub-ru.yandex.net/i?id=116679675-5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80728"/>
            <a:ext cx="3851920" cy="2366278"/>
          </a:xfrm>
          <a:prstGeom prst="rect">
            <a:avLst/>
          </a:prstGeom>
          <a:noFill/>
        </p:spPr>
      </p:pic>
      <p:sp>
        <p:nvSpPr>
          <p:cNvPr id="6" name="Содержимое 1"/>
          <p:cNvSpPr txBox="1">
            <a:spLocks/>
          </p:cNvSpPr>
          <p:nvPr/>
        </p:nvSpPr>
        <p:spPr>
          <a:xfrm>
            <a:off x="4716016" y="3429000"/>
            <a:ext cx="4427984" cy="157017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700" dirty="0"/>
              <a:t>ОАО "Саратовский НПЗ"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10" name="Picture 6" descr="http://www.vzsar.ru/i/news/medium/2013/06/73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238566"/>
            <a:ext cx="3456384" cy="2289856"/>
          </a:xfrm>
          <a:prstGeom prst="rect">
            <a:avLst/>
          </a:prstGeom>
          <a:noFill/>
        </p:spPr>
      </p:pic>
      <p:sp>
        <p:nvSpPr>
          <p:cNvPr id="8" name="Содержимое 1"/>
          <p:cNvSpPr txBox="1">
            <a:spLocks/>
          </p:cNvSpPr>
          <p:nvPr/>
        </p:nvSpPr>
        <p:spPr>
          <a:xfrm>
            <a:off x="683568" y="4941168"/>
            <a:ext cx="4644008" cy="157017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700" dirty="0" smtClean="0"/>
              <a:t>ООО </a:t>
            </a:r>
            <a:r>
              <a:rPr lang="ru-RU" sz="2700" dirty="0"/>
              <a:t>"</a:t>
            </a:r>
            <a:r>
              <a:rPr lang="ru-RU" sz="2700" dirty="0" err="1"/>
              <a:t>Саратоворгсинтез</a:t>
            </a:r>
            <a:r>
              <a:rPr lang="ru-RU" sz="2700" dirty="0"/>
              <a:t>"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481328"/>
            <a:ext cx="8064896" cy="417991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800" dirty="0" smtClean="0"/>
              <a:t>Саратов расположен на пересечении магистральных железнодорожных и автомобильных линий, водных маршрутов.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Действует Саратовский аэропорт, имеющий статус международного. 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Междугородние и пригородные перевозки осуществляет автобусный транспорт. 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С речного вокзала можно отправиться на теплоходе в крупные города на Волге.</a:t>
            </a:r>
          </a:p>
          <a:p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Непроизводственная сфера города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76672"/>
            <a:ext cx="11675640" cy="1143000"/>
          </a:xfrm>
        </p:spPr>
        <p:txBody>
          <a:bodyPr>
            <a:normAutofit fontScale="90000"/>
          </a:bodyPr>
          <a:lstStyle/>
          <a:p>
            <a:r>
              <a:rPr lang="ru-RU" sz="4400" b="0" dirty="0" smtClean="0">
                <a:solidFill>
                  <a:schemeClr val="tx1"/>
                </a:solidFill>
                <a:effectLst/>
                <a:latin typeface="Arimo"/>
                <a:cs typeface="Arial" pitchFamily="34" charset="0"/>
              </a:rPr>
              <a:t/>
            </a:r>
            <a:br>
              <a:rPr lang="ru-RU" sz="4400" b="0" dirty="0" smtClean="0">
                <a:solidFill>
                  <a:schemeClr val="tx1"/>
                </a:solidFill>
                <a:effectLst/>
                <a:latin typeface="Arimo"/>
                <a:cs typeface="Arial" pitchFamily="34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  <a:latin typeface="Arimo"/>
                <a:cs typeface="Arial" pitchFamily="34" charset="0"/>
              </a:rPr>
              <a:t>Транзитные 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Arimo"/>
                <a:cs typeface="Arial" pitchFamily="34" charset="0"/>
              </a:rPr>
              <a:t>магистрали 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Arimo"/>
                <a:cs typeface="Arial" pitchFamily="34" charset="0"/>
              </a:rPr>
              <a:t>Саратова        Схема 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Arimo"/>
                <a:cs typeface="Arial" pitchFamily="34" charset="0"/>
              </a:rPr>
              <a:t>городских магистралей 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Arimo"/>
                <a:cs typeface="Arial" pitchFamily="34" charset="0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effectLst/>
                <a:latin typeface="Arimo"/>
                <a:cs typeface="Arial" pitchFamily="34" charset="0"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  <a:latin typeface="Arimo"/>
                <a:cs typeface="Arial" pitchFamily="34" charset="0"/>
              </a:rPr>
              <a:t> </a:t>
            </a:r>
            <a:r>
              <a:rPr lang="ru-RU" sz="2200" b="0" dirty="0" smtClean="0">
                <a:solidFill>
                  <a:schemeClr val="tx1"/>
                </a:solidFill>
                <a:effectLst/>
                <a:latin typeface="Arimo"/>
                <a:cs typeface="Arial" pitchFamily="34" charset="0"/>
              </a:rPr>
              <a:t>                                                                                  Саратова</a:t>
            </a:r>
            <a:r>
              <a:rPr lang="ru-RU" sz="5400" b="0" dirty="0" smtClean="0">
                <a:solidFill>
                  <a:schemeClr val="tx1"/>
                </a:solidFill>
                <a:effectLst/>
                <a:latin typeface="Arimo"/>
                <a:cs typeface="Arial" pitchFamily="34" charset="0"/>
              </a:rPr>
              <a:t/>
            </a:r>
            <a:br>
              <a:rPr lang="ru-RU" sz="5400" b="0" dirty="0" smtClean="0">
                <a:solidFill>
                  <a:schemeClr val="tx1"/>
                </a:solidFill>
                <a:effectLst/>
                <a:latin typeface="Arimo"/>
                <a:cs typeface="Arial" pitchFamily="34" charset="0"/>
              </a:rPr>
            </a:br>
            <a:r>
              <a:rPr lang="ru-RU" sz="4800" b="0" dirty="0" smtClean="0">
                <a:solidFill>
                  <a:schemeClr val="tx1"/>
                </a:solidFill>
                <a:effectLst/>
                <a:latin typeface="Arimo"/>
                <a:cs typeface="Arial" pitchFamily="34" charset="0"/>
              </a:rPr>
              <a:t/>
            </a:r>
            <a:br>
              <a:rPr lang="ru-RU" sz="4800" b="0" dirty="0" smtClean="0">
                <a:solidFill>
                  <a:schemeClr val="tx1"/>
                </a:solidFill>
                <a:effectLst/>
                <a:latin typeface="Arimo"/>
                <a:cs typeface="Arial" pitchFamily="34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483" name="Picture 3" descr="http://upload.wikimedia.org/wikipedia/commons/thumb/b/b2/%D0%A2%D1%80%D0%B0%D0%BD%D0%B7%D0%B8%D1%82%D0%BD%D1%8B%D0%B5_%D0%BC%D0%B0%D0%B3%D0%B8%D1%81%D1%82%D1%80%D0%B0%D0%BB%D0%B8_%D0%A1%D0%B0%D1%80%D0%B0%D1%82%D0%BE%D0%B2%D0%B0.svg/141px-%D0%A2%D1%80%D0%B0%D0%BD%D0%B7%D0%B8%D1%82%D0%BD%D1%8B%D0%B5_%D0%BC%D0%B0%D0%B3%D0%B8%D1%81%D1%82%D1%80%D0%B0%D0%BB%D0%B8_%D0%A1%D0%B0%D1%80%D0%B0%D1%82%D0%BE%D0%B2%D0%B0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3131840" cy="4442329"/>
          </a:xfrm>
          <a:prstGeom prst="rect">
            <a:avLst/>
          </a:prstGeom>
          <a:noFill/>
        </p:spPr>
      </p:pic>
      <p:pic>
        <p:nvPicPr>
          <p:cNvPr id="20484" name="Picture 4" descr="http://upload.wikimedia.org/wikipedia/commons/thumb/7/7a/SARATOV_SCHEME.jpg/193px-SARATOV_SCHEM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412776"/>
            <a:ext cx="3821823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14400" y="908720"/>
            <a:ext cx="8229600" cy="507512"/>
          </a:xfrm>
        </p:spPr>
        <p:txBody>
          <a:bodyPr/>
          <a:lstStyle/>
          <a:p>
            <a:r>
              <a:rPr lang="ru-RU" b="1" dirty="0" smtClean="0"/>
              <a:t>Торговля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3554" name="Picture 2" descr="http://im6-tub-ru.yandex.net/i?id=159378548-3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1905000" cy="1428750"/>
          </a:xfrm>
          <a:prstGeom prst="rect">
            <a:avLst/>
          </a:prstGeom>
          <a:noFill/>
        </p:spPr>
      </p:pic>
      <p:pic>
        <p:nvPicPr>
          <p:cNvPr id="23556" name="Picture 4" descr="http://im5-tub-ru.yandex.net/i?id=141154288-0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556792"/>
            <a:ext cx="1428750" cy="1428750"/>
          </a:xfrm>
          <a:prstGeom prst="rect">
            <a:avLst/>
          </a:prstGeom>
          <a:noFill/>
        </p:spPr>
      </p:pic>
      <p:pic>
        <p:nvPicPr>
          <p:cNvPr id="23558" name="Picture 6" descr="http://im3-tub-ru.yandex.net/i?id=249799582-3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772816"/>
            <a:ext cx="2543175" cy="1428750"/>
          </a:xfrm>
          <a:prstGeom prst="rect">
            <a:avLst/>
          </a:prstGeom>
          <a:noFill/>
        </p:spPr>
      </p:pic>
      <p:pic>
        <p:nvPicPr>
          <p:cNvPr id="23560" name="Picture 8" descr="http://im6-tub-ru.yandex.net/i?id=318532464-40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149080"/>
            <a:ext cx="2162175" cy="1428750"/>
          </a:xfrm>
          <a:prstGeom prst="rect">
            <a:avLst/>
          </a:prstGeom>
          <a:noFill/>
        </p:spPr>
      </p:pic>
      <p:pic>
        <p:nvPicPr>
          <p:cNvPr id="23562" name="Picture 10" descr="http://im6-tub-ru.yandex.net/i?id=79672814-26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5429250"/>
            <a:ext cx="2038350" cy="1428750"/>
          </a:xfrm>
          <a:prstGeom prst="rect">
            <a:avLst/>
          </a:prstGeom>
          <a:noFill/>
        </p:spPr>
      </p:pic>
      <p:pic>
        <p:nvPicPr>
          <p:cNvPr id="23564" name="Picture 12" descr="http://im3-tub-ru.yandex.net/i?id=90539460-35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861048"/>
            <a:ext cx="1905000" cy="1428750"/>
          </a:xfrm>
          <a:prstGeom prst="rect">
            <a:avLst/>
          </a:prstGeom>
          <a:noFill/>
        </p:spPr>
      </p:pic>
      <p:pic>
        <p:nvPicPr>
          <p:cNvPr id="23566" name="Picture 14" descr="http://im7-tub-ru.yandex.net/i?id=522263503-28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3573016"/>
            <a:ext cx="17145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6470179"/>
          </a:xfrm>
        </p:spPr>
        <p:txBody>
          <a:bodyPr/>
          <a:lstStyle/>
          <a:p>
            <a:r>
              <a:rPr lang="ru-RU" b="1" dirty="0" smtClean="0"/>
              <a:t>Общественное </a:t>
            </a:r>
            <a:r>
              <a:rPr lang="ru-RU" b="1" dirty="0" smtClean="0"/>
              <a:t>питание</a:t>
            </a:r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636 </a:t>
            </a:r>
            <a:r>
              <a:rPr lang="ru-RU" dirty="0" smtClean="0"/>
              <a:t>кафе</a:t>
            </a:r>
          </a:p>
          <a:p>
            <a:pPr lvl="0"/>
            <a:r>
              <a:rPr lang="ru-RU" dirty="0" smtClean="0"/>
              <a:t>185 баров</a:t>
            </a:r>
          </a:p>
          <a:p>
            <a:pPr lvl="0"/>
            <a:r>
              <a:rPr lang="ru-RU" dirty="0" smtClean="0"/>
              <a:t>61 кофейня</a:t>
            </a:r>
          </a:p>
          <a:p>
            <a:pPr lvl="0"/>
            <a:r>
              <a:rPr lang="ru-RU" dirty="0" smtClean="0"/>
              <a:t>Большое количество ресторанов, пиццерий и </a:t>
            </a:r>
            <a:r>
              <a:rPr lang="ru-RU" dirty="0" smtClean="0"/>
              <a:t>закусочных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548680"/>
            <a:ext cx="8100392" cy="597666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Здравоохранение</a:t>
            </a:r>
          </a:p>
          <a:p>
            <a:endParaRPr lang="ru-RU" sz="2800" b="1" dirty="0" smtClean="0"/>
          </a:p>
          <a:p>
            <a:r>
              <a:rPr lang="ru-RU" sz="2400" dirty="0" smtClean="0"/>
              <a:t>В </a:t>
            </a:r>
            <a:r>
              <a:rPr lang="ru-RU" sz="2400" dirty="0" smtClean="0"/>
              <a:t>настоящее время в городе действуют 18 больниц, 27 взрослых поликлиник, 22 детские поликлиники, несколько детских больниц. Помимо этого, функционируют лечебные учреждения областного подчинения, а также частные и ведомственные клиники и медицинские центры. </a:t>
            </a:r>
          </a:p>
          <a:p>
            <a:r>
              <a:rPr lang="ru-RU" sz="2400" dirty="0" smtClean="0"/>
              <a:t>В конце 2011 года введен в эксплуатацию перинатальный центр.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404664"/>
            <a:ext cx="5940152" cy="5328592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 smtClean="0"/>
              <a:t>Образование</a:t>
            </a:r>
            <a:endParaRPr lang="ru-RU" sz="4500" b="1" dirty="0" smtClean="0"/>
          </a:p>
          <a:p>
            <a:pPr>
              <a:buNone/>
            </a:pPr>
            <a:r>
              <a:rPr lang="ru-RU" b="1" dirty="0" smtClean="0"/>
              <a:t>Высшие учебные заведения</a:t>
            </a:r>
          </a:p>
          <a:p>
            <a:pPr lvl="0"/>
            <a:r>
              <a:rPr lang="ru-RU" dirty="0" smtClean="0"/>
              <a:t>Саратовский государственный университет имени Н. Г. Чернышевского</a:t>
            </a:r>
          </a:p>
          <a:p>
            <a:pPr lvl="0"/>
            <a:r>
              <a:rPr lang="ru-RU" dirty="0" smtClean="0"/>
              <a:t>Саратовский государственный аграрный университет</a:t>
            </a:r>
          </a:p>
          <a:p>
            <a:pPr lvl="0"/>
            <a:r>
              <a:rPr lang="ru-RU" dirty="0" smtClean="0"/>
              <a:t>Саратовский государственный медицинский университет</a:t>
            </a:r>
          </a:p>
          <a:p>
            <a:pPr lvl="0"/>
            <a:r>
              <a:rPr lang="ru-RU" dirty="0" smtClean="0"/>
              <a:t>Саратовский государственный технический университет имени Ю. А. Гагарина</a:t>
            </a:r>
          </a:p>
          <a:p>
            <a:pPr lvl="0"/>
            <a:r>
              <a:rPr lang="ru-RU" dirty="0" smtClean="0"/>
              <a:t>Саратовский государственный социально-экономический университет</a:t>
            </a:r>
          </a:p>
          <a:p>
            <a:pPr lvl="0"/>
            <a:r>
              <a:rPr lang="ru-RU" dirty="0" smtClean="0"/>
              <a:t>Саратовская государственная юридическая академия</a:t>
            </a:r>
          </a:p>
          <a:p>
            <a:pPr lvl="0"/>
            <a:r>
              <a:rPr lang="ru-RU" dirty="0" smtClean="0"/>
              <a:t>Поволжская академия государственной службы им. П. А. Столыпина</a:t>
            </a:r>
          </a:p>
          <a:p>
            <a:pPr lvl="0"/>
            <a:r>
              <a:rPr lang="ru-RU" dirty="0" smtClean="0"/>
              <a:t>Саратовский юридический институт МВД России</a:t>
            </a:r>
          </a:p>
          <a:p>
            <a:pPr>
              <a:buNone/>
            </a:pPr>
            <a:r>
              <a:rPr lang="ru-RU" b="1" dirty="0" smtClean="0"/>
              <a:t>Военные </a:t>
            </a:r>
            <a:r>
              <a:rPr lang="ru-RU" b="1" dirty="0" smtClean="0"/>
              <a:t>высшие учебные </a:t>
            </a:r>
            <a:r>
              <a:rPr lang="ru-RU" b="1" dirty="0" smtClean="0"/>
              <a:t>заведения</a:t>
            </a:r>
            <a:endParaRPr lang="ru-RU" dirty="0" smtClean="0"/>
          </a:p>
          <a:p>
            <a:pPr lvl="0"/>
            <a:r>
              <a:rPr lang="ru-RU" dirty="0" smtClean="0"/>
              <a:t>Военный Краснознамённый Институт внутренних войск МВД России (СВКИ ВВ МВД РФ)</a:t>
            </a:r>
          </a:p>
          <a:p>
            <a:pPr lvl="0"/>
            <a:r>
              <a:rPr lang="ru-RU" dirty="0" smtClean="0"/>
              <a:t>Саратовский военно-медицинский институт (расформирован летом 2010 года)</a:t>
            </a:r>
          </a:p>
          <a:p>
            <a:pPr lvl="0"/>
            <a:r>
              <a:rPr lang="ru-RU" dirty="0" smtClean="0"/>
              <a:t>Военный институт повышения квалификации специалистов мобилизационных органов</a:t>
            </a:r>
          </a:p>
          <a:p>
            <a:pPr lvl="0"/>
            <a:r>
              <a:rPr lang="ru-RU" dirty="0" smtClean="0"/>
              <a:t>Военный университет радиационной, химической и биологической защиты (филиал)</a:t>
            </a:r>
          </a:p>
          <a:p>
            <a:endParaRPr lang="ru-RU" b="1" dirty="0"/>
          </a:p>
        </p:txBody>
      </p:sp>
      <p:pic>
        <p:nvPicPr>
          <p:cNvPr id="6" name="Picture 7" descr="Картинка 1 из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124744"/>
            <a:ext cx="3091728" cy="24482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228184" y="4149080"/>
            <a:ext cx="29158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 smtClean="0"/>
              <a:t>Военный Краснознамённый Институт внутренних войск МВД России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/>
              <a:t>Оценка экономико-географического положения города (микро-, мезо- и </a:t>
            </a:r>
            <a:r>
              <a:rPr lang="ru-RU" dirty="0" err="1" smtClean="0"/>
              <a:t>макроположение</a:t>
            </a:r>
            <a:r>
              <a:rPr lang="ru-RU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История развития города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Планировка и застройка города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Промышленное производство города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Производственная сфера города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Непроизводственная сфера города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Перспективы развития города.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4978896" cy="553061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Учреждения </a:t>
            </a:r>
            <a:r>
              <a:rPr lang="ru-RU" b="1" dirty="0" smtClean="0"/>
              <a:t>среднего профессионального </a:t>
            </a:r>
            <a:r>
              <a:rPr lang="ru-RU" b="1" dirty="0" smtClean="0"/>
              <a:t>образования</a:t>
            </a:r>
          </a:p>
          <a:p>
            <a:pPr lvl="0"/>
            <a:r>
              <a:rPr lang="ru-RU" dirty="0" smtClean="0"/>
              <a:t>Саратовский государственный профессионально-педагогический колледж имени Ю. А. Гагарина</a:t>
            </a:r>
          </a:p>
          <a:p>
            <a:pPr lvl="0"/>
            <a:r>
              <a:rPr lang="ru-RU" dirty="0" smtClean="0"/>
              <a:t>Саратовский областной колледж искусств и культуры</a:t>
            </a:r>
          </a:p>
          <a:p>
            <a:pPr lvl="0"/>
            <a:r>
              <a:rPr lang="ru-RU" dirty="0" smtClean="0"/>
              <a:t>Саратовский государственный колледж книжного бизнеса и информационных технологий</a:t>
            </a:r>
          </a:p>
          <a:p>
            <a:pPr lvl="0"/>
            <a:r>
              <a:rPr lang="ru-RU" dirty="0" smtClean="0"/>
              <a:t>Саратовский авиационный колледж</a:t>
            </a:r>
          </a:p>
          <a:p>
            <a:pPr>
              <a:buNone/>
            </a:pPr>
            <a:r>
              <a:rPr lang="ru-RU" b="1" dirty="0" smtClean="0"/>
              <a:t>Средние образовательные учреждения</a:t>
            </a:r>
          </a:p>
          <a:p>
            <a:r>
              <a:rPr lang="ru-RU" b="1" dirty="0" smtClean="0"/>
              <a:t>Гимназии и лицеи</a:t>
            </a:r>
            <a:endParaRPr lang="ru-RU" dirty="0" smtClean="0"/>
          </a:p>
          <a:p>
            <a:pPr lvl="0"/>
            <a:r>
              <a:rPr lang="ru-RU" dirty="0" smtClean="0"/>
              <a:t>Физико-технический лицей № 1  </a:t>
            </a:r>
          </a:p>
          <a:p>
            <a:pPr lvl="0"/>
            <a:r>
              <a:rPr lang="ru-RU" dirty="0" smtClean="0"/>
              <a:t>Национальная татарская гимназия</a:t>
            </a:r>
          </a:p>
          <a:p>
            <a:pPr lvl="0"/>
            <a:r>
              <a:rPr lang="ru-RU" dirty="0" smtClean="0"/>
              <a:t>Гуманитарно-экономический лицей</a:t>
            </a:r>
          </a:p>
          <a:p>
            <a:pPr lvl="0"/>
            <a:r>
              <a:rPr lang="ru-RU" dirty="0" smtClean="0"/>
              <a:t>Лицей математики и информатики</a:t>
            </a:r>
          </a:p>
          <a:p>
            <a:pPr lvl="0"/>
            <a:r>
              <a:rPr lang="ru-RU" dirty="0" smtClean="0"/>
              <a:t>Лицей прикладных наук</a:t>
            </a:r>
          </a:p>
          <a:p>
            <a:pPr lvl="0"/>
            <a:r>
              <a:rPr lang="ru-RU" dirty="0" smtClean="0"/>
              <a:t>Медико-биологический лицей</a:t>
            </a:r>
          </a:p>
          <a:p>
            <a:endParaRPr lang="ru-RU" dirty="0"/>
          </a:p>
        </p:txBody>
      </p:sp>
      <p:pic>
        <p:nvPicPr>
          <p:cNvPr id="6" name="Picture 2" descr="PTL 1 Korp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24744"/>
            <a:ext cx="3072339" cy="23042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436096" y="3861048"/>
            <a:ext cx="3707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/>
              <a:t>Физико-технический лицей № 1 — одно из старейших российских общеобразовательных учебных заведений для одарённых детей. </a:t>
            </a:r>
            <a:endParaRPr 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2448272"/>
          </a:xfrm>
        </p:spPr>
        <p:txBody>
          <a:bodyPr/>
          <a:lstStyle/>
          <a:p>
            <a:r>
              <a:rPr lang="ru-RU" b="1" dirty="0" smtClean="0"/>
              <a:t>Культура</a:t>
            </a:r>
          </a:p>
          <a:p>
            <a:pPr>
              <a:lnSpc>
                <a:spcPct val="90000"/>
              </a:lnSpc>
              <a:buNone/>
            </a:pPr>
            <a:r>
              <a:rPr lang="ru-RU" sz="2400" dirty="0" smtClean="0"/>
              <a:t>В числе объектов культурного наследия Саратова: 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Саратовская консерватория, 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Свято-Троицкий кафедральный собор,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 Саратовский художественный музей, 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Дом-музей Павла Кузнецова.</a:t>
            </a:r>
          </a:p>
          <a:p>
            <a:endParaRPr lang="ru-RU" b="1" dirty="0"/>
          </a:p>
        </p:txBody>
      </p:sp>
      <p:pic>
        <p:nvPicPr>
          <p:cNvPr id="28674" name="Picture 2" descr="http://im0-tub-ru.yandex.net/i?id=392968342-4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996952"/>
            <a:ext cx="2592288" cy="1944216"/>
          </a:xfrm>
          <a:prstGeom prst="rect">
            <a:avLst/>
          </a:prstGeom>
          <a:noFill/>
        </p:spPr>
      </p:pic>
      <p:pic>
        <p:nvPicPr>
          <p:cNvPr id="28676" name="Picture 4" descr="http://im0-tub-ru.yandex.net/i?id=134936436-0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437112"/>
            <a:ext cx="2784309" cy="2088232"/>
          </a:xfrm>
          <a:prstGeom prst="rect">
            <a:avLst/>
          </a:prstGeom>
          <a:noFill/>
        </p:spPr>
      </p:pic>
      <p:pic>
        <p:nvPicPr>
          <p:cNvPr id="28678" name="Picture 6" descr="http://im7-tub-ru.yandex.net/i?id=307219277-6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996952"/>
            <a:ext cx="2592288" cy="1953986"/>
          </a:xfrm>
          <a:prstGeom prst="rect">
            <a:avLst/>
          </a:prstGeom>
          <a:noFill/>
        </p:spPr>
      </p:pic>
      <p:pic>
        <p:nvPicPr>
          <p:cNvPr id="28680" name="Picture 8" descr="http://im4-tub-ru.yandex.net/i?id=118839178-48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725144"/>
            <a:ext cx="288032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Инвестиционная деятельность</a:t>
            </a:r>
          </a:p>
          <a:p>
            <a:pPr>
              <a:buNone/>
            </a:pPr>
            <a:r>
              <a:rPr lang="ru-RU" sz="1600" dirty="0" smtClean="0"/>
              <a:t>	На </a:t>
            </a:r>
            <a:r>
              <a:rPr lang="ru-RU" sz="1600" dirty="0" smtClean="0"/>
              <a:t>развитие экономики и социальной сферы города в 2011 году крупными и средними организациями направлено 36,9 млрд. руб. инвестиций в основной капитал, что составляет 155,2% к уровню 2010 года. </a:t>
            </a: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Перспективы развития </a:t>
            </a:r>
            <a:r>
              <a:rPr lang="ru-RU" sz="2800" dirty="0" smtClean="0"/>
              <a:t>города</a:t>
            </a:r>
            <a:endParaRPr lang="ru-RU" sz="28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835696" y="1700808"/>
          <a:ext cx="6343600" cy="430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87624" y="5877272"/>
            <a:ext cx="7956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Структура инвестиций в основной капитал по видам экономической деятельности по крупным и средним организациям в 2011 году, %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404664"/>
          <a:ext cx="8316416" cy="6007616"/>
        </p:xfrm>
        <a:graphic>
          <a:graphicData uri="http://schemas.openxmlformats.org/drawingml/2006/table">
            <a:tbl>
              <a:tblPr/>
              <a:tblGrid>
                <a:gridCol w="3941872"/>
                <a:gridCol w="4374544"/>
              </a:tblGrid>
              <a:tr h="28925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Преимущества (S)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Развитая многопрофильная производственная база.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Рост объёмов производства промышленной продукции.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Значительная доля предприятий, выпускающих наукоемкую высокотехнологичную продукцию.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Относительно высокий инвестиционный потенциал и умеренный инвестиционный риск.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Значительный объем потребительского рынка.</a:t>
                      </a: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Недостатки (W)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Дефицит оборотных средств у предприятий.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Недостаточный объем инвестиций.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Дефицит профессиональных кадров.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Диспропорции в структуре малого и среднего предпринимательства, выражающиеся в чрезмерно низкой доле в нем производственного предпринимательства.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Значительная зависимость отраслей специализации от внешних условий российского рынка.  </a:t>
                      </a: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0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Возможности (O)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Стимулирование развития существующих и вновь возникающих кластеров.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Формирование реальных механизмов поддержки малого и среднего бизнеса.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Использование высокого научного потенциала для создания наукоемких производств товаров и услуг.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Развитие туристического и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культурно-досугового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бизнеса.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Эффективное использование муниципальной собственности (земли, недвижимости).</a:t>
                      </a: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Угрозы(T)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Увеличение предпринимательского риска.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Рост доли импортной продукции в структуре продаж и свертывание соответствующих отечественных производств.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Рост безработицы.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Вытеснение с рынка саратовских предприятий, перевод их в статус филиалов, структурных подразделений российских и зарубежных холдингов.</a:t>
                      </a:r>
                    </a:p>
                  </a:txBody>
                  <a:tcPr marL="63251" marR="6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564904"/>
            <a:ext cx="8229600" cy="1143000"/>
          </a:xfrm>
        </p:spPr>
        <p:txBody>
          <a:bodyPr/>
          <a:lstStyle/>
          <a:p>
            <a:r>
              <a:rPr lang="ru-RU" sz="4400" dirty="0" smtClean="0"/>
              <a:t>Спасибо за внимание!!!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484784"/>
            <a:ext cx="4464496" cy="3600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b="1" dirty="0" smtClean="0"/>
              <a:t>	</a:t>
            </a:r>
            <a:r>
              <a:rPr lang="ru-RU" sz="2400" b="1" dirty="0" err="1" smtClean="0"/>
              <a:t>Микроположение</a:t>
            </a:r>
            <a:r>
              <a:rPr lang="ru-RU" sz="2400" b="1" dirty="0" smtClean="0"/>
              <a:t>. </a:t>
            </a:r>
            <a:r>
              <a:rPr lang="ru-RU" sz="2400" dirty="0" smtClean="0"/>
              <a:t>Саратов —административный центр Саратовской </a:t>
            </a:r>
            <a:r>
              <a:rPr lang="ru-RU" sz="2400" dirty="0" smtClean="0"/>
              <a:t>области</a:t>
            </a:r>
            <a:r>
              <a:rPr lang="ru-RU" sz="2400" dirty="0" smtClean="0"/>
              <a:t>. </a:t>
            </a:r>
          </a:p>
          <a:p>
            <a:pPr>
              <a:buNone/>
            </a:pPr>
            <a:r>
              <a:rPr lang="ru-RU" sz="2400" b="1" dirty="0" smtClean="0"/>
              <a:t>	</a:t>
            </a:r>
            <a:r>
              <a:rPr lang="ru-RU" sz="2400" b="1" dirty="0" err="1" smtClean="0"/>
              <a:t>Мезоположение</a:t>
            </a:r>
            <a:r>
              <a:rPr lang="ru-RU" sz="2400" b="1" dirty="0" smtClean="0"/>
              <a:t>. </a:t>
            </a:r>
            <a:r>
              <a:rPr lang="ru-RU" sz="2400" dirty="0" smtClean="0"/>
              <a:t>Находится в Поволжском экономическом районе, входит в состав Приволжского федерального округа.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Оценка экономико-географического положения города</a:t>
            </a:r>
            <a:endParaRPr lang="ru-RU" sz="3200" dirty="0"/>
          </a:p>
        </p:txBody>
      </p:sp>
      <p:pic>
        <p:nvPicPr>
          <p:cNvPr id="2052" name="Picture 4" descr="http://im0-tub-ru.yandex.net/i?id=182769892-3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4139952" cy="23433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16016" y="4293096"/>
            <a:ext cx="4427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Макроположение</a:t>
            </a:r>
            <a:r>
              <a:rPr lang="ru-RU" sz="2000" b="1" dirty="0" smtClean="0"/>
              <a:t>. </a:t>
            </a:r>
            <a:r>
              <a:rPr lang="ru-RU" sz="2000" dirty="0" smtClean="0"/>
              <a:t>Крупный город на юго-востоке европейской части России.</a:t>
            </a: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близость </a:t>
            </a:r>
            <a:r>
              <a:rPr lang="ru-RU" sz="2400" dirty="0" smtClean="0"/>
              <a:t>ключевых рынков сбыта (Центральная Россия, Казахстан);</a:t>
            </a:r>
          </a:p>
          <a:p>
            <a:r>
              <a:rPr lang="ru-RU" sz="2400" dirty="0" smtClean="0"/>
              <a:t>расположением </a:t>
            </a:r>
            <a:r>
              <a:rPr lang="ru-RU" sz="2400" dirty="0" smtClean="0"/>
              <a:t>на пересечении крупнейших транспортных коридоров (Евроазиатский коридор «Север-Юг» и Евроазиатский коридор «Запад-Восток»);</a:t>
            </a:r>
          </a:p>
          <a:p>
            <a:r>
              <a:rPr lang="ru-RU" sz="2400" dirty="0" smtClean="0"/>
              <a:t>наличием </a:t>
            </a:r>
            <a:r>
              <a:rPr lang="ru-RU" sz="2400" dirty="0" smtClean="0"/>
              <a:t>развитой транспортной инфраструктуры: разветвленная сеть железных и автомобильных дорог, трубопроводов, водными судоходными путями и воздушными авиалиниями.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Город имеет выгодное экономико-географическое положение, что обусловлено следующим:</a:t>
            </a:r>
            <a:br>
              <a:rPr lang="ru-RU" sz="27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6" y="332656"/>
          <a:ext cx="8280921" cy="6264696"/>
        </p:xfrm>
        <a:graphic>
          <a:graphicData uri="http://schemas.openxmlformats.org/drawingml/2006/table">
            <a:tbl>
              <a:tblPr/>
              <a:tblGrid>
                <a:gridCol w="1800202"/>
                <a:gridCol w="3626305"/>
                <a:gridCol w="2854414"/>
              </a:tblGrid>
              <a:tr h="5695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Аспект</a:t>
                      </a:r>
                      <a:endParaRPr lang="ru-RU" sz="16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Положительное влияние</a:t>
                      </a:r>
                      <a:endParaRPr lang="ru-RU" sz="16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Отрицательное влияние</a:t>
                      </a:r>
                      <a:endParaRPr lang="ru-RU" sz="16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58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Геополитическое положение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Преимущества (</a:t>
                      </a:r>
                      <a:r>
                        <a:rPr lang="en-US" sz="1600" b="1"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ru-RU" sz="1600" b="1"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Выгодное экономико-географическое положение, расположение на пересечении основных транспортных коридоров.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Крупный транспортный узел.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Близость к сельскохозяйственным и сырьевым регионам.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Наличие города-спутника обладающего производственным, технологическим и кадровым потенциалом.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Недостатки (</a:t>
                      </a:r>
                      <a:r>
                        <a:rPr lang="en-US" sz="1600" b="1">
                          <a:latin typeface="Times New Roman"/>
                          <a:ea typeface="Times New Roman"/>
                        </a:rPr>
                        <a:t>W</a:t>
                      </a:r>
                      <a:r>
                        <a:rPr lang="ru-RU" sz="1600" b="1"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Удаленное, периферийное положение относительно важных центров и регионов России и  Европы.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Относительно неблагоприятный континентальный климат.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Возможности (O)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Участие в реализации политики экономического роста, реализуемой Правительством РФ и Правительством Саратовской области.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Эффективное использование геополитического и географического положения города.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Развитие международного и межрегионального сотрудничества.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Угрозы(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Конкурентная борьба городов и регионов за лидерство в Приволжском Федеральном округе и России.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Сокращение финансового обеспечения полномочий органов местного самоуправления.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481328"/>
            <a:ext cx="8219256" cy="230771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Историки до сих пор спорят о месте и времени возникновения Саратова. По одной версии, что город возник около 1584 – 1589 года на месте татарского посёлка на левом берегу Волги. Другая же, город возник как крепость для охраны Волжского пути на правом берегу Волги в 1590 году – это и считается годом основания Саратова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Название “Саратов” происходит от 2-х тюркских слов: “</a:t>
            </a:r>
            <a:r>
              <a:rPr lang="ru-RU" dirty="0" err="1" smtClean="0"/>
              <a:t>Сары-тау</a:t>
            </a:r>
            <a:r>
              <a:rPr lang="ru-RU" dirty="0" smtClean="0"/>
              <a:t>” - Желтая гора. Предполагают, что городу дала имя гора, которая сейчас называется Соколовой.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История развития города</a:t>
            </a:r>
            <a:endParaRPr lang="ru-RU" sz="3200" dirty="0"/>
          </a:p>
        </p:txBody>
      </p:sp>
      <p:pic>
        <p:nvPicPr>
          <p:cNvPr id="1026" name="Picture 2" descr="Левобережный Саратов в XVII ве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861048"/>
            <a:ext cx="2095500" cy="2447926"/>
          </a:xfrm>
          <a:prstGeom prst="rect">
            <a:avLst/>
          </a:prstGeom>
          <a:noFill/>
        </p:spPr>
      </p:pic>
      <p:pic>
        <p:nvPicPr>
          <p:cNvPr id="1028" name="Picture 4" descr="http://oldsaratov.ru/sites/default/files/styles/large/public/snimok_ekrana_1_1.png?itok=pDXNXv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861048"/>
            <a:ext cx="4572000" cy="2457451"/>
          </a:xfrm>
          <a:prstGeom prst="rect">
            <a:avLst/>
          </a:prstGeom>
          <a:noFill/>
        </p:spPr>
      </p:pic>
      <p:sp>
        <p:nvSpPr>
          <p:cNvPr id="6" name="Содержимое 1"/>
          <p:cNvSpPr txBox="1">
            <a:spLocks/>
          </p:cNvSpPr>
          <p:nvPr/>
        </p:nvSpPr>
        <p:spPr>
          <a:xfrm>
            <a:off x="1331640" y="3933056"/>
            <a:ext cx="4608512" cy="9087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1-я половина 19 века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5877272"/>
            <a:ext cx="4222304" cy="63407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План г.Саратова, 1980-е гг.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Планировка и застройка города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http://www.saratovduma.ru/documenty/genplan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598394"/>
            <a:ext cx="5148064" cy="5259606"/>
          </a:xfrm>
          <a:prstGeom prst="rect">
            <a:avLst/>
          </a:prstGeom>
          <a:noFill/>
        </p:spPr>
      </p:pic>
      <p:pic>
        <p:nvPicPr>
          <p:cNvPr id="17412" name="Picture 4" descr="http://oldsaratov.ru/sites/default/files/styles/large/public/0_36de7_ffcb29cb_orig.jpg?itok=aqazj-h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360045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44008" y="1268760"/>
            <a:ext cx="4499992" cy="6264696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/>
              <a:t>Первая зона – Историко-архитектурный центр города с множеством зданий, являющихся памятниками истории и культуры. Это престижная территория с развитой инженерной и социальной инфраструктурой, удобным транспортным сообщением с любой частью города. </a:t>
            </a:r>
          </a:p>
          <a:p>
            <a:r>
              <a:rPr lang="ru-RU" sz="2900" dirty="0" smtClean="0"/>
              <a:t>Вторая зона прилегает к центру города с северной, западной и восточной частей, имеет развитую транспортную инфраструктуру. В этой зоне расположены по большей части жилые дома постройки 1950-1975 г.г. Во второй зоне расположены также промышленные предприятия.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dirty="0" smtClean="0"/>
              <a:t>Зонирование г.Саратова</a:t>
            </a:r>
            <a:endParaRPr lang="ru-RU" dirty="0"/>
          </a:p>
        </p:txBody>
      </p:sp>
      <p:pic>
        <p:nvPicPr>
          <p:cNvPr id="18434" name="Picture 2" descr="http://www.s-mls.ru/files/u1/analytics/z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464496" cy="5448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3968" y="881336"/>
            <a:ext cx="4629200" cy="597666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Третья зона включает в себя спальные микрорайоны города, большая часть которых расположена в северной части города и частично в южной. Также в этой зоне имеются промышленные предприятия, построенные в послевоенный период</a:t>
            </a:r>
            <a:r>
              <a:rPr lang="ru-RU" dirty="0" smtClean="0"/>
              <a:t>. Жилой </a:t>
            </a:r>
            <a:r>
              <a:rPr lang="ru-RU" dirty="0" smtClean="0"/>
              <a:t>фонд в третьей зоне был введен в эксплуатацию в 1960-1985 гг.</a:t>
            </a:r>
          </a:p>
          <a:p>
            <a:r>
              <a:rPr lang="ru-RU" dirty="0" smtClean="0"/>
              <a:t>Четвертую зону можно охарактеризовать как преимущественно промышленную зону. В этой зоне количество жилищного фонда сравнительно меньше, это связано с тем, что на территории данной зоны большую площадь занимают заводы, склады и хранилища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Микрорайоны</a:t>
            </a:r>
            <a:r>
              <a:rPr lang="ru-RU" dirty="0" smtClean="0"/>
              <a:t>, находящиеся в пятой зоне значительно отдалены от первой зоны и объем жилищного фонда в этой зоне самый маленький в городе.</a:t>
            </a:r>
          </a:p>
          <a:p>
            <a:endParaRPr lang="ru-RU" dirty="0" smtClean="0"/>
          </a:p>
        </p:txBody>
      </p:sp>
      <p:pic>
        <p:nvPicPr>
          <p:cNvPr id="19458" name="Picture 2" descr="http://www.pandia.ru/text/77/239/images/image001_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4330222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265</TotalTime>
  <Words>1207</Words>
  <Application>Microsoft Office PowerPoint</Application>
  <PresentationFormat>Экран (4:3)</PresentationFormat>
  <Paragraphs>208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Характеристика города Саратова</vt:lpstr>
      <vt:lpstr>План</vt:lpstr>
      <vt:lpstr>Оценка экономико-географического положения города</vt:lpstr>
      <vt:lpstr>Город имеет выгодное экономико-географическое положение, что обусловлено следующим: </vt:lpstr>
      <vt:lpstr>Слайд 5</vt:lpstr>
      <vt:lpstr>История развития города</vt:lpstr>
      <vt:lpstr>Планировка и застройка города </vt:lpstr>
      <vt:lpstr>Зонирование г.Саратова</vt:lpstr>
      <vt:lpstr>Слайд 9</vt:lpstr>
      <vt:lpstr>Слайд 10</vt:lpstr>
      <vt:lpstr>Промышленное производство города</vt:lpstr>
      <vt:lpstr>Показатели развития промышленного производства  </vt:lpstr>
      <vt:lpstr>Производственная сфера города </vt:lpstr>
      <vt:lpstr>Непроизводственная сфера города </vt:lpstr>
      <vt:lpstr> Транзитные магистрали Саратова        Схема городских магистралей                                                                                     Саратова  </vt:lpstr>
      <vt:lpstr>Слайд 16</vt:lpstr>
      <vt:lpstr>Слайд 17</vt:lpstr>
      <vt:lpstr>Слайд 18</vt:lpstr>
      <vt:lpstr>Слайд 19</vt:lpstr>
      <vt:lpstr>Слайд 20</vt:lpstr>
      <vt:lpstr>Слайд 21</vt:lpstr>
      <vt:lpstr>Перспективы развития города</vt:lpstr>
      <vt:lpstr>Слайд 23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Характеристика города Саратова</dc:title>
  <dc:creator>11</dc:creator>
  <cp:lastModifiedBy>11</cp:lastModifiedBy>
  <cp:revision>31</cp:revision>
  <dcterms:created xsi:type="dcterms:W3CDTF">2014-04-05T12:18:25Z</dcterms:created>
  <dcterms:modified xsi:type="dcterms:W3CDTF">2014-04-05T16:44:13Z</dcterms:modified>
</cp:coreProperties>
</file>