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97E021-6BF1-4CFA-9274-9CB1AA2F479E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80178E-A64D-4A50-9BF0-FF7289745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56094" cy="3240360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solidFill>
                  <a:srgbClr val="F8D16E"/>
                </a:solidFill>
                <a:effectLst/>
              </a:rPr>
              <a:t>СТРАТЕГИЯ</a:t>
            </a:r>
            <a:br>
              <a:rPr lang="ru-RU" sz="4900" dirty="0" smtClean="0">
                <a:solidFill>
                  <a:srgbClr val="F8D16E"/>
                </a:solidFill>
                <a:effectLst/>
              </a:rPr>
            </a:br>
            <a:r>
              <a:rPr lang="ru-RU" sz="4900" dirty="0" smtClean="0">
                <a:solidFill>
                  <a:srgbClr val="F8D16E"/>
                </a:solidFill>
                <a:effectLst/>
              </a:rPr>
              <a:t>РАЗВИТИЯ</a:t>
            </a:r>
            <a:br>
              <a:rPr lang="ru-RU" sz="4900" dirty="0" smtClean="0">
                <a:solidFill>
                  <a:srgbClr val="F8D16E"/>
                </a:solidFill>
                <a:effectLst/>
              </a:rPr>
            </a:br>
            <a:r>
              <a:rPr lang="ru-RU" sz="4900" dirty="0" smtClean="0">
                <a:solidFill>
                  <a:srgbClr val="F8D16E"/>
                </a:solidFill>
                <a:effectLst/>
              </a:rPr>
              <a:t>ВОРОНЕЖСКОЙ ОБЛАСТИ до </a:t>
            </a:r>
            <a:r>
              <a:rPr lang="ru-RU" sz="4900" dirty="0" smtClean="0">
                <a:solidFill>
                  <a:srgbClr val="F8D16E"/>
                </a:solidFill>
                <a:effectLst/>
              </a:rPr>
              <a:t>2020г.</a:t>
            </a:r>
            <a:r>
              <a:rPr lang="ru-RU" dirty="0" smtClean="0">
                <a:solidFill>
                  <a:srgbClr val="F8D16E"/>
                </a:solidFill>
                <a:effectLst/>
              </a:rPr>
              <a:t/>
            </a:r>
            <a:br>
              <a:rPr lang="ru-RU" dirty="0" smtClean="0">
                <a:solidFill>
                  <a:srgbClr val="F8D16E"/>
                </a:solidFill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3573016"/>
            <a:ext cx="3096344" cy="3096344"/>
          </a:xfrm>
        </p:spPr>
        <p:txBody>
          <a:bodyPr>
            <a:normAutofit fontScale="92500" lnSpcReduction="10000"/>
          </a:bodyPr>
          <a:lstStyle/>
          <a:p>
            <a:pPr marL="548640" indent="-411480"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Выполнил:</a:t>
            </a:r>
          </a:p>
          <a:p>
            <a:pPr marL="548640" indent="-411480"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студент 4 курса ГФ</a:t>
            </a:r>
          </a:p>
          <a:p>
            <a:pPr marL="548640" indent="-411480"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Специальность</a:t>
            </a:r>
          </a:p>
          <a:p>
            <a:pPr marL="548640" indent="-411480"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«География»</a:t>
            </a:r>
          </a:p>
          <a:p>
            <a:pPr marL="548640" indent="-411480"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Гр. 101 А</a:t>
            </a:r>
          </a:p>
          <a:p>
            <a:pPr marL="548640" indent="-411480"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Овсянников Сергей</a:t>
            </a:r>
          </a:p>
          <a:p>
            <a:pPr marL="548640" indent="-411480" algn="l"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/>
              <a:t>Геннадьевич</a:t>
            </a: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37779"/>
            <a:ext cx="3995936" cy="39202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Воронеж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FFC000"/>
                </a:solidFill>
              </a:rPr>
              <a:t>Воро́неж</a:t>
            </a:r>
            <a:r>
              <a:rPr lang="ru-RU" dirty="0" smtClean="0">
                <a:solidFill>
                  <a:srgbClr val="FFC000"/>
                </a:solidFill>
              </a:rPr>
              <a:t> — город в России, административный центр одноимённой области.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FFC000"/>
                </a:solidFill>
              </a:rPr>
              <a:t>Воронеж расположен на берегах Воронежского водохранилища реки Воронеж, в 8,5 километрах от впадения её в реку Дон, в 586 км от Москвы.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FFC000"/>
                </a:solidFill>
              </a:rPr>
              <a:t>Население города — 840,7 тыс. жителей (2007), 16-е место по численности населения в России. Не являясь </a:t>
            </a:r>
            <a:r>
              <a:rPr lang="ru-RU" dirty="0" err="1" smtClean="0">
                <a:solidFill>
                  <a:srgbClr val="FFC000"/>
                </a:solidFill>
              </a:rPr>
              <a:t>городом-миллионником</a:t>
            </a:r>
            <a:r>
              <a:rPr lang="ru-RU" dirty="0" smtClean="0">
                <a:solidFill>
                  <a:srgbClr val="FFC000"/>
                </a:solidFill>
              </a:rPr>
              <a:t>, Воронеж образует агломерацию численностью 0,98—1,0 </a:t>
            </a:r>
            <a:r>
              <a:rPr lang="ru-RU" dirty="0" err="1" smtClean="0">
                <a:solidFill>
                  <a:srgbClr val="FFC000"/>
                </a:solidFill>
              </a:rPr>
              <a:t>млн</a:t>
            </a:r>
            <a:r>
              <a:rPr lang="ru-RU" dirty="0" smtClean="0">
                <a:solidFill>
                  <a:srgbClr val="FFC000"/>
                </a:solidFill>
              </a:rPr>
              <a:t> человек (2005) (21-е место в России).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rgbClr val="FFC000"/>
                </a:solidFill>
              </a:rPr>
              <a:t>За героическое сопротивление немецким захватчикам в годы Великой Отечественной войны Воронежу присужден Орден Отечественной войны I степени.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FFFF"/>
                </a:solidFill>
              </a:rPr>
              <a:t>Основные проблемы социально-экономического и пространственного развития Воронежской области</a:t>
            </a:r>
            <a:r>
              <a:rPr lang="ru-RU" dirty="0" smtClean="0">
                <a:solidFill>
                  <a:srgbClr val="FFFFFF"/>
                </a:solidFill>
              </a:rPr>
              <a:t/>
            </a:r>
            <a:br>
              <a:rPr lang="ru-RU" dirty="0" smtClean="0">
                <a:solidFill>
                  <a:srgbClr val="FFFFFF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FFC000"/>
                </a:solidFill>
              </a:rPr>
              <a:t>Утрата резидентами традиционных рынков, либо уменьшение их доли рынка. Степень падения производства в 1990-х гг. – выше </a:t>
            </a:r>
            <a:r>
              <a:rPr lang="ru-RU" sz="3800" b="1" dirty="0" err="1" smtClean="0">
                <a:solidFill>
                  <a:srgbClr val="FFC000"/>
                </a:solidFill>
              </a:rPr>
              <a:t>среднероссийской</a:t>
            </a:r>
            <a:r>
              <a:rPr lang="ru-RU" sz="3800" b="1" dirty="0" smtClean="0">
                <a:solidFill>
                  <a:srgbClr val="FFC000"/>
                </a:solidFill>
              </a:rPr>
              <a:t>. Отставание области в темпах социально-экономического развития.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38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FFC000"/>
                </a:solidFill>
              </a:rPr>
              <a:t>  Технологическая отсталость экономики области.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38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FFC000"/>
                </a:solidFill>
              </a:rPr>
              <a:t>  Дисбаланс на рынке труда, рост дефицита кадров, несоответствие   системы профобразования запросам рынка труда. Рост социальной нагрузки на общество за счет старения населения.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38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FFC000"/>
                </a:solidFill>
              </a:rPr>
              <a:t> Несоответствие развития городской среды Воронежа современным   видам экономической активности.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38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FFC000"/>
                </a:solidFill>
              </a:rPr>
              <a:t> Снижение устойчивости системы расселения, угрозы формирования депрессивных зон на территории области, оттока трудоспособного населения, снижения бюджетной обеспеченности отдельных муниципальных образований.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38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FFC000"/>
                </a:solidFill>
              </a:rPr>
              <a:t> Снижение культурно-экономического значения, изменение статуса региона в ЦЧР.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3800" b="1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FFC000"/>
                </a:solidFill>
              </a:rPr>
              <a:t> Ограничения бюджетной системы области.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FFFF"/>
                </a:solidFill>
              </a:rPr>
              <a:t>Приоритетные направления стратегии развития области</a:t>
            </a:r>
            <a:r>
              <a:rPr lang="ru-RU" sz="4400" dirty="0" smtClean="0">
                <a:solidFill>
                  <a:srgbClr val="FFFFFF"/>
                </a:solidFill>
              </a:rPr>
              <a:t/>
            </a:r>
            <a:br>
              <a:rPr lang="ru-RU" sz="4400" dirty="0" smtClean="0">
                <a:solidFill>
                  <a:srgbClr val="FFFFFF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C000"/>
                </a:solidFill>
              </a:rPr>
              <a:t>Модернизация власти, повышение ее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   конкурентоспособности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Развитие человеческого потенциала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Создание инфраструктуры инновационной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   деятельности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Новая промышленная политика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b="1" dirty="0" smtClean="0">
                <a:solidFill>
                  <a:srgbClr val="FFC000"/>
                </a:solidFill>
              </a:rPr>
              <a:t>Новая политика развития АПК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Приоритетные направления стратегии развития области</a:t>
            </a:r>
            <a:r>
              <a:rPr lang="ru-RU" sz="4400" dirty="0" smtClean="0">
                <a:solidFill>
                  <a:srgbClr val="FFFFFF"/>
                </a:solidFill>
              </a:rPr>
              <a:t/>
            </a:r>
            <a:br>
              <a:rPr lang="ru-RU" sz="4400" dirty="0" smtClean="0">
                <a:solidFill>
                  <a:srgbClr val="FFFFFF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Модернизация власти, повышение ее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   конкурентоспособности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Развитие человеческого потенциала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Создание инфраструктуры инновационной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   деятельности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C000"/>
                </a:solidFill>
              </a:rPr>
              <a:t> Новая промышленная политика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b="1" dirty="0" smtClean="0">
                <a:solidFill>
                  <a:srgbClr val="FFC000"/>
                </a:solidFill>
              </a:rPr>
              <a:t>Новая политика развития АПК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35280" cy="90872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FFFF"/>
                </a:solidFill>
              </a:rPr>
              <a:t>Стратегические приоритеты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58825" y="1625975"/>
            <a:ext cx="184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endParaRPr lang="ru-RU" b="1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1714500" y="1052736"/>
            <a:ext cx="5753100" cy="1725388"/>
          </a:xfrm>
          <a:prstGeom prst="ellipse">
            <a:avLst/>
          </a:prstGeom>
          <a:solidFill>
            <a:srgbClr val="9966FF"/>
          </a:solidFill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lIns="64008" tIns="32004" rIns="64008" bIns="32004" anchor="ctr"/>
          <a:lstStyle/>
          <a:p>
            <a:pPr algn="ctr" eaLnBrk="1" hangingPunct="1"/>
            <a:endParaRPr lang="ru-RU" sz="1600">
              <a:solidFill>
                <a:srgbClr val="00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690688" y="1550973"/>
            <a:ext cx="5765800" cy="1736739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lIns="64008" tIns="32004" rIns="64008" bIns="32004" anchor="ctr"/>
          <a:lstStyle/>
          <a:p>
            <a:pPr algn="ctr" eaLnBrk="1" hangingPunct="1"/>
            <a:endParaRPr lang="ru-RU" sz="1400">
              <a:solidFill>
                <a:srgbClr val="00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 rot="10800000">
            <a:off x="3721098" y="1382927"/>
            <a:ext cx="1719263" cy="442698"/>
          </a:xfrm>
          <a:prstGeom prst="upArrow">
            <a:avLst>
              <a:gd name="adj1" fmla="val 42759"/>
              <a:gd name="adj2" fmla="val 56685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024063" y="1959466"/>
            <a:ext cx="505460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600" b="1" u="sng">
                <a:solidFill>
                  <a:srgbClr val="000066"/>
                </a:solidFill>
                <a:cs typeface="Arial" charset="0"/>
              </a:rPr>
              <a:t>ИДЕОЛОГИЯ СТРАТЕГИИ РАЗВИТИЯ</a:t>
            </a:r>
            <a:r>
              <a:rPr lang="ru-RU" sz="1200" b="1">
                <a:solidFill>
                  <a:srgbClr val="000066"/>
                </a:solidFill>
                <a:cs typeface="Arial" charset="0"/>
              </a:rPr>
              <a:t> -</a:t>
            </a:r>
            <a:endParaRPr lang="ru-RU" sz="1000" b="1">
              <a:solidFill>
                <a:srgbClr val="000066"/>
              </a:solidFill>
              <a:cs typeface="Arial" charset="0"/>
            </a:endParaRPr>
          </a:p>
          <a:p>
            <a:pPr algn="ctr" eaLnBrk="1" hangingPunct="1"/>
            <a:r>
              <a:rPr lang="ru-RU" sz="1000" b="1">
                <a:solidFill>
                  <a:srgbClr val="000066"/>
                </a:solidFill>
                <a:cs typeface="Arial" charset="0"/>
              </a:rPr>
              <a:t>система социально-политических идей</a:t>
            </a:r>
            <a:r>
              <a:rPr lang="en-US" sz="1000" b="1">
                <a:solidFill>
                  <a:srgbClr val="000066"/>
                </a:solidFill>
                <a:cs typeface="Arial" charset="0"/>
              </a:rPr>
              <a:t>,</a:t>
            </a:r>
            <a:r>
              <a:rPr lang="ru-RU" sz="1000" b="1">
                <a:solidFill>
                  <a:srgbClr val="000066"/>
                </a:solidFill>
                <a:cs typeface="Arial" charset="0"/>
              </a:rPr>
              <a:t> и организация мероприятий, направленных на консолидацию общества,</a:t>
            </a:r>
          </a:p>
          <a:p>
            <a:pPr algn="ctr" eaLnBrk="1" hangingPunct="1"/>
            <a:r>
              <a:rPr lang="ru-RU" sz="1000" b="1">
                <a:solidFill>
                  <a:srgbClr val="000066"/>
                </a:solidFill>
                <a:latin typeface="Times New Roman" pitchFamily="18" charset="0"/>
                <a:cs typeface="Arial" charset="0"/>
              </a:rPr>
              <a:t>власти и бизнеса для достижения стратегических целей развития.</a:t>
            </a:r>
          </a:p>
          <a:p>
            <a:pPr algn="ctr" eaLnBrk="1" hangingPunct="1"/>
            <a:endParaRPr lang="ru-RU" sz="900" b="1">
              <a:solidFill>
                <a:srgbClr val="000066"/>
              </a:solidFill>
              <a:latin typeface="Times New Roman" pitchFamily="18" charset="0"/>
              <a:cs typeface="Arial" charset="0"/>
            </a:endParaRPr>
          </a:p>
          <a:p>
            <a:pPr algn="ctr" eaLnBrk="1" hangingPunct="1"/>
            <a:r>
              <a:rPr lang="ru-RU" sz="1200" b="1" u="sng">
                <a:solidFill>
                  <a:srgbClr val="000066"/>
                </a:solidFill>
                <a:latin typeface="Times New Roman" pitchFamily="18" charset="0"/>
                <a:cs typeface="Arial" charset="0"/>
              </a:rPr>
              <a:t>ПОЛИТИКА</a:t>
            </a:r>
            <a:r>
              <a:rPr lang="en-US" sz="1200" b="1" u="sng">
                <a:solidFill>
                  <a:srgbClr val="000066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ru-RU" sz="1200" b="1" u="sng">
                <a:solidFill>
                  <a:srgbClr val="000066"/>
                </a:solidFill>
                <a:latin typeface="Times New Roman" pitchFamily="18" charset="0"/>
                <a:cs typeface="Arial" charset="0"/>
              </a:rPr>
              <a:t>НАПРАВЛЕННАЯ НА ОБЩЕСТВЕННОЕ СОЗНАНИЕ</a:t>
            </a:r>
            <a:r>
              <a:rPr lang="ru-RU" sz="900" b="1" u="sng">
                <a:solidFill>
                  <a:srgbClr val="000066"/>
                </a:solidFill>
                <a:latin typeface="Times New Roman" pitchFamily="18" charset="0"/>
                <a:cs typeface="Arial" charset="0"/>
              </a:rPr>
              <a:t>.</a:t>
            </a:r>
          </a:p>
        </p:txBody>
      </p:sp>
      <p:sp>
        <p:nvSpPr>
          <p:cNvPr id="10" name="WordArt 15"/>
          <p:cNvSpPr>
            <a:spLocks noChangeArrowheads="1" noChangeShapeType="1" noTextEdit="1"/>
          </p:cNvSpPr>
          <p:nvPr/>
        </p:nvSpPr>
        <p:spPr bwMode="auto">
          <a:xfrm>
            <a:off x="2290763" y="3262934"/>
            <a:ext cx="4587875" cy="432766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ВОЗДЕЙСТВИЕ ИДЕОЛОГИИ</a:t>
            </a: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 rot="9285691">
            <a:off x="7009879" y="2964391"/>
            <a:ext cx="601662" cy="1295459"/>
          </a:xfrm>
          <a:prstGeom prst="upArrow">
            <a:avLst>
              <a:gd name="adj1" fmla="val 40009"/>
              <a:gd name="adj2" fmla="val 71857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 rot="12243497">
            <a:off x="1573210" y="2981114"/>
            <a:ext cx="601662" cy="1311068"/>
          </a:xfrm>
          <a:prstGeom prst="upArrow">
            <a:avLst>
              <a:gd name="adj1" fmla="val 40009"/>
              <a:gd name="adj2" fmla="val 72722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 rot="10800000">
            <a:off x="3143248" y="3741234"/>
            <a:ext cx="690563" cy="476752"/>
          </a:xfrm>
          <a:prstGeom prst="upArrow">
            <a:avLst>
              <a:gd name="adj1" fmla="val 40009"/>
              <a:gd name="adj2" fmla="val 29829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 rot="10800000">
            <a:off x="5227638" y="3756871"/>
            <a:ext cx="665162" cy="488103"/>
          </a:xfrm>
          <a:prstGeom prst="upArrow">
            <a:avLst>
              <a:gd name="adj1" fmla="val 40009"/>
              <a:gd name="adj2" fmla="val 29829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2782888" y="4373992"/>
            <a:ext cx="1422400" cy="88539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b="1">
                <a:solidFill>
                  <a:srgbClr val="000066"/>
                </a:solidFill>
                <a:latin typeface="Tahoma" pitchFamily="34" charset="0"/>
                <a:cs typeface="Arial" charset="0"/>
              </a:rPr>
              <a:t>Социум</a:t>
            </a: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765175" y="4371531"/>
            <a:ext cx="1422400" cy="8513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b="1">
              <a:solidFill>
                <a:srgbClr val="000066"/>
              </a:solidFill>
              <a:latin typeface="Tahoma" pitchFamily="34" charset="0"/>
              <a:cs typeface="Arial" charset="0"/>
            </a:endParaRPr>
          </a:p>
          <a:p>
            <a:pPr algn="ctr" eaLnBrk="1" hangingPunct="1"/>
            <a:r>
              <a:rPr lang="ru-RU" b="1">
                <a:solidFill>
                  <a:srgbClr val="000066"/>
                </a:solidFill>
                <a:latin typeface="Tahoma" pitchFamily="34" charset="0"/>
                <a:cs typeface="Arial" charset="0"/>
              </a:rPr>
              <a:t>Власть</a:t>
            </a:r>
          </a:p>
          <a:p>
            <a:pPr algn="ctr" eaLnBrk="1" hangingPunct="1"/>
            <a:endParaRPr lang="ru-RU" b="1">
              <a:solidFill>
                <a:srgbClr val="00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7" name="AutoShape 22"/>
          <p:cNvSpPr>
            <a:spLocks noChangeArrowheads="1"/>
          </p:cNvSpPr>
          <p:nvPr/>
        </p:nvSpPr>
        <p:spPr bwMode="auto">
          <a:xfrm>
            <a:off x="7026275" y="4375579"/>
            <a:ext cx="1422400" cy="88539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b="1">
                <a:solidFill>
                  <a:srgbClr val="000066"/>
                </a:solidFill>
                <a:latin typeface="Tahoma" pitchFamily="34" charset="0"/>
                <a:cs typeface="Arial" charset="0"/>
              </a:rPr>
              <a:t>Элиты</a:t>
            </a:r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4830763" y="4397170"/>
            <a:ext cx="1422400" cy="83999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b="1">
                <a:solidFill>
                  <a:srgbClr val="000066"/>
                </a:solidFill>
                <a:latin typeface="Tahoma" pitchFamily="34" charset="0"/>
                <a:cs typeface="Arial" charset="0"/>
              </a:rPr>
              <a:t>Бизнес</a:t>
            </a:r>
          </a:p>
        </p:txBody>
      </p:sp>
      <p:sp>
        <p:nvSpPr>
          <p:cNvPr id="19" name="AutoShape 25"/>
          <p:cNvSpPr>
            <a:spLocks noChangeArrowheads="1"/>
          </p:cNvSpPr>
          <p:nvPr/>
        </p:nvSpPr>
        <p:spPr bwMode="auto">
          <a:xfrm>
            <a:off x="1320800" y="5317706"/>
            <a:ext cx="304800" cy="397293"/>
          </a:xfrm>
          <a:prstGeom prst="downArrow">
            <a:avLst>
              <a:gd name="adj1" fmla="val 50000"/>
              <a:gd name="adj2" fmla="val 36458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26"/>
          <p:cNvSpPr>
            <a:spLocks noChangeArrowheads="1"/>
          </p:cNvSpPr>
          <p:nvPr/>
        </p:nvSpPr>
        <p:spPr bwMode="auto">
          <a:xfrm>
            <a:off x="3390900" y="5332316"/>
            <a:ext cx="292100" cy="306483"/>
          </a:xfrm>
          <a:prstGeom prst="downArrow">
            <a:avLst>
              <a:gd name="adj1" fmla="val 50000"/>
              <a:gd name="adj2" fmla="val 29348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27"/>
          <p:cNvSpPr>
            <a:spLocks noChangeArrowheads="1"/>
          </p:cNvSpPr>
          <p:nvPr/>
        </p:nvSpPr>
        <p:spPr bwMode="auto">
          <a:xfrm>
            <a:off x="5435600" y="5285562"/>
            <a:ext cx="304800" cy="340537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7658100" y="5344455"/>
            <a:ext cx="266700" cy="408644"/>
          </a:xfrm>
          <a:prstGeom prst="downArrow">
            <a:avLst>
              <a:gd name="adj1" fmla="val 50000"/>
              <a:gd name="adj2" fmla="val 42857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3390900" y="1022970"/>
            <a:ext cx="2565400" cy="272430"/>
          </a:xfrm>
          <a:prstGeom prst="rect">
            <a:avLst/>
          </a:prstGeom>
          <a:solidFill>
            <a:srgbClr val="9966FF"/>
          </a:solidFill>
          <a:ln w="9525">
            <a:solidFill>
              <a:srgbClr val="99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b="1">
                <a:solidFill>
                  <a:srgbClr val="FFFFFF"/>
                </a:solidFill>
              </a:rPr>
              <a:t>С т р а т е г и Я</a:t>
            </a:r>
          </a:p>
        </p:txBody>
      </p:sp>
      <p:sp>
        <p:nvSpPr>
          <p:cNvPr id="81" name="Oval 24"/>
          <p:cNvSpPr>
            <a:spLocks noChangeArrowheads="1"/>
          </p:cNvSpPr>
          <p:nvPr/>
        </p:nvSpPr>
        <p:spPr bwMode="auto">
          <a:xfrm>
            <a:off x="611560" y="5661248"/>
            <a:ext cx="8113340" cy="102746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sz="2400" b="1" dirty="0">
                <a:solidFill>
                  <a:srgbClr val="000000"/>
                </a:solidFill>
                <a:latin typeface="Tahoma" pitchFamily="34" charset="0"/>
              </a:rPr>
              <a:t>Консолидированное стратегическое действие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FFFF"/>
                </a:solidFill>
              </a:rPr>
              <a:t>Реализация стратегии развития области</a:t>
            </a:r>
            <a:endParaRPr lang="ru-RU" sz="32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764704"/>
            <a:ext cx="1691680" cy="1718196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100000"/>
              </a:spcBef>
            </a:pPr>
            <a:r>
              <a:rPr lang="ru-RU" sz="1600" b="1" dirty="0">
                <a:solidFill>
                  <a:srgbClr val="000000"/>
                </a:solidFill>
                <a:latin typeface="Verdana" pitchFamily="34" charset="0"/>
              </a:rPr>
              <a:t>Содержание 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z="1600" b="1" dirty="0">
                <a:solidFill>
                  <a:srgbClr val="000000"/>
                </a:solidFill>
                <a:latin typeface="Verdana" pitchFamily="34" charset="0"/>
              </a:rPr>
              <a:t>идеологии</a:t>
            </a: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1691680" y="980728"/>
            <a:ext cx="673100" cy="10287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39752" y="836712"/>
            <a:ext cx="4165600" cy="864096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100000"/>
              </a:spcBef>
            </a:pPr>
            <a:r>
              <a:rPr lang="ru-RU" sz="1400" b="1" dirty="0">
                <a:solidFill>
                  <a:srgbClr val="000000"/>
                </a:solidFill>
                <a:latin typeface="Verdana" pitchFamily="34" charset="0"/>
              </a:rPr>
              <a:t>Система 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400" b="1" dirty="0">
                <a:solidFill>
                  <a:srgbClr val="000000"/>
                </a:solidFill>
                <a:latin typeface="Verdana" pitchFamily="34" charset="0"/>
              </a:rPr>
              <a:t>общественно-политических идей, 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400" b="1" dirty="0">
                <a:solidFill>
                  <a:srgbClr val="000000"/>
                </a:solidFill>
                <a:latin typeface="Verdana" pitchFamily="34" charset="0"/>
              </a:rPr>
              <a:t>направленных на консолидацию общества, власти и бизнеса</a:t>
            </a: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6516216" y="836712"/>
            <a:ext cx="419100" cy="5461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48264" y="764704"/>
            <a:ext cx="2044700" cy="855663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Осознание всеми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участниками процесса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параметров приемлемого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для всех 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образа будущего</a:t>
            </a:r>
            <a:r>
              <a:rPr lang="ru-RU" sz="1000" b="1" dirty="0">
                <a:latin typeface="Times New Roman" pitchFamily="18" charset="0"/>
              </a:rPr>
              <a:t> </a:t>
            </a: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267401">
            <a:off x="6452975" y="1555039"/>
            <a:ext cx="490538" cy="5397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6948264" y="1700808"/>
            <a:ext cx="1993900" cy="779462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70000"/>
              </a:spcBef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Готовность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 участия в достижении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определенных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000" b="1" dirty="0">
                <a:solidFill>
                  <a:srgbClr val="000000"/>
                </a:solidFill>
                <a:latin typeface="Verdana" pitchFamily="34" charset="0"/>
              </a:rPr>
              <a:t>параметров будущего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50000"/>
              </a:spcBef>
            </a:pPr>
            <a:endParaRPr lang="ru-RU" sz="1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1979712" y="1916832"/>
            <a:ext cx="4889500" cy="812800"/>
          </a:xfrm>
          <a:prstGeom prst="ellipse">
            <a:avLst/>
          </a:prstGeom>
          <a:solidFill>
            <a:srgbClr val="DDDDDD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Идеология стратегии развития Воронежской области</a:t>
            </a:r>
          </a:p>
        </p:txBody>
      </p:sp>
      <p:sp>
        <p:nvSpPr>
          <p:cNvPr id="15" name="AutoShape 19"/>
          <p:cNvSpPr>
            <a:spLocks noChangeArrowheads="1"/>
          </p:cNvSpPr>
          <p:nvPr/>
        </p:nvSpPr>
        <p:spPr bwMode="auto">
          <a:xfrm>
            <a:off x="3779912" y="2564904"/>
            <a:ext cx="1282700" cy="4191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3707904" y="1628800"/>
            <a:ext cx="1473200" cy="393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2051720" y="2996952"/>
            <a:ext cx="7092280" cy="3861048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Разработка и детальное описание образа будущего Воронежской области, выявление перспектив различных субъектов стратегического развития, разработка моделей развития.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Разъяснение и пропаганда образа будущего: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- региональный </a:t>
            </a:r>
            <a:r>
              <a:rPr lang="ru-RU" sz="1200" b="1" dirty="0" err="1">
                <a:solidFill>
                  <a:srgbClr val="000000"/>
                </a:solidFill>
                <a:latin typeface="Verdana" pitchFamily="34" charset="0"/>
              </a:rPr>
              <a:t>ребрендинг</a:t>
            </a: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, разработка и утверждение в общественном сознании положительного регионального имиджа;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- переоценка сложившихся норм общественного восприятия предпринимательства, частной инициативы, индивидуализма;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- активная пропаганда положительного исторического наследия городов и социальных сообществ области, разработка системы региональных брендов; 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Создание условий для проявления социальной активности участников процесса.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Совместная работа власти и социума по созданию условий для возникновения корпоративной региональной элиты: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- исследование и предание гласности практического опыта деятельности воронежских региональных элит различных исторических периодов, увековечивание их памяти;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- обучение элитарной деятельности через реализацию локальных социальных проектов;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- наращивание интеллектуального компонента развития, активизация интеллектуального ресурса;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ru-RU" sz="1200" b="1" dirty="0">
                <a:solidFill>
                  <a:srgbClr val="000000"/>
                </a:solidFill>
                <a:latin typeface="Verdana" pitchFamily="34" charset="0"/>
              </a:rPr>
              <a:t>- создание условий для консолидации с внешними региональными элитами.</a:t>
            </a:r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>
            <a:off x="1663700" y="4279900"/>
            <a:ext cx="431800" cy="1016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0" y="3962400"/>
            <a:ext cx="1663700" cy="1765300"/>
          </a:xfrm>
          <a:prstGeom prst="rect">
            <a:avLst/>
          </a:prstGeom>
          <a:solidFill>
            <a:srgbClr val="DDDDDD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1" hangingPunct="1">
              <a:lnSpc>
                <a:spcPct val="90000"/>
              </a:lnSpc>
            </a:pPr>
            <a:r>
              <a:rPr lang="ru-RU" sz="1600" b="1" dirty="0">
                <a:latin typeface="Verdana" pitchFamily="34" charset="0"/>
              </a:rPr>
              <a:t> </a:t>
            </a:r>
            <a:r>
              <a:rPr lang="ru-RU" sz="1600" b="1" dirty="0">
                <a:solidFill>
                  <a:srgbClr val="000000"/>
                </a:solidFill>
                <a:latin typeface="Verdana" pitchFamily="34" charset="0"/>
              </a:rPr>
              <a:t>Механизм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ru-RU" sz="1600" b="1" dirty="0">
                <a:solidFill>
                  <a:srgbClr val="000000"/>
                </a:solidFill>
                <a:latin typeface="Verdana" pitchFamily="34" charset="0"/>
              </a:rPr>
              <a:t>реализации</a:t>
            </a:r>
          </a:p>
          <a:p>
            <a:pPr marL="342900" indent="-342900" algn="ctr" eaLnBrk="1" hangingPunct="1">
              <a:lnSpc>
                <a:spcPct val="90000"/>
              </a:lnSpc>
            </a:pPr>
            <a:r>
              <a:rPr lang="ru-RU" sz="1600" b="1" dirty="0">
                <a:solidFill>
                  <a:srgbClr val="000000"/>
                </a:solidFill>
                <a:latin typeface="Verdana" pitchFamily="34" charset="0"/>
              </a:rPr>
              <a:t>стратегии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50000"/>
              </a:spcBef>
            </a:pPr>
            <a:endParaRPr lang="ru-RU" sz="1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541</Words>
  <Application>Microsoft Office PowerPoint</Application>
  <PresentationFormat>Экран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СТРАТЕГИЯ РАЗВИТИЯ ВОРОНЕЖСКОЙ ОБЛАСТИ до 2020г. </vt:lpstr>
      <vt:lpstr>Воронеж</vt:lpstr>
      <vt:lpstr>Основные проблемы социально-экономического и пространственного развития Воронежской области </vt:lpstr>
      <vt:lpstr>Приоритетные направления стратегии развития области </vt:lpstr>
      <vt:lpstr>Приоритетные направления стратегии развития области </vt:lpstr>
      <vt:lpstr>Стратегические приоритеты</vt:lpstr>
      <vt:lpstr>Реализация стратегии развития области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РАЗВИТИЯ ВОРОНЕЖСКОЙ ОБЛАСТИ до 2020г.</dc:title>
  <dc:creator>User</dc:creator>
  <cp:lastModifiedBy>User</cp:lastModifiedBy>
  <cp:revision>10</cp:revision>
  <dcterms:created xsi:type="dcterms:W3CDTF">2014-03-31T17:04:28Z</dcterms:created>
  <dcterms:modified xsi:type="dcterms:W3CDTF">2014-03-31T17:46:21Z</dcterms:modified>
</cp:coreProperties>
</file>