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1" r:id="rId2"/>
    <p:sldId id="256" r:id="rId3"/>
    <p:sldId id="257" r:id="rId4"/>
    <p:sldId id="273" r:id="rId5"/>
    <p:sldId id="272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548680"/>
            <a:ext cx="6624736" cy="1872208"/>
          </a:xfrm>
        </p:spPr>
        <p:txBody>
          <a:bodyPr>
            <a:normAutofit/>
          </a:bodyPr>
          <a:lstStyle/>
          <a:p>
            <a:r>
              <a:rPr lang="ru-RU" dirty="0" smtClean="0"/>
              <a:t>Стратегия социально-экономического развития Липецкой области </a:t>
            </a:r>
            <a:endParaRPr lang="ru-RU" dirty="0"/>
          </a:p>
        </p:txBody>
      </p:sp>
      <p:pic>
        <p:nvPicPr>
          <p:cNvPr id="4100" name="Picture 4" descr="http://vashgag.prostoprint.com/static/gallery/full-1aa23db055cb32a10d3b0c7d5d34178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814453"/>
            <a:ext cx="3342666" cy="404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858"/>
            <a:ext cx="6172200" cy="1102274"/>
          </a:xfrm>
        </p:spPr>
        <p:txBody>
          <a:bodyPr/>
          <a:lstStyle/>
          <a:p>
            <a:r>
              <a:rPr lang="ru-RU" dirty="0"/>
              <a:t>ЭТАПЫ РЕАЛИЗАЦИИ СТРАТЕГИИ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196752"/>
            <a:ext cx="6606480" cy="517817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900" u="sng" dirty="0"/>
              <a:t>Первый</a:t>
            </a:r>
            <a:r>
              <a:rPr lang="ru-RU" dirty="0"/>
              <a:t> - "проектно-исследовательский" (2006 - 2009 гг.) - будут проведены </a:t>
            </a:r>
            <a:r>
              <a:rPr lang="ru-RU" dirty="0" smtClean="0"/>
              <a:t>исследования инфраструктурных </a:t>
            </a:r>
            <a:r>
              <a:rPr lang="ru-RU" dirty="0"/>
              <a:t>ограничений социально-экономического развития области, </a:t>
            </a:r>
            <a:r>
              <a:rPr lang="ru-RU" dirty="0" smtClean="0"/>
              <a:t>организован процесс </a:t>
            </a:r>
            <a:r>
              <a:rPr lang="ru-RU" dirty="0"/>
              <a:t>согласования приоритетов.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900" u="sng" dirty="0" smtClean="0"/>
              <a:t>Второй </a:t>
            </a:r>
            <a:r>
              <a:rPr lang="ru-RU" sz="1900" u="sng" dirty="0"/>
              <a:t>этап </a:t>
            </a:r>
            <a:r>
              <a:rPr lang="ru-RU" dirty="0"/>
              <a:t>- "этап выработки мер государственного регулирования" (2010 - 2015 гг.) - </a:t>
            </a:r>
            <a:r>
              <a:rPr lang="ru-RU" dirty="0" err="1"/>
              <a:t>огласования</a:t>
            </a:r>
            <a:r>
              <a:rPr lang="ru-RU" dirty="0"/>
              <a:t> </a:t>
            </a:r>
            <a:r>
              <a:rPr lang="ru-RU" dirty="0" smtClean="0"/>
              <a:t>приоритетов. Результатом </a:t>
            </a:r>
            <a:r>
              <a:rPr lang="ru-RU" dirty="0"/>
              <a:t>второго этапа реализации Стратегии должна стать выработка системы мер </a:t>
            </a:r>
            <a:r>
              <a:rPr lang="ru-RU" dirty="0" smtClean="0"/>
              <a:t> государственного </a:t>
            </a:r>
            <a:r>
              <a:rPr lang="ru-RU" dirty="0"/>
              <a:t>регулирования, в том числе нормативных правовых актов, направленных на </a:t>
            </a:r>
            <a:r>
              <a:rPr lang="ru-RU" dirty="0" smtClean="0"/>
              <a:t> обеспечение </a:t>
            </a:r>
            <a:r>
              <a:rPr lang="ru-RU" dirty="0"/>
              <a:t>реализации перспективной пространственной структуры развития области</a:t>
            </a:r>
            <a:r>
              <a:rPr lang="ru-RU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900" u="sng" dirty="0"/>
              <a:t>Третий этап </a:t>
            </a:r>
            <a:r>
              <a:rPr lang="ru-RU" dirty="0"/>
              <a:t>реализации Стратегии - "этап системных преобразований" (2015 - 2020 гг.) - </a:t>
            </a:r>
            <a:r>
              <a:rPr lang="ru-RU" dirty="0" smtClean="0"/>
              <a:t>предполагает </a:t>
            </a:r>
            <a:r>
              <a:rPr lang="ru-RU" dirty="0"/>
              <a:t>реализацию принятых в соответствии с ней государственных программ Липецкой </a:t>
            </a:r>
            <a:r>
              <a:rPr lang="ru-RU" dirty="0" smtClean="0"/>
              <a:t> области </a:t>
            </a:r>
            <a:r>
              <a:rPr lang="ru-RU" dirty="0"/>
              <a:t>и перспективной пространственной структуры развития области.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55776" y="3140968"/>
            <a:ext cx="6750496" cy="1013498"/>
          </a:xfrm>
        </p:spPr>
        <p:txBody>
          <a:bodyPr>
            <a:noAutofit/>
          </a:bodyPr>
          <a:lstStyle/>
          <a:p>
            <a:r>
              <a:rPr lang="ru-RU" sz="6000" i="1" dirty="0" smtClean="0"/>
              <a:t>Спасибо за внимание!</a:t>
            </a:r>
            <a:endParaRPr lang="ru-RU" sz="6000" i="1" dirty="0"/>
          </a:p>
        </p:txBody>
      </p:sp>
    </p:spTree>
    <p:extLst>
      <p:ext uri="{BB962C8B-B14F-4D97-AF65-F5344CB8AC3E}">
        <p14:creationId xmlns:p14="http://schemas.microsoft.com/office/powerpoint/2010/main" val="2259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Влад\Desktop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0"/>
            <a:ext cx="9482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23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0"/>
            <a:ext cx="6172200" cy="1013498"/>
          </a:xfrm>
        </p:spPr>
        <p:txBody>
          <a:bodyPr/>
          <a:lstStyle/>
          <a:p>
            <a:r>
              <a:rPr lang="ru-RU" dirty="0" smtClean="0"/>
              <a:t>современная социально-экономическая ситуация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980728"/>
            <a:ext cx="7056784" cy="5877272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ru-RU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По </a:t>
            </a:r>
            <a:r>
              <a:rPr lang="ru-RU" sz="2000" dirty="0"/>
              <a:t>основным социально-экономическим показателям область занимает достойное место в Российской Федерации и в ЦФО, в </a:t>
            </a:r>
            <a:r>
              <a:rPr lang="ru-RU" sz="2000" dirty="0" err="1"/>
              <a:t>т.ч</a:t>
            </a:r>
            <a:r>
              <a:rPr lang="ru-RU" sz="2000" dirty="0"/>
              <a:t>. по объему промышленной продукции на душу </a:t>
            </a:r>
            <a:r>
              <a:rPr lang="ru-RU" sz="2000" dirty="0" smtClean="0"/>
              <a:t>населения</a:t>
            </a:r>
            <a:r>
              <a:rPr lang="ru-RU" sz="2000" dirty="0"/>
              <a:t>, соответственно, 3 и 1 места, по инвестиционному риску - второе в России. По объему привлечения инвестиций в основной капитал в расчете на одного жителя - третье, по иностранным инвестициям - седьмое в ЦФО</a:t>
            </a:r>
            <a:r>
              <a:rPr lang="ru-RU" sz="2000" dirty="0" smtClean="0"/>
              <a:t>.</a:t>
            </a:r>
            <a:endParaRPr lang="ru-RU" sz="2000" dirty="0"/>
          </a:p>
          <a:p>
            <a:pPr marL="342900" indent="-342900">
              <a:buFont typeface="Arial" pitchFamily="34" charset="0"/>
              <a:buChar char="•"/>
            </a:pPr>
            <a:endParaRPr lang="ru-RU" sz="2000" dirty="0" smtClean="0"/>
          </a:p>
          <a:p>
            <a:endParaRPr lang="ru-RU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000" dirty="0" smtClean="0"/>
              <a:t>Область </a:t>
            </a:r>
            <a:r>
              <a:rPr lang="ru-RU" sz="2000" dirty="0"/>
              <a:t>имеет мощный природно-ресурсный, трудовой, инвестиционный, инфраструктурный и экономический потенциал, который определяет перспективы ее развития.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УДЕЛЬНЫЙ ВЕС ОБЛАСТИ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ОБЩЕРОССИЙСКИХ ОСНОВНЫХ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ЭКОНОМИЧЕСКИХ ПОКАЗАТЕЛЯХ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6552728" cy="4106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105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1786210"/>
          </a:xfrm>
        </p:spPr>
        <p:txBody>
          <a:bodyPr>
            <a:normAutofit/>
          </a:bodyPr>
          <a:lstStyle/>
          <a:p>
            <a:pPr algn="ctr"/>
            <a:r>
              <a:rPr lang="ru-RU" sz="2500" dirty="0"/>
              <a:t>СТРУКТУРА ДЕНЕЖНЫХ ДОХОДОВ НАСЕЛЕНИЯ</a:t>
            </a:r>
            <a:r>
              <a:rPr lang="ru-RU" sz="2500"/>
              <a:t/>
            </a:r>
            <a:br>
              <a:rPr lang="ru-RU" sz="2500"/>
            </a:br>
            <a:r>
              <a:rPr lang="ru-RU" sz="2500" smtClean="0"/>
              <a:t>в </a:t>
            </a:r>
            <a:r>
              <a:rPr lang="ru-RU" sz="2500" dirty="0"/>
              <a:t>процентах от общего объема денежных </a:t>
            </a:r>
            <a:r>
              <a:rPr lang="ru-RU" sz="2500" dirty="0" smtClean="0"/>
              <a:t>доходов </a:t>
            </a:r>
            <a:r>
              <a:rPr lang="ru-RU" sz="2500" dirty="0"/>
              <a:t>населения)</a:t>
            </a:r>
            <a:endParaRPr lang="ru-RU" sz="25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28800"/>
            <a:ext cx="4947882" cy="52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337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6148"/>
            <a:ext cx="6172200" cy="2044700"/>
          </a:xfrm>
        </p:spPr>
        <p:txBody>
          <a:bodyPr>
            <a:normAutofit/>
          </a:bodyPr>
          <a:lstStyle/>
          <a:p>
            <a:r>
              <a:rPr lang="ru-RU" dirty="0" smtClean="0"/>
              <a:t>Стратегические цели </a:t>
            </a:r>
            <a:r>
              <a:rPr lang="ru-RU" dirty="0"/>
              <a:t>социально-экономического развития.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1340768"/>
            <a:ext cx="6622504" cy="525017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1. Диверсификация промышленности области, в том числе за счет создания и развития особой экономической зоны промышленно-производственного типа.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2. Создание предприятий, производящих продукцию с более высоким уровнем добавленной стоимости.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3. Создание предприятий, производящих импортозамещающую продукцию, как на областном, так и на российском рынке.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4. Создание условий для ускоренного развития промышленности области на основе внедрения и коммерциализации наукоемких технологий.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5. Вовлечение в производственную деятельность формально не занятого в экономике области населения.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6. Совершенствование работы с отходами предприятий с целью улучшения экологической ситуации.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   </a:t>
            </a:r>
            <a:r>
              <a:rPr lang="ru-RU" dirty="0"/>
              <a:t/>
            </a:r>
            <a:br>
              <a:rPr lang="ru-RU" dirty="0"/>
            </a:br>
            <a:r>
              <a:rPr lang="ru-RU" b="0" dirty="0"/>
              <a:t> 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88640"/>
            <a:ext cx="6102424" cy="880864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Приоритеты социального </a:t>
            </a:r>
            <a:r>
              <a:rPr lang="ru-RU" sz="2800" dirty="0"/>
              <a:t>развития Липецкой области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1268760"/>
            <a:ext cx="6876256" cy="2088232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000" dirty="0"/>
              <a:t>Улучшение демографической </a:t>
            </a:r>
            <a:r>
              <a:rPr lang="ru-RU" sz="2000" dirty="0" smtClean="0"/>
              <a:t>ситуации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Повышение уровня и качества жизни </a:t>
            </a:r>
            <a:r>
              <a:rPr lang="ru-RU" sz="2000" dirty="0" smtClean="0"/>
              <a:t>населения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Достижение </a:t>
            </a:r>
            <a:r>
              <a:rPr lang="ru-RU" sz="2000" dirty="0"/>
              <a:t>социальной консолидации</a:t>
            </a: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Повышение </a:t>
            </a:r>
            <a:r>
              <a:rPr lang="ru-RU" sz="2000" dirty="0"/>
              <a:t>качества государственного (муниципального) </a:t>
            </a:r>
            <a:r>
              <a:rPr lang="ru-RU" sz="2000" dirty="0" smtClean="0"/>
              <a:t>управления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Национальный проект </a:t>
            </a:r>
            <a:r>
              <a:rPr lang="ru-RU" sz="2000" dirty="0"/>
              <a:t>"Доступное и комфортное жилье - гражданам </a:t>
            </a:r>
            <a:r>
              <a:rPr lang="ru-RU" sz="2000" dirty="0" smtClean="0"/>
              <a:t>России»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Реализация приоритетного национального проекта «Здоровье»</a:t>
            </a:r>
            <a:endParaRPr lang="ru-RU" sz="2000" dirty="0" smtClean="0"/>
          </a:p>
          <a:p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59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0"/>
            <a:ext cx="6172200" cy="1008112"/>
          </a:xfrm>
        </p:spPr>
        <p:txBody>
          <a:bodyPr/>
          <a:lstStyle/>
          <a:p>
            <a:r>
              <a:rPr lang="ru-RU" sz="2800" dirty="0"/>
              <a:t>Приоритеты </a:t>
            </a:r>
            <a:r>
              <a:rPr lang="ru-RU" sz="2800" dirty="0" smtClean="0"/>
              <a:t>экономического </a:t>
            </a:r>
            <a:r>
              <a:rPr lang="ru-RU" sz="2800" dirty="0"/>
              <a:t>развития Липецкой области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196752"/>
            <a:ext cx="6172200" cy="517817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ru-RU" sz="2000" dirty="0"/>
              <a:t>Развитие системы бюджетных услуг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Формирование институциональной среды инновационного развития (введен Законом Липецкой области от 25.05.2009 № 264-ОЗ</a:t>
            </a:r>
            <a:r>
              <a:rPr lang="ru-RU" sz="20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Реализация </a:t>
            </a:r>
            <a:r>
              <a:rPr lang="ru-RU" sz="2000" dirty="0"/>
              <a:t>проектов по созданию особых экономических зон промышленно-производственного </a:t>
            </a:r>
            <a:r>
              <a:rPr lang="ru-RU" sz="2000" dirty="0" smtClean="0"/>
              <a:t>типа</a:t>
            </a:r>
            <a:endParaRPr lang="ru-RU" sz="2000" dirty="0"/>
          </a:p>
          <a:p>
            <a:pPr marL="342900" indent="-342900">
              <a:buFont typeface="+mj-lt"/>
              <a:buAutoNum type="arabicPeriod"/>
            </a:pPr>
            <a:r>
              <a:rPr lang="ru-RU" sz="2000" dirty="0"/>
              <a:t>Национальный проект «Развитие АПК</a:t>
            </a:r>
            <a:r>
              <a:rPr lang="ru-RU" sz="2000" dirty="0" smtClean="0"/>
              <a:t>»:</a:t>
            </a:r>
          </a:p>
          <a:p>
            <a:r>
              <a:rPr lang="ru-RU" sz="2000" b="0" dirty="0"/>
              <a:t>- ускоренное развитие животноводства;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b="0" dirty="0"/>
              <a:t>- развитие малых форм хозяйствования.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16632"/>
            <a:ext cx="6172200" cy="1096888"/>
          </a:xfrm>
        </p:spPr>
        <p:txBody>
          <a:bodyPr>
            <a:noAutofit/>
          </a:bodyPr>
          <a:lstStyle/>
          <a:p>
            <a:r>
              <a:rPr lang="ru-RU" sz="3600" dirty="0" smtClean="0"/>
              <a:t>механизмы </a:t>
            </a:r>
            <a:r>
              <a:rPr lang="ru-RU" sz="3600" dirty="0"/>
              <a:t>реализации стратегии</a:t>
            </a:r>
            <a:endParaRPr lang="ru-RU" sz="3600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23728" y="836712"/>
            <a:ext cx="6768752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D2D2D"/>
                </a:solidFill>
                <a:effectLst/>
                <a:latin typeface="Calibri" pitchFamily="34" charset="0"/>
                <a:cs typeface="Arial" pitchFamily="34" charset="0"/>
              </a:rPr>
              <a:t>     </a:t>
            </a:r>
            <a:r>
              <a:rPr lang="ru-RU" sz="2400" b="0" dirty="0">
                <a:solidFill>
                  <a:srgbClr val="2D2D2D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ru-RU" sz="2400" b="0" dirty="0">
                <a:solidFill>
                  <a:srgbClr val="2D2D2D"/>
                </a:solidFill>
                <a:latin typeface="Calibri" pitchFamily="34" charset="0"/>
                <a:cs typeface="Arial" pitchFamily="34" charset="0"/>
              </a:rPr>
            </a:br>
            <a:r>
              <a:rPr lang="ru-RU" sz="2400" b="0" dirty="0">
                <a:solidFill>
                  <a:srgbClr val="2D2D2D"/>
                </a:solidFill>
                <a:latin typeface="Calibri" pitchFamily="34" charset="0"/>
                <a:cs typeface="Arial" pitchFamily="34" charset="0"/>
              </a:rPr>
              <a:t>Для реализации Стратегии социально-экономического развития области сформирована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400" b="0" dirty="0">
                <a:solidFill>
                  <a:srgbClr val="2D2D2D"/>
                </a:solidFill>
                <a:latin typeface="Calibri" pitchFamily="34" charset="0"/>
                <a:cs typeface="Arial" pitchFamily="34" charset="0"/>
              </a:rPr>
              <a:t>система организационно-финансовых институтов, отвечающих за отдельные направления ее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ru-RU" sz="2400" b="0" dirty="0">
                <a:solidFill>
                  <a:srgbClr val="2D2D2D"/>
                </a:solidFill>
                <a:latin typeface="Calibri" pitchFamily="34" charset="0"/>
                <a:cs typeface="Arial" pitchFamily="34" charset="0"/>
              </a:rPr>
              <a:t>реализации. 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ru-RU" sz="24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Координационный </a:t>
            </a: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совет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ru-RU" sz="24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Государственные программы Липецкой области, государственные программы 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ru-RU" sz="24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Российской Федерации и федеральные целевые </a:t>
            </a: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программы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</a:pPr>
            <a:r>
              <a:rPr lang="ru-RU" sz="24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Взаимодействие органов государственной власти области и местного самоуправления, </a:t>
            </a:r>
            <a:r>
              <a:rPr lang="ru-RU" sz="2400" b="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бизнес-сообщества </a:t>
            </a:r>
            <a:r>
              <a:rPr lang="ru-RU" sz="2400" b="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и общества как субъектов инновационного развития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60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311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Стратегия социально-экономического развития Липецкой области </vt:lpstr>
      <vt:lpstr>Презентация PowerPoint</vt:lpstr>
      <vt:lpstr>современная социально-экономическая ситуация</vt:lpstr>
      <vt:lpstr>УДЕЛЬНЫЙ ВЕС ОБЛАСТИ В ОБЩЕРОССИЙСКИХ ОСНОВНЫХ ЭКОНОМИЧЕСКИХ ПОКАЗАТЕЛЯХ</vt:lpstr>
      <vt:lpstr>СТРУКТУРА ДЕНЕЖНЫХ ДОХОДОВ НАСЕЛЕНИЯ в процентах от общего объема денежных доходов населения)</vt:lpstr>
      <vt:lpstr>Стратегические цели социально-экономического развития. </vt:lpstr>
      <vt:lpstr>Приоритеты социального развития Липецкой области</vt:lpstr>
      <vt:lpstr>Приоритеты экономического развития Липецкой области</vt:lpstr>
      <vt:lpstr>механизмы реализации стратегии</vt:lpstr>
      <vt:lpstr>ЭТАПЫ РЕАЛИЗАЦИИ СТРАТЕГИИ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Стратегия социально-экономического развития Липецкой области </dc:title>
  <dc:creator>Влад</dc:creator>
  <cp:lastModifiedBy>Влад</cp:lastModifiedBy>
  <cp:revision>16</cp:revision>
  <dcterms:created xsi:type="dcterms:W3CDTF">2014-03-25T22:07:58Z</dcterms:created>
  <dcterms:modified xsi:type="dcterms:W3CDTF">2014-03-27T22:16:15Z</dcterms:modified>
</cp:coreProperties>
</file>