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1" r:id="rId3"/>
    <p:sldId id="272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0639"/>
    <a:srgbClr val="700A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206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3B23D67-7E23-4F07-B372-67665DAB0CD8}" type="datetimeFigureOut">
              <a:rPr lang="ru-RU" smtClean="0"/>
              <a:pPr/>
              <a:t>09.03.2014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04856" cy="2664296"/>
          </a:xfrm>
        </p:spPr>
        <p:txBody>
          <a:bodyPr/>
          <a:lstStyle/>
          <a:p>
            <a:r>
              <a:rPr lang="ru-RU" sz="3600" b="1" i="1" dirty="0" smtClean="0">
                <a:solidFill>
                  <a:srgbClr val="420639"/>
                </a:solidFill>
              </a:rPr>
              <a:t>Анализ стратегии социально-экономического развития Свердловской области на период до 2020 года</a:t>
            </a:r>
            <a:endParaRPr lang="ru-RU" sz="3600" b="1" i="1" dirty="0">
              <a:solidFill>
                <a:srgbClr val="42063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8064" y="5229200"/>
            <a:ext cx="30963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420639"/>
                </a:solidFill>
              </a:rPr>
              <a:t>Выполнила: </a:t>
            </a:r>
            <a:r>
              <a:rPr lang="ru-RU" sz="2000" b="1" i="1" dirty="0" smtClean="0">
                <a:solidFill>
                  <a:srgbClr val="420639"/>
                </a:solidFill>
              </a:rPr>
              <a:t>студентка 4 курса, группы Гео-с-о 102</a:t>
            </a:r>
          </a:p>
          <a:p>
            <a:r>
              <a:rPr lang="ru-RU" sz="2000" b="1" i="1" dirty="0" err="1" smtClean="0">
                <a:solidFill>
                  <a:srgbClr val="420639"/>
                </a:solidFill>
              </a:rPr>
              <a:t>Маммедова</a:t>
            </a:r>
            <a:r>
              <a:rPr lang="ru-RU" sz="2000" b="1" i="1" dirty="0" smtClean="0">
                <a:solidFill>
                  <a:srgbClr val="420639"/>
                </a:solidFill>
              </a:rPr>
              <a:t> Татьяна</a:t>
            </a:r>
            <a:endParaRPr lang="ru-RU" sz="2000" b="1" i="1" dirty="0" smtClean="0">
              <a:solidFill>
                <a:srgbClr val="4206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679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420639"/>
                </a:solidFill>
              </a:rPr>
              <a:t>СВЕРДЛОВСКАЯ ОБЛАСТЬ 2020- </a:t>
            </a:r>
            <a:br>
              <a:rPr lang="ru-RU" sz="2800" dirty="0" smtClean="0">
                <a:solidFill>
                  <a:srgbClr val="420639"/>
                </a:solidFill>
              </a:rPr>
            </a:br>
            <a:r>
              <a:rPr lang="ru-RU" sz="2800" dirty="0" smtClean="0">
                <a:solidFill>
                  <a:srgbClr val="420639"/>
                </a:solidFill>
              </a:rPr>
              <a:t>ЭФФЕКТИВНОЕ МЕСТНОЕ САМОУПРАВЛЕНИЕ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16624"/>
          </a:xfrm>
        </p:spPr>
        <p:txBody>
          <a:bodyPr/>
          <a:lstStyle/>
          <a:p>
            <a:r>
              <a:rPr lang="ru-RU" sz="2400" dirty="0" smtClean="0"/>
              <a:t>сохранить существующую территориальную схему муниципальных образований;</a:t>
            </a:r>
          </a:p>
          <a:p>
            <a:r>
              <a:rPr lang="ru-RU" sz="2400" dirty="0" smtClean="0"/>
              <a:t>довести число муниципальных образований, имеющих </a:t>
            </a:r>
            <a:r>
              <a:rPr lang="ru-RU" sz="2400" dirty="0" err="1" smtClean="0"/>
              <a:t>профицитные</a:t>
            </a:r>
            <a:r>
              <a:rPr lang="ru-RU" sz="2400" dirty="0" smtClean="0"/>
              <a:t> местные бюджеты, до уровня не менее 10 процентов от общего числа муниципалитетов;</a:t>
            </a:r>
          </a:p>
          <a:p>
            <a:r>
              <a:rPr lang="ru-RU" sz="2400" dirty="0" smtClean="0"/>
              <a:t>довести число муниципальных образований, в которых применяется схема «глава муниципального образования исполняет полномочия председателя Думы, руководитель администрации муниципального образования назначается Думой по итогам конкурсного отбора», до уровня не менее 25 процентов от общего числа муниципалитетов;</a:t>
            </a:r>
          </a:p>
          <a:p>
            <a:r>
              <a:rPr lang="ru-RU" sz="2400" dirty="0" smtClean="0"/>
              <a:t>довести число муниципальных служащих в Свердловской области, имеющих высшее образование, до уровня не менее 90 процентов от общего числа служащих.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0537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0600"/>
          </a:xfrm>
        </p:spPr>
        <p:txBody>
          <a:bodyPr/>
          <a:lstStyle/>
          <a:p>
            <a:r>
              <a:rPr lang="ru-RU" sz="3200" dirty="0" smtClean="0">
                <a:solidFill>
                  <a:srgbClr val="420639"/>
                </a:solidFill>
              </a:rPr>
              <a:t>МЕХАНИЗМЫ РЕАЛИЗАЦИИ СТРАТЕГИИ </a:t>
            </a:r>
            <a:endParaRPr lang="ru-RU" sz="3200" dirty="0">
              <a:solidFill>
                <a:srgbClr val="42063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5976664" cy="5661248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I. </a:t>
            </a:r>
            <a:r>
              <a:rPr lang="ru-RU" sz="2400" dirty="0" smtClean="0"/>
              <a:t>Развитие стратегического планирования</a:t>
            </a:r>
          </a:p>
          <a:p>
            <a:r>
              <a:rPr lang="en-US" sz="2400" dirty="0" smtClean="0"/>
              <a:t>II. </a:t>
            </a:r>
            <a:r>
              <a:rPr lang="ru-RU" sz="2400" dirty="0" smtClean="0"/>
              <a:t>Развитие программно-целевого метода </a:t>
            </a:r>
          </a:p>
          <a:p>
            <a:r>
              <a:rPr lang="ru-RU" sz="2400" dirty="0" smtClean="0"/>
              <a:t>III. Преобразование качественных стратегических целей в среднесрочные и текущие количественные плановые показатели</a:t>
            </a:r>
          </a:p>
          <a:p>
            <a:r>
              <a:rPr lang="en-US" sz="2400" dirty="0" smtClean="0"/>
              <a:t>IV. </a:t>
            </a:r>
            <a:r>
              <a:rPr lang="ru-RU" sz="2400" dirty="0" smtClean="0"/>
              <a:t>Разработка инвестиционной стратегии</a:t>
            </a:r>
          </a:p>
          <a:p>
            <a:r>
              <a:rPr lang="en-US" sz="2400" dirty="0" smtClean="0"/>
              <a:t>V. </a:t>
            </a:r>
            <a:r>
              <a:rPr lang="ru-RU" sz="2400" dirty="0" smtClean="0"/>
              <a:t>Формирование институтов развития</a:t>
            </a:r>
          </a:p>
          <a:p>
            <a:r>
              <a:rPr lang="ru-RU" sz="2400" dirty="0" smtClean="0"/>
              <a:t> VI. Выделение зон опережающего развития </a:t>
            </a:r>
          </a:p>
          <a:p>
            <a:r>
              <a:rPr lang="ru-RU" sz="2400" dirty="0" smtClean="0"/>
              <a:t>VII. Формирование территорий инновационного развития </a:t>
            </a:r>
          </a:p>
          <a:p>
            <a:r>
              <a:rPr lang="ru-RU" sz="2400" dirty="0" smtClean="0"/>
              <a:t>VIII. Активизация внедрения механизмов государственно-частного партнерства</a:t>
            </a:r>
          </a:p>
          <a:p>
            <a:r>
              <a:rPr lang="en-US" sz="2400" dirty="0" smtClean="0"/>
              <a:t>IX. </a:t>
            </a:r>
            <a:r>
              <a:rPr lang="ru-RU" sz="2400" dirty="0" smtClean="0"/>
              <a:t>Совершенствование бюджетной политики </a:t>
            </a:r>
          </a:p>
          <a:p>
            <a:r>
              <a:rPr lang="ru-RU" sz="2400" dirty="0" smtClean="0"/>
              <a:t>X. Формирование системы государственной поддержки </a:t>
            </a:r>
          </a:p>
          <a:p>
            <a:endParaRPr lang="ru-RU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522729"/>
            <a:ext cx="3347864" cy="3218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9037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496944" cy="6120680"/>
          </a:xfrm>
        </p:spPr>
        <p:txBody>
          <a:bodyPr/>
          <a:lstStyle/>
          <a:p>
            <a:r>
              <a:rPr lang="ru-RU" sz="2400" dirty="0" smtClean="0"/>
              <a:t>XI. Формирование ресурсного обеспечения стратегии развития (финансовые, природные, земельные ресурсы)</a:t>
            </a:r>
          </a:p>
          <a:p>
            <a:r>
              <a:rPr lang="ru-RU" sz="2400" dirty="0" smtClean="0"/>
              <a:t>XII. Совершенствование системы профессионального образования, переподготовки кадров и миграционной политики</a:t>
            </a:r>
          </a:p>
          <a:p>
            <a:r>
              <a:rPr lang="en-US" sz="2400" dirty="0" smtClean="0"/>
              <a:t>XIII. </a:t>
            </a:r>
            <a:r>
              <a:rPr lang="ru-RU" sz="2400" dirty="0" smtClean="0"/>
              <a:t>Информационное обеспечение </a:t>
            </a:r>
          </a:p>
          <a:p>
            <a:r>
              <a:rPr lang="en-US" sz="2400" dirty="0" smtClean="0"/>
              <a:t>XIV. </a:t>
            </a:r>
            <a:r>
              <a:rPr lang="ru-RU" sz="2400" dirty="0" smtClean="0"/>
              <a:t>Законодательное обеспечение </a:t>
            </a:r>
          </a:p>
          <a:p>
            <a:r>
              <a:rPr lang="ru-RU" sz="2400" dirty="0" smtClean="0"/>
              <a:t>XV.  Формирование системы организационных мероприятий и финансовых инструментов, направленной на компенсацию негативных последствий изменения внешней среды </a:t>
            </a:r>
          </a:p>
          <a:p>
            <a:r>
              <a:rPr lang="en-US" sz="2400" dirty="0" smtClean="0"/>
              <a:t>XVI.   </a:t>
            </a:r>
            <a:r>
              <a:rPr lang="ru-RU" sz="2400" dirty="0" smtClean="0"/>
              <a:t>Организационные механизмы.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02512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492896"/>
            <a:ext cx="8219256" cy="164219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r>
              <a:rPr lang="ru-RU" sz="7200" dirty="0" smtClean="0">
                <a:solidFill>
                  <a:srgbClr val="420639"/>
                </a:solidFill>
              </a:rPr>
              <a:t>Благодарю за внимание!</a:t>
            </a:r>
            <a:endParaRPr lang="ru-RU" sz="7200" dirty="0">
              <a:solidFill>
                <a:srgbClr val="420639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147" y="4005064"/>
            <a:ext cx="3239328" cy="2313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0989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48064" y="548680"/>
            <a:ext cx="3816424" cy="5928320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Свердло́вская</a:t>
            </a:r>
            <a:r>
              <a:rPr lang="ru-RU" dirty="0"/>
              <a:t> </a:t>
            </a:r>
            <a:r>
              <a:rPr lang="ru-RU" dirty="0" err="1"/>
              <a:t>о́бласть</a:t>
            </a:r>
            <a:r>
              <a:rPr lang="ru-RU" dirty="0"/>
              <a:t> — субъект Российской Федерации, входит в состав Уральского федерального округа.</a:t>
            </a:r>
          </a:p>
          <a:p>
            <a:r>
              <a:rPr lang="ru-RU" dirty="0"/>
              <a:t>Административный центр — г. Екатеринбург. Граничит на западе с Пермским краем, на севере с Республикой Коми и Ханты-Мансийским автономным округом, на востоке с Тюменской областью, на юге с Курганской, Челябинской областями и Республикой Башкортостан.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20" y="476672"/>
            <a:ext cx="4794820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6172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7266" y="332656"/>
            <a:ext cx="5686733" cy="65253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Основа экономики Свердловской области – промышленность. Индекс промышленного производства по полному кругу организаций Свердловской области в январе–августе 2013 года по отношению к уровню января–августа 2012 года, по данным </a:t>
            </a:r>
            <a:r>
              <a:rPr lang="ru-RU" dirty="0" err="1"/>
              <a:t>Свердловскстата</a:t>
            </a:r>
            <a:r>
              <a:rPr lang="ru-RU" dirty="0"/>
              <a:t>, составил 100,1%. Но по отдельным направлениям есть существенный рост. Например, в базовой для нас отрасли – добыче полезных ископаемых – 106,3% (Российская Федерация – 101,0%), в машиностроении – 125,9%.</a:t>
            </a:r>
          </a:p>
          <a:p>
            <a:pPr marL="0" indent="0">
              <a:buNone/>
            </a:pPr>
            <a:r>
              <a:rPr lang="ru-RU" dirty="0" smtClean="0"/>
              <a:t> На </a:t>
            </a:r>
            <a:r>
              <a:rPr lang="ru-RU" dirty="0"/>
              <a:t>22,9%, снизились объемы производства транспортных средств и оборудования. </a:t>
            </a:r>
            <a:r>
              <a:rPr lang="ru-RU" dirty="0" smtClean="0"/>
              <a:t>Значимый </a:t>
            </a:r>
            <a:r>
              <a:rPr lang="ru-RU" dirty="0"/>
              <a:t>показатель экономики региона – среднемесячная номинальная заработная плата одного работника по полному кругу организаций. В июле 2013 года она составила 28200,6 рубля, или 110,8% к уровню июля 2012 года. В числе лидеров по темпам роста заработной платы предприятия сферы услуг (общественного питания и гостиницы – 118,1% к уровню января–июля 2012 года) и бюджетные организации (116,2%–118,3%). Это положительные факторы, которые свидетельствуют о том, что развивается сфера услуг региона, это крайне </a:t>
            </a:r>
            <a:r>
              <a:rPr lang="ru-RU" dirty="0" smtClean="0"/>
              <a:t>важно в </a:t>
            </a:r>
            <a:r>
              <a:rPr lang="ru-RU" dirty="0"/>
              <a:t>преддверии </a:t>
            </a:r>
            <a:r>
              <a:rPr lang="ru-RU" dirty="0" smtClean="0"/>
              <a:t>ЧМ-2018. </a:t>
            </a:r>
            <a:r>
              <a:rPr lang="ru-RU" dirty="0"/>
              <a:t>Выше </a:t>
            </a:r>
            <a:r>
              <a:rPr lang="ru-RU" dirty="0" err="1"/>
              <a:t>среднеобластного</a:t>
            </a:r>
            <a:r>
              <a:rPr lang="ru-RU" dirty="0"/>
              <a:t> значения заработная плата сложилась в таких видах экономической деятельности, как производство электрооборудования, производство транспортных средств и оборудования, транспорт и связь, и ряде </a:t>
            </a:r>
            <a:r>
              <a:rPr lang="ru-RU" dirty="0" smtClean="0"/>
              <a:t>других. </a:t>
            </a:r>
            <a:r>
              <a:rPr lang="ru-RU" dirty="0"/>
              <a:t>Н</a:t>
            </a:r>
            <a:r>
              <a:rPr lang="ru-RU" dirty="0" smtClean="0"/>
              <a:t>а </a:t>
            </a:r>
            <a:r>
              <a:rPr lang="ru-RU" dirty="0"/>
              <a:t>данный момент состояние экономики Свердловской области стабильное.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7" y="1916832"/>
            <a:ext cx="342900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1541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013" y="404665"/>
            <a:ext cx="8964488" cy="316835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420639"/>
                </a:solidFill>
              </a:rPr>
              <a:t>Стратегические цели </a:t>
            </a:r>
            <a:r>
              <a:rPr lang="ru-RU" dirty="0">
                <a:solidFill>
                  <a:srgbClr val="420639"/>
                </a:solidFill>
              </a:rPr>
              <a:t>социально-экономического </a:t>
            </a:r>
            <a:r>
              <a:rPr lang="ru-RU" dirty="0" smtClean="0">
                <a:solidFill>
                  <a:srgbClr val="420639"/>
                </a:solidFill>
              </a:rPr>
              <a:t>развития </a:t>
            </a:r>
            <a:r>
              <a:rPr lang="ru-RU" dirty="0" smtClean="0"/>
              <a:t>– </a:t>
            </a:r>
            <a:r>
              <a:rPr lang="ru-RU" dirty="0" smtClean="0"/>
              <a:t>определение путей и способов обеспечения устойчивого повышения благосостояния граждан Свердловской области и динамичного развития экономики в долгосрочной перспективе (до 2020 года), укрепления позиций Свердловской области среди субъектов Российской Федерации и в мировом сообществе.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749" y="3501008"/>
            <a:ext cx="3908011" cy="282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936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420639"/>
                </a:solidFill>
              </a:rPr>
              <a:t>Для достижения этой цели в Стратегии решаются следующие задачи: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оценка достигнутого уровня развития экономики Свердловской области;</a:t>
            </a:r>
          </a:p>
          <a:p>
            <a:r>
              <a:rPr lang="ru-RU" sz="2000" dirty="0" smtClean="0"/>
              <a:t>постановка стратегических целей с учетом основных вызовов предстоящего периода;</a:t>
            </a:r>
          </a:p>
          <a:p>
            <a:r>
              <a:rPr lang="ru-RU" sz="2000" dirty="0" smtClean="0"/>
              <a:t>определение возможных сценариев долгосрочного социально-экономического развития;</a:t>
            </a:r>
          </a:p>
          <a:p>
            <a:r>
              <a:rPr lang="ru-RU" sz="2000" dirty="0" smtClean="0"/>
              <a:t>определение направлений, способов и этапов достижения поставленных целей;</a:t>
            </a:r>
          </a:p>
          <a:p>
            <a:r>
              <a:rPr lang="ru-RU" sz="2000" dirty="0" smtClean="0"/>
              <a:t>формирование целей, приоритетов и основных  задач долгосрочной экономической политики, целевых индикаторов по основным видам деятельности экономики;</a:t>
            </a:r>
          </a:p>
          <a:p>
            <a:r>
              <a:rPr lang="ru-RU" sz="2000" dirty="0" smtClean="0"/>
              <a:t>определение параметров, целей и задач территориального развития (в разрезе управленческих округов Свердловской области) в долгосрочной перспективе;</a:t>
            </a:r>
          </a:p>
          <a:p>
            <a:r>
              <a:rPr lang="ru-RU" sz="2000" dirty="0" smtClean="0"/>
              <a:t>выработка механизмов реализации Стратегии.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4948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i="1" dirty="0" smtClean="0">
                <a:solidFill>
                  <a:srgbClr val="420639"/>
                </a:solidFill>
                <a:effectLst/>
                <a:latin typeface="Times New Roman"/>
                <a:ea typeface="Calibri"/>
                <a:cs typeface="Times New Roman"/>
              </a:rPr>
              <a:t>Свердловская область 2020 – регион-«локомотив» развития России</a:t>
            </a:r>
            <a:endParaRPr lang="ru-RU" sz="2400" dirty="0">
              <a:solidFill>
                <a:srgbClr val="420639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i="1" dirty="0" smtClean="0">
                <a:solidFill>
                  <a:srgbClr val="420639"/>
                </a:solidFill>
                <a:effectLst/>
                <a:latin typeface="Times New Roman"/>
                <a:ea typeface="Calibri"/>
                <a:cs typeface="Times New Roman"/>
              </a:rPr>
              <a:t>Свердловская область 2020 – сформированный устойчивый средний класс</a:t>
            </a:r>
            <a:endParaRPr lang="ru-RU" sz="2400" dirty="0">
              <a:solidFill>
                <a:srgbClr val="420639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i="1" dirty="0" smtClean="0">
                <a:solidFill>
                  <a:srgbClr val="420639"/>
                </a:solidFill>
                <a:effectLst/>
                <a:latin typeface="Times New Roman"/>
                <a:ea typeface="Calibri"/>
                <a:cs typeface="Times New Roman"/>
              </a:rPr>
              <a:t>Свердловская область 2020 – пространство новой экономики</a:t>
            </a:r>
            <a:endParaRPr lang="ru-RU" sz="2400" dirty="0">
              <a:solidFill>
                <a:srgbClr val="420639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i="1" dirty="0" smtClean="0">
                <a:solidFill>
                  <a:srgbClr val="420639"/>
                </a:solidFill>
                <a:effectLst/>
                <a:latin typeface="Times New Roman"/>
                <a:ea typeface="Calibri"/>
                <a:cs typeface="Times New Roman"/>
              </a:rPr>
              <a:t>Свердловская область 2020 – один из важнейших инфраструктурных комплексов Евразии</a:t>
            </a:r>
            <a:endParaRPr lang="ru-RU" sz="2400" dirty="0">
              <a:solidFill>
                <a:srgbClr val="420639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i="1" dirty="0" smtClean="0">
                <a:solidFill>
                  <a:srgbClr val="420639"/>
                </a:solidFill>
                <a:effectLst/>
                <a:latin typeface="Times New Roman"/>
                <a:ea typeface="Calibri"/>
                <a:cs typeface="Times New Roman"/>
              </a:rPr>
              <a:t>Свердловская область 2020 – эффективное местное самоуправление</a:t>
            </a:r>
            <a:endParaRPr lang="ru-RU" sz="2400" dirty="0">
              <a:solidFill>
                <a:srgbClr val="420639"/>
              </a:solidFill>
              <a:ea typeface="Calibri"/>
              <a:cs typeface="Times New Roman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7358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420639"/>
                </a:solidFill>
              </a:rPr>
              <a:t>СВЕРДЛОВСКАЯ ОБЛАСТЬ 2020 – </a:t>
            </a:r>
            <a:br>
              <a:rPr lang="ru-RU" sz="2800" dirty="0" smtClean="0">
                <a:solidFill>
                  <a:srgbClr val="420639"/>
                </a:solidFill>
              </a:rPr>
            </a:br>
            <a:r>
              <a:rPr lang="ru-RU" sz="2800" dirty="0" smtClean="0">
                <a:solidFill>
                  <a:srgbClr val="420639"/>
                </a:solidFill>
              </a:rPr>
              <a:t>РЕГИОН-«ЛОКОМОТИВ» РАЗВИТИЯ РОССИИ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Задачи до 2020 года:</a:t>
            </a:r>
          </a:p>
          <a:p>
            <a:pPr marL="0" indent="0">
              <a:buNone/>
            </a:pPr>
            <a:r>
              <a:rPr lang="ru-RU" sz="2400" dirty="0" smtClean="0"/>
              <a:t>-	превышение среднероссийских темпов развития на 1,5-2 процентных пункта;</a:t>
            </a:r>
          </a:p>
          <a:p>
            <a:pPr marL="0" indent="0">
              <a:buNone/>
            </a:pPr>
            <a:r>
              <a:rPr lang="ru-RU" sz="2400" dirty="0" smtClean="0"/>
              <a:t>-	улучшение позиций по объемам иностранных и отечественных инвестиций в экономике, вхождение в пятерку регионов-лидеров;</a:t>
            </a:r>
          </a:p>
          <a:p>
            <a:pPr marL="0" indent="0">
              <a:buNone/>
            </a:pPr>
            <a:r>
              <a:rPr lang="ru-RU" sz="2400" dirty="0" smtClean="0"/>
              <a:t>-	вхождение в тройку лидеров по уровню развития транспортно-логистического комплекса.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6046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420639"/>
                </a:solidFill>
              </a:rPr>
              <a:t>СВЕРДЛОВСКАЯ ОБЛАСТЬ 2020 – </a:t>
            </a:r>
            <a:br>
              <a:rPr lang="ru-RU" sz="2800" dirty="0" smtClean="0">
                <a:solidFill>
                  <a:srgbClr val="420639"/>
                </a:solidFill>
              </a:rPr>
            </a:br>
            <a:r>
              <a:rPr lang="ru-RU" sz="2800" dirty="0" smtClean="0">
                <a:solidFill>
                  <a:srgbClr val="420639"/>
                </a:solidFill>
              </a:rPr>
              <a:t>СФОРМИРОВАННЫЙ УСТОЙЧИВЫЙ СРЕДНИЙ КЛАСС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6120680" cy="551723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Задачи до 2020 года:</a:t>
            </a:r>
          </a:p>
          <a:p>
            <a:r>
              <a:rPr lang="ru-RU" sz="2000" dirty="0" smtClean="0"/>
              <a:t>денежный доход семьи 4-5 тыс. долларов в месяц;</a:t>
            </a:r>
          </a:p>
          <a:p>
            <a:r>
              <a:rPr lang="ru-RU" sz="2000" dirty="0" smtClean="0"/>
              <a:t>квартира площадью не менее 90 кв. метров;</a:t>
            </a:r>
          </a:p>
          <a:p>
            <a:r>
              <a:rPr lang="ru-RU" sz="2000" dirty="0" smtClean="0"/>
              <a:t>доступность медицинского обслуживания;</a:t>
            </a:r>
          </a:p>
          <a:p>
            <a:r>
              <a:rPr lang="ru-RU" sz="2000" dirty="0" smtClean="0"/>
              <a:t>возможность получения образования, отвечающего требованиям современной инновационной экономики;</a:t>
            </a:r>
          </a:p>
          <a:p>
            <a:r>
              <a:rPr lang="ru-RU" sz="2000" dirty="0" smtClean="0"/>
              <a:t>занятость по специальности;</a:t>
            </a:r>
          </a:p>
          <a:p>
            <a:r>
              <a:rPr lang="ru-RU" sz="2000" dirty="0" smtClean="0"/>
              <a:t>возможность проведения досуга в соответствии с потребностью;</a:t>
            </a:r>
          </a:p>
          <a:p>
            <a:r>
              <a:rPr lang="ru-RU" sz="2000" dirty="0" smtClean="0"/>
              <a:t>комфортная среда обитания;</a:t>
            </a:r>
          </a:p>
          <a:p>
            <a:r>
              <a:rPr lang="ru-RU" sz="2000" dirty="0" smtClean="0"/>
              <a:t>инвестиционный характер потребления.</a:t>
            </a:r>
            <a:endParaRPr lang="ru-RU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348881"/>
            <a:ext cx="2980875" cy="386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8018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420639"/>
                </a:solidFill>
              </a:rPr>
              <a:t>СВЕРДЛОВСКАЯ ОБЛАСТЬ 2020 – </a:t>
            </a:r>
            <a:br>
              <a:rPr lang="ru-RU" sz="2800" dirty="0" smtClean="0">
                <a:solidFill>
                  <a:srgbClr val="420639"/>
                </a:solidFill>
              </a:rPr>
            </a:br>
            <a:r>
              <a:rPr lang="ru-RU" sz="2800" dirty="0" smtClean="0">
                <a:solidFill>
                  <a:srgbClr val="420639"/>
                </a:solidFill>
              </a:rPr>
              <a:t>ПРОСТРАНСТВО НОВОЙ ЭКОНОМИКИ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09938"/>
            <a:ext cx="9144000" cy="5616624"/>
          </a:xfrm>
        </p:spPr>
        <p:txBody>
          <a:bodyPr/>
          <a:lstStyle/>
          <a:p>
            <a:r>
              <a:rPr lang="ru-RU" sz="2000" dirty="0" smtClean="0"/>
              <a:t>переход машиностроительных предприятий  на высокие технологии;</a:t>
            </a:r>
          </a:p>
          <a:p>
            <a:r>
              <a:rPr lang="ru-RU" sz="2000" dirty="0" smtClean="0"/>
              <a:t>развитие  новых высокотехнологичных секторов экономики, переход на шестой технологический уклад;</a:t>
            </a:r>
          </a:p>
          <a:p>
            <a:r>
              <a:rPr lang="ru-RU" sz="2000" dirty="0" smtClean="0"/>
              <a:t>переход на использование ресурсосберегающих и наукоемких технологий;</a:t>
            </a:r>
          </a:p>
          <a:p>
            <a:r>
              <a:rPr lang="ru-RU" sz="2000" dirty="0" smtClean="0"/>
              <a:t>создание новых высокотехнологичных производств в малых и средних городах области;</a:t>
            </a:r>
          </a:p>
          <a:p>
            <a:r>
              <a:rPr lang="ru-RU" sz="2000" dirty="0" smtClean="0"/>
              <a:t>формирование современной информационной и телекоммуникационной структуры. Область станет крупнейшим узлом связи, обеспечивающим Уральский регион всеми видами коммуникаций. Практически все телекоммуникационные сети, идущие из центральных районов в азиатскую часть страны, должны проходить через Урал.  Это даст импульс развитию в Свердловской области сетевых компаний.</a:t>
            </a:r>
          </a:p>
          <a:p>
            <a:r>
              <a:rPr lang="ru-RU" sz="2000" dirty="0" smtClean="0"/>
              <a:t>обеспечение опережающего развития малого и среднего бизнеса не только в отраслях, работающих на потребительский рынок, но и в промышленном комплексе.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195824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129</TotalTime>
  <Words>866</Words>
  <Application>Microsoft Office PowerPoint</Application>
  <PresentationFormat>Экран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Ясность</vt:lpstr>
      <vt:lpstr>Анализ стратегии социально-экономического развития Свердловской области на период до 2020 года</vt:lpstr>
      <vt:lpstr>Презентация PowerPoint</vt:lpstr>
      <vt:lpstr>Презентация PowerPoint</vt:lpstr>
      <vt:lpstr>Презентация PowerPoint</vt:lpstr>
      <vt:lpstr>Для достижения этой цели в Стратегии решаются следующие задачи: </vt:lpstr>
      <vt:lpstr>Презентация PowerPoint</vt:lpstr>
      <vt:lpstr>СВЕРДЛОВСКАЯ ОБЛАСТЬ 2020 –  РЕГИОН-«ЛОКОМОТИВ» РАЗВИТИЯ РОССИИ </vt:lpstr>
      <vt:lpstr>СВЕРДЛОВСКАЯ ОБЛАСТЬ 2020 –  СФОРМИРОВАННЫЙ УСТОЙЧИВЫЙ СРЕДНИЙ КЛАСС </vt:lpstr>
      <vt:lpstr>СВЕРДЛОВСКАЯ ОБЛАСТЬ 2020 –  ПРОСТРАНСТВО НОВОЙ ЭКОНОМИКИ </vt:lpstr>
      <vt:lpstr>СВЕРДЛОВСКАЯ ОБЛАСТЬ 2020-  ЭФФЕКТИВНОЕ МЕСТНОЕ САМОУПРАВЛЕНИЕ  </vt:lpstr>
      <vt:lpstr>МЕХАНИЗМЫ РЕАЛИЗАЦИИ СТРАТЕГИИ </vt:lpstr>
      <vt:lpstr>Презентация PowerPoint</vt:lpstr>
      <vt:lpstr>Благодарю за внимание!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Стратегия социально-экономического развития Свердловской области на период до 2020 года</dc:title>
  <dc:creator>Андрей</dc:creator>
  <cp:lastModifiedBy>Танечка</cp:lastModifiedBy>
  <cp:revision>11</cp:revision>
  <dcterms:created xsi:type="dcterms:W3CDTF">2013-03-31T13:51:37Z</dcterms:created>
  <dcterms:modified xsi:type="dcterms:W3CDTF">2014-03-09T15:13:58Z</dcterms:modified>
</cp:coreProperties>
</file>