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dirty="0" smtClean="0"/>
              <a:t>Белгородская область</a:t>
            </a:r>
            <a:endParaRPr lang="ru-RU" dirty="0"/>
          </a:p>
        </p:txBody>
      </p:sp>
      <p:pic>
        <p:nvPicPr>
          <p:cNvPr id="1026" name="Picture 2" descr="File:Flag of Belgorod Oblas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3148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012160" y="4533925"/>
            <a:ext cx="2471936" cy="1993776"/>
          </a:xfrm>
        </p:spPr>
        <p:txBody>
          <a:bodyPr/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Мамедова Динара</a:t>
            </a:r>
          </a:p>
          <a:p>
            <a:r>
              <a:rPr lang="ru-RU" dirty="0" smtClean="0"/>
              <a:t>Гео 101(2)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18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оценка </a:t>
            </a:r>
            <a:r>
              <a:rPr lang="ru-RU" altLang="ru-RU" sz="3200" dirty="0"/>
              <a:t>результатов Стратегии</a:t>
            </a:r>
            <a:endParaRPr lang="ru-RU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2195736" y="1484784"/>
            <a:ext cx="713271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altLang="ru-RU" sz="2400" b="1" dirty="0">
                <a:solidFill>
                  <a:srgbClr val="800000"/>
                </a:solidFill>
              </a:rPr>
              <a:t>Этап создания институционных условий, подготовки и апробации проектов и программ, преодоления последствий мирового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финансово </a:t>
            </a:r>
            <a:r>
              <a:rPr lang="ru-RU" altLang="ru-RU" sz="2400" b="1" dirty="0">
                <a:solidFill>
                  <a:srgbClr val="800000"/>
                </a:solidFill>
              </a:rPr>
              <a:t>-экономического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кризиса</a:t>
            </a:r>
          </a:p>
          <a:p>
            <a:r>
              <a:rPr lang="ru-RU" altLang="ru-RU" sz="2400" b="1" dirty="0">
                <a:solidFill>
                  <a:srgbClr val="003399"/>
                </a:solidFill>
              </a:rPr>
              <a:t>Этап стремительного наращивания инновационной составляющей экономики</a:t>
            </a:r>
          </a:p>
          <a:p>
            <a:r>
              <a:rPr lang="ru-RU" altLang="ru-RU" sz="2400" b="1" dirty="0">
                <a:solidFill>
                  <a:srgbClr val="006600"/>
                </a:solidFill>
              </a:rPr>
              <a:t>Этап формирования экономики и социальной среды области нового качества</a:t>
            </a:r>
          </a:p>
          <a:p>
            <a:pPr marL="0" indent="0">
              <a:buNone/>
            </a:pPr>
            <a:endParaRPr lang="ru-RU" altLang="ru-RU" sz="2400" b="1" dirty="0">
              <a:solidFill>
                <a:srgbClr val="800000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0" y="1658237"/>
            <a:ext cx="2160588" cy="720725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altLang="ru-RU" sz="2400" b="1">
                <a:solidFill>
                  <a:schemeClr val="bg1"/>
                </a:solidFill>
              </a:rPr>
              <a:t>2008-2012 гг.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3127" y="3042384"/>
            <a:ext cx="2160588" cy="72072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altLang="ru-RU" sz="2400" b="1">
                <a:solidFill>
                  <a:schemeClr val="bg1"/>
                </a:solidFill>
              </a:rPr>
              <a:t>2013-2020 гг.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3127" y="4149080"/>
            <a:ext cx="2160588" cy="7191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altLang="ru-RU" sz="2400" b="1">
                <a:solidFill>
                  <a:schemeClr val="bg1"/>
                </a:solidFill>
              </a:rPr>
              <a:t>2021-2025 гг.</a:t>
            </a: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42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84984"/>
            <a:ext cx="7924800" cy="1143000"/>
          </a:xfrm>
        </p:spPr>
        <p:txBody>
          <a:bodyPr/>
          <a:lstStyle/>
          <a:p>
            <a:r>
              <a:rPr lang="ru-RU" dirty="0" smtClean="0"/>
              <a:t>                  Спасибо </a:t>
            </a:r>
            <a:r>
              <a:rPr lang="ru-RU" dirty="0"/>
              <a:t>за </a:t>
            </a:r>
            <a:r>
              <a:rPr lang="ru-RU" dirty="0" smtClean="0"/>
              <a:t>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20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3613" y="0"/>
            <a:ext cx="7924800" cy="4114800"/>
          </a:xfrm>
        </p:spPr>
        <p:txBody>
          <a:bodyPr/>
          <a:lstStyle/>
          <a:p>
            <a:r>
              <a:rPr lang="ru-RU" dirty="0"/>
              <a:t>Белгородская область входит в состав Центрально-Чернозёмного экономического района и </a:t>
            </a:r>
            <a:r>
              <a:rPr lang="ru-RU" dirty="0" smtClean="0"/>
              <a:t>Центрального федерального округа России.</a:t>
            </a:r>
          </a:p>
          <a:p>
            <a:r>
              <a:rPr lang="ru-RU" dirty="0"/>
              <a:t>Численность населения области по данным Росстата составляет </a:t>
            </a:r>
            <a:r>
              <a:rPr lang="ru-RU" b="1" dirty="0"/>
              <a:t>1 544 </a:t>
            </a:r>
            <a:r>
              <a:rPr lang="ru-RU" b="1" dirty="0" smtClean="0"/>
              <a:t>108</a:t>
            </a:r>
            <a:r>
              <a:rPr lang="ru-RU" dirty="0"/>
              <a:t> чел. (2014). Плотность населения — </a:t>
            </a:r>
            <a:r>
              <a:rPr lang="ru-RU" b="1" dirty="0"/>
              <a:t>56,91</a:t>
            </a:r>
            <a:r>
              <a:rPr lang="ru-RU" dirty="0"/>
              <a:t> чел./км</a:t>
            </a:r>
            <a:r>
              <a:rPr lang="ru-RU" baseline="30000" dirty="0"/>
              <a:t>2</a:t>
            </a:r>
            <a:r>
              <a:rPr lang="ru-RU" dirty="0"/>
              <a:t> (2014). Городское население — </a:t>
            </a:r>
            <a:r>
              <a:rPr lang="ru-RU" b="1" dirty="0" smtClean="0"/>
              <a:t>66,48</a:t>
            </a:r>
            <a:r>
              <a:rPr lang="ru-RU" dirty="0"/>
              <a:t> % (2013).</a:t>
            </a:r>
          </a:p>
          <a:p>
            <a:r>
              <a:rPr lang="ru-RU" dirty="0"/>
              <a:t>Белгородская область — единственный за пределами столичной агломерации регион Центрального Федерального округа, в котором численность населения растет.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1"/>
            <a:ext cx="5960715" cy="425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83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904" cy="1224136"/>
          </a:xfrm>
        </p:spPr>
        <p:txBody>
          <a:bodyPr/>
          <a:lstStyle/>
          <a:p>
            <a:r>
              <a:rPr lang="ru-RU" altLang="ru-RU" sz="3200" dirty="0"/>
              <a:t>Содержание основных элементов Стратегии социально-экономического развития Белгородской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37196"/>
            <a:ext cx="7924800" cy="4114800"/>
          </a:xfrm>
        </p:spPr>
        <p:txBody>
          <a:bodyPr/>
          <a:lstStyle/>
          <a:p>
            <a:pPr>
              <a:buSzPct val="200000"/>
              <a:buFontTx/>
              <a:buBlip>
                <a:blip r:embed="rId2"/>
              </a:buBlip>
            </a:pPr>
            <a:r>
              <a:rPr lang="ru-RU" altLang="ru-RU" sz="1800" b="1" dirty="0">
                <a:solidFill>
                  <a:srgbClr val="003366"/>
                </a:solidFill>
              </a:rPr>
              <a:t>Важнейшие проблемы развития Российской Федерации</a:t>
            </a:r>
          </a:p>
          <a:p>
            <a:pPr>
              <a:buSzPct val="200000"/>
              <a:buFontTx/>
              <a:buBlip>
                <a:blip r:embed="rId2"/>
              </a:buBlip>
            </a:pPr>
            <a:r>
              <a:rPr lang="ru-RU" altLang="ru-RU" sz="1800" b="1" dirty="0">
                <a:solidFill>
                  <a:srgbClr val="003366"/>
                </a:solidFill>
              </a:rPr>
              <a:t>Целевые показатели развития страны на долгосрочную перспективу</a:t>
            </a:r>
          </a:p>
          <a:p>
            <a:pPr>
              <a:buSzPct val="200000"/>
              <a:buFontTx/>
              <a:buBlip>
                <a:blip r:embed="rId2"/>
              </a:buBlip>
            </a:pPr>
            <a:r>
              <a:rPr lang="ru-RU" altLang="ru-RU" sz="1800" b="1" dirty="0">
                <a:solidFill>
                  <a:srgbClr val="003366"/>
                </a:solidFill>
              </a:rPr>
              <a:t>Пути и способы обеспечения устойчивого повышения благосостояния граждан</a:t>
            </a:r>
          </a:p>
          <a:p>
            <a:pPr>
              <a:buSzPct val="200000"/>
              <a:buFontTx/>
              <a:buBlip>
                <a:blip r:embed="rId2"/>
              </a:buBlip>
            </a:pPr>
            <a:r>
              <a:rPr lang="ru-RU" altLang="ru-RU" sz="1800" b="1" dirty="0">
                <a:solidFill>
                  <a:srgbClr val="003366"/>
                </a:solidFill>
              </a:rPr>
              <a:t>Направления динамичного развития экономики</a:t>
            </a:r>
          </a:p>
          <a:p>
            <a:pPr>
              <a:buSzPct val="200000"/>
              <a:buFontTx/>
              <a:buBlip>
                <a:blip r:embed="rId2"/>
              </a:buBlip>
            </a:pPr>
            <a:r>
              <a:rPr lang="ru-RU" altLang="ru-RU" sz="1800" b="1" dirty="0">
                <a:solidFill>
                  <a:srgbClr val="003366"/>
                </a:solidFill>
              </a:rPr>
              <a:t>Укрепление национальной безопасности и позиций России в мировом</a:t>
            </a:r>
            <a:br>
              <a:rPr lang="ru-RU" altLang="ru-RU" sz="1800" b="1" dirty="0">
                <a:solidFill>
                  <a:srgbClr val="003366"/>
                </a:solidFill>
              </a:rPr>
            </a:br>
            <a:r>
              <a:rPr lang="ru-RU" altLang="ru-RU" sz="1800" b="1" dirty="0">
                <a:solidFill>
                  <a:srgbClr val="003366"/>
                </a:solidFill>
              </a:rPr>
              <a:t>сообществе</a:t>
            </a:r>
            <a:r>
              <a:rPr lang="ru-RU" altLang="ru-RU" dirty="0">
                <a:solidFill>
                  <a:srgbClr val="003366"/>
                </a:solidFill>
              </a:rPr>
              <a:t>  </a:t>
            </a:r>
          </a:p>
          <a:p>
            <a:endParaRPr lang="ru-RU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0426" y="1484784"/>
            <a:ext cx="8675687" cy="50482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Концептуальный блок</a:t>
            </a:r>
          </a:p>
        </p:txBody>
      </p:sp>
    </p:spTree>
    <p:extLst>
      <p:ext uri="{BB962C8B-B14F-4D97-AF65-F5344CB8AC3E}">
        <p14:creationId xmlns:p14="http://schemas.microsoft.com/office/powerpoint/2010/main" val="136535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66856" cy="1282154"/>
          </a:xfrm>
        </p:spPr>
        <p:txBody>
          <a:bodyPr/>
          <a:lstStyle/>
          <a:p>
            <a:r>
              <a:rPr lang="ru-RU" altLang="ru-RU" dirty="0"/>
              <a:t>Стратегический (</a:t>
            </a:r>
            <a:r>
              <a:rPr lang="en-US" altLang="ru-RU" dirty="0"/>
              <a:t>SWOT</a:t>
            </a:r>
            <a:r>
              <a:rPr lang="ru-RU" altLang="ru-RU" dirty="0"/>
              <a:t>) анализ социально-экономического развития </a:t>
            </a:r>
            <a:br>
              <a:rPr lang="ru-RU" altLang="ru-RU" dirty="0"/>
            </a:br>
            <a:r>
              <a:rPr lang="ru-RU" altLang="ru-RU" dirty="0"/>
              <a:t>Белгородской области</a:t>
            </a:r>
            <a:r>
              <a:rPr lang="ru-RU" altLang="ru-RU" sz="3600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2948" y="2132484"/>
            <a:ext cx="7924800" cy="4114800"/>
          </a:xfrm>
        </p:spPr>
        <p:txBody>
          <a:bodyPr/>
          <a:lstStyle/>
          <a:p>
            <a:r>
              <a:rPr lang="ru-RU" altLang="ru-RU" b="1" dirty="0"/>
              <a:t>наращивание доли инновационных технологий в добыче полезных ископаемых, металлургическом производстве и производстве металлоизделий, машин, оборудования, стройматериалов, пищевых продуктов создаст предпосылки для последующего перехода к инновационному социально ориентированному росту</a:t>
            </a:r>
            <a:r>
              <a:rPr lang="ru-RU" altLang="ru-RU" dirty="0"/>
              <a:t> </a:t>
            </a:r>
          </a:p>
          <a:p>
            <a:r>
              <a:rPr lang="ru-RU" altLang="ru-RU" b="1" dirty="0"/>
              <a:t>приток частных и государственных инвестиций повышает конкурентоспособность продуктов кластеров и ведет к распространению инноваций в сопряженные сферы</a:t>
            </a:r>
            <a:r>
              <a:rPr lang="ru-RU" altLang="ru-RU" dirty="0"/>
              <a:t> </a:t>
            </a:r>
          </a:p>
          <a:p>
            <a:r>
              <a:rPr lang="ru-RU" altLang="ru-RU" b="1" dirty="0"/>
              <a:t>сложившаяся горно-металлургическая, аграрная и строительная специализация региона создает условия для формирования кластеров и зон опережающего развития за счет растущих внутренних и внешних рынков их продуктов</a:t>
            </a:r>
            <a:r>
              <a:rPr lang="ru-RU" altLang="ru-RU" dirty="0"/>
              <a:t> </a:t>
            </a:r>
          </a:p>
          <a:p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11560" y="1484784"/>
            <a:ext cx="8208962" cy="64770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Использование возможностей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внешней среды за счет сильных сторон региона </a:t>
            </a:r>
          </a:p>
        </p:txBody>
      </p:sp>
    </p:spTree>
    <p:extLst>
      <p:ext uri="{BB962C8B-B14F-4D97-AF65-F5344CB8AC3E}">
        <p14:creationId xmlns:p14="http://schemas.microsoft.com/office/powerpoint/2010/main" val="272855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3616" y="2204864"/>
            <a:ext cx="7924800" cy="4114800"/>
          </a:xfrm>
        </p:spPr>
        <p:txBody>
          <a:bodyPr/>
          <a:lstStyle/>
          <a:p>
            <a:r>
              <a:rPr lang="ru-RU" altLang="ru-RU" b="1" dirty="0"/>
              <a:t>снижение риска зависимости от конъюнктуры цен на сырье и продовольствие за счет диверсификации экономики и роста конкурентоспособности продукции</a:t>
            </a:r>
            <a:r>
              <a:rPr lang="ru-RU" altLang="ru-RU" dirty="0"/>
              <a:t> </a:t>
            </a:r>
          </a:p>
          <a:p>
            <a:r>
              <a:rPr lang="ru-RU" altLang="ru-RU" b="1" dirty="0"/>
              <a:t>реформирование системы профессионального образования сократит дисбаланс спроса и предложения на рынке труда</a:t>
            </a:r>
            <a:r>
              <a:rPr lang="ru-RU" altLang="ru-RU" dirty="0"/>
              <a:t> </a:t>
            </a:r>
          </a:p>
          <a:p>
            <a:r>
              <a:rPr lang="ru-RU" altLang="ru-RU" b="1" dirty="0"/>
              <a:t>реализация областных экологических программ и проектов развития инфраструктуры позволит не увеличивать антропогенную нагрузку</a:t>
            </a:r>
            <a:r>
              <a:rPr lang="ru-RU" altLang="ru-RU" dirty="0"/>
              <a:t> </a:t>
            </a:r>
          </a:p>
          <a:p>
            <a:r>
              <a:rPr lang="ru-RU" altLang="ru-RU" b="1" dirty="0"/>
              <a:t>наращивание инвестиций (государственных и частных) в отрасли социальной сферы приведет к повышению качества жизни населения, притоку рабочей силы и улучшению демографических тенденций</a:t>
            </a:r>
            <a:r>
              <a:rPr lang="ru-RU" altLang="ru-RU" dirty="0"/>
              <a:t> </a:t>
            </a:r>
          </a:p>
          <a:p>
            <a:endParaRPr lang="ru-RU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34761" y="1430098"/>
            <a:ext cx="8208962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Преодоление угроз внешней среды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за счет сильных сторон региона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7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altLang="ru-RU" b="1" dirty="0"/>
              <a:t>использование деловых межрегиональных коммуникаций для расширения внешних рынков сбыта готовой продукции, продвижения новых региональных продуктов (в </a:t>
            </a:r>
            <a:r>
              <a:rPr lang="ru-RU" altLang="ru-RU" b="1" dirty="0" err="1"/>
              <a:t>т.ч</a:t>
            </a:r>
            <a:r>
              <a:rPr lang="ru-RU" altLang="ru-RU" b="1" dirty="0"/>
              <a:t>. туризма)</a:t>
            </a:r>
            <a:r>
              <a:rPr lang="ru-RU" altLang="ru-RU" dirty="0"/>
              <a:t> </a:t>
            </a:r>
          </a:p>
          <a:p>
            <a:r>
              <a:rPr lang="ru-RU" altLang="ru-RU" b="1" dirty="0"/>
              <a:t>модернизация аграрного производства за счет притока внешних  ресурсов и ресурсов приоритетного национального проекта «Развитие АПК»</a:t>
            </a:r>
            <a:r>
              <a:rPr lang="ru-RU" altLang="ru-RU" dirty="0"/>
              <a:t> </a:t>
            </a:r>
          </a:p>
          <a:p>
            <a:r>
              <a:rPr lang="ru-RU" altLang="ru-RU" b="1" dirty="0"/>
              <a:t>рост инновационной активности крупных агрохолдингов вследствие развития спроса на конкурентоспособные продукты глубокой степени переработки</a:t>
            </a:r>
            <a:r>
              <a:rPr lang="ru-RU" altLang="ru-RU" dirty="0"/>
              <a:t> </a:t>
            </a:r>
          </a:p>
          <a:p>
            <a:r>
              <a:rPr lang="ru-RU" altLang="ru-RU" b="1" dirty="0"/>
              <a:t>повышение уровня инновационной активности предприятий за счет ускоренного развития инновационной инфраструктуры (технопарки, </a:t>
            </a:r>
            <a:r>
              <a:rPr lang="ru-RU" altLang="ru-RU" b="1" dirty="0" err="1"/>
              <a:t>технополисы</a:t>
            </a:r>
            <a:r>
              <a:rPr lang="ru-RU" altLang="ru-RU" b="1" dirty="0"/>
              <a:t>, бизнес-инкубаторы, промышленные парки)</a:t>
            </a:r>
            <a:r>
              <a:rPr lang="ru-RU" altLang="ru-RU" dirty="0"/>
              <a:t> </a:t>
            </a:r>
          </a:p>
          <a:p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67519" y="908720"/>
            <a:ext cx="8208962" cy="64770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Использование возможностей внешней среды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для укрепления слабых сторон региона </a:t>
            </a:r>
          </a:p>
        </p:txBody>
      </p:sp>
    </p:spTree>
    <p:extLst>
      <p:ext uri="{BB962C8B-B14F-4D97-AF65-F5344CB8AC3E}">
        <p14:creationId xmlns:p14="http://schemas.microsoft.com/office/powerpoint/2010/main" val="363169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b="1" dirty="0"/>
              <a:t>рост инфляции и кризис мирового финансового рынка сократит инвестиционную активность бизнеса и не позволит перейти к диверсифицированному росту</a:t>
            </a:r>
            <a:r>
              <a:rPr lang="ru-RU" altLang="ru-RU" dirty="0"/>
              <a:t> </a:t>
            </a:r>
          </a:p>
          <a:p>
            <a:r>
              <a:rPr lang="ru-RU" altLang="ru-RU" b="1" dirty="0"/>
              <a:t>закрепление сырьевой ориентации экономики при вступлении России в ВТО, если не будут созданы диверсифицированные кластеры</a:t>
            </a:r>
            <a:r>
              <a:rPr lang="ru-RU" altLang="ru-RU" dirty="0"/>
              <a:t> </a:t>
            </a:r>
          </a:p>
          <a:p>
            <a:r>
              <a:rPr lang="ru-RU" altLang="ru-RU" b="1" dirty="0"/>
              <a:t>сокращение государственных социальных программ, замедление реформы ЖКХ, здравоохранения и образования не позволят повысить качество жизни населения региона</a:t>
            </a:r>
            <a:r>
              <a:rPr lang="ru-RU" altLang="ru-RU" dirty="0"/>
              <a:t> </a:t>
            </a:r>
          </a:p>
          <a:p>
            <a:r>
              <a:rPr lang="ru-RU" altLang="ru-RU" b="1" dirty="0"/>
              <a:t>сокращение государственных социальных программ, замедление реформы ЖКХ, здравоохранения и образования не позволят повысить качество жизни населения региона</a:t>
            </a:r>
            <a:r>
              <a:rPr lang="ru-RU" altLang="ru-RU" dirty="0"/>
              <a:t> </a:t>
            </a:r>
          </a:p>
          <a:p>
            <a:r>
              <a:rPr lang="ru-RU" altLang="ru-RU" b="1" dirty="0"/>
              <a:t>сокращение доходов населения вследствие инфляции препятствует развитию потребления, в том числе инвестиционных продуктов, снижает спрос на строительные услуги и товары</a:t>
            </a:r>
            <a:r>
              <a:rPr lang="ru-RU" altLang="ru-RU" dirty="0"/>
              <a:t> </a:t>
            </a:r>
          </a:p>
          <a:p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23528" y="476672"/>
            <a:ext cx="8208962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Непреодолимые угрозы внешней среды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при  сохранении слабых сторон региона </a:t>
            </a:r>
          </a:p>
        </p:txBody>
      </p:sp>
    </p:spTree>
    <p:extLst>
      <p:ext uri="{BB962C8B-B14F-4D97-AF65-F5344CB8AC3E}">
        <p14:creationId xmlns:p14="http://schemas.microsoft.com/office/powerpoint/2010/main" val="426012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35297" y="8458"/>
            <a:ext cx="8893175" cy="360363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Туристско-рекреационный кластер:</a:t>
            </a:r>
          </a:p>
        </p:txBody>
      </p:sp>
      <p:pic>
        <p:nvPicPr>
          <p:cNvPr id="5" name="Picture 7" descr="image1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09075" cy="64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9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Формирование территориально-отраслевых кластеров и зон опережающего развития </a:t>
            </a:r>
            <a:endParaRPr lang="ru-RU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71600" y="1412776"/>
            <a:ext cx="6877050" cy="360363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Туристско-рекреационный кластер: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6200000">
            <a:off x="-684634" y="2889151"/>
            <a:ext cx="5327650" cy="2735262"/>
          </a:xfrm>
          <a:custGeom>
            <a:avLst/>
            <a:gdLst>
              <a:gd name="T0" fmla="*/ 5092590 w 21600"/>
              <a:gd name="T1" fmla="*/ 1367631 h 21600"/>
              <a:gd name="T2" fmla="*/ 3095625 w 21600"/>
              <a:gd name="T3" fmla="*/ 2735262 h 21600"/>
              <a:gd name="T4" fmla="*/ 1098660 w 21600"/>
              <a:gd name="T5" fmla="*/ 1367631 h 21600"/>
              <a:gd name="T6" fmla="*/ 30956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33 w 21600"/>
              <a:gd name="T13" fmla="*/ 5633 h 21600"/>
              <a:gd name="T14" fmla="*/ 15967 w 21600"/>
              <a:gd name="T15" fmla="*/ 1596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665" y="21600"/>
                </a:lnTo>
                <a:lnTo>
                  <a:pt x="1393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altLang="ru-RU" sz="14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4737937" y="2736307"/>
            <a:ext cx="5472112" cy="2808288"/>
          </a:xfrm>
          <a:custGeom>
            <a:avLst/>
            <a:gdLst>
              <a:gd name="T0" fmla="*/ 5130906 w 21600"/>
              <a:gd name="T1" fmla="*/ 1404144 h 21600"/>
              <a:gd name="T2" fmla="*/ 3132138 w 21600"/>
              <a:gd name="T3" fmla="*/ 2808288 h 21600"/>
              <a:gd name="T4" fmla="*/ 1133370 w 21600"/>
              <a:gd name="T5" fmla="*/ 1404144 h 21600"/>
              <a:gd name="T6" fmla="*/ 31321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8 w 21600"/>
              <a:gd name="T13" fmla="*/ 5708 h 21600"/>
              <a:gd name="T14" fmla="*/ 15892 w 21600"/>
              <a:gd name="T15" fmla="*/ 158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16" y="21600"/>
                </a:lnTo>
                <a:lnTo>
                  <a:pt x="1378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99CCFF">
                  <a:alpha val="50999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altLang="ru-RU" sz="1400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V="1">
            <a:off x="3379008" y="2788139"/>
            <a:ext cx="1368425" cy="720725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>
            <a:off x="4714536" y="2788140"/>
            <a:ext cx="1295400" cy="720725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 rot="10800000">
            <a:off x="536237" y="4841875"/>
            <a:ext cx="8281987" cy="2016125"/>
          </a:xfrm>
          <a:custGeom>
            <a:avLst/>
            <a:gdLst>
              <a:gd name="T0" fmla="*/ 6863697 w 21600"/>
              <a:gd name="T1" fmla="*/ 1152525 h 21600"/>
              <a:gd name="T2" fmla="*/ 4140994 w 21600"/>
              <a:gd name="T3" fmla="*/ 2305050 h 21600"/>
              <a:gd name="T4" fmla="*/ 1418290 w 21600"/>
              <a:gd name="T5" fmla="*/ 1152525 h 21600"/>
              <a:gd name="T6" fmla="*/ 414099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9 w 21600"/>
              <a:gd name="T13" fmla="*/ 5499 h 21600"/>
              <a:gd name="T14" fmla="*/ 16101 w 21600"/>
              <a:gd name="T15" fmla="*/ 16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398" y="21600"/>
                </a:lnTo>
                <a:lnTo>
                  <a:pt x="14202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0000">
                  <a:alpha val="39999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altLang="ru-RU" sz="1400"/>
          </a:p>
        </p:txBody>
      </p:sp>
      <p:sp>
        <p:nvSpPr>
          <p:cNvPr id="11" name="Прямоугольник 10"/>
          <p:cNvSpPr/>
          <p:nvPr/>
        </p:nvSpPr>
        <p:spPr>
          <a:xfrm>
            <a:off x="2203453" y="19129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rgbClr val="003399"/>
                </a:solidFill>
              </a:rPr>
              <a:t>Создание и продвижение бренда </a:t>
            </a:r>
          </a:p>
          <a:p>
            <a:pPr algn="ctr"/>
            <a:r>
              <a:rPr lang="ru-RU" altLang="ru-RU" b="1" dirty="0">
                <a:solidFill>
                  <a:srgbClr val="003399"/>
                </a:solidFill>
              </a:rPr>
              <a:t>Белгородской области</a:t>
            </a:r>
            <a:endParaRPr lang="en-US" altLang="ru-RU" b="1" dirty="0">
              <a:solidFill>
                <a:srgbClr val="003399"/>
              </a:solidFill>
            </a:endParaRPr>
          </a:p>
          <a:p>
            <a:pPr algn="ctr"/>
            <a:r>
              <a:rPr lang="ru-RU" altLang="ru-RU" b="1" dirty="0">
                <a:solidFill>
                  <a:srgbClr val="003399"/>
                </a:solidFill>
              </a:rPr>
              <a:t>в сфере туризма</a:t>
            </a:r>
            <a:endParaRPr lang="ru-RU" altLang="ru-RU" b="1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66174" y="3521779"/>
            <a:ext cx="3022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Создание конкурентоспособного 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туристско-рекреационного кластера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-935777" y="35181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altLang="ru-RU" b="1" dirty="0">
              <a:solidFill>
                <a:schemeClr val="tx2"/>
              </a:solidFill>
            </a:endParaRPr>
          </a:p>
          <a:p>
            <a:pPr algn="ctr"/>
            <a:r>
              <a:rPr lang="ru-RU" altLang="ru-RU" b="1" dirty="0">
                <a:solidFill>
                  <a:schemeClr val="tx2"/>
                </a:solidFill>
              </a:rPr>
              <a:t>Совершенствование нормативной правовой базы, формирование системы управления               и государственного регулирования   туристской деятельности</a:t>
            </a:r>
            <a:endParaRPr lang="ru-RU" altLang="ru-RU" b="1" dirty="0">
              <a:solidFill>
                <a:schemeClr val="tx2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416850" y="4688582"/>
            <a:ext cx="17287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1400" dirty="0" smtClean="0"/>
              <a:t>Культурно-исторические</a:t>
            </a:r>
            <a:endParaRPr lang="ru-RU" alt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75701" y="3660278"/>
            <a:ext cx="1411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dirty="0"/>
              <a:t>Природно-климатические</a:t>
            </a:r>
            <a:endParaRPr lang="ru-RU" alt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18753" y="2782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dirty="0"/>
              <a:t>Человеческие</a:t>
            </a:r>
          </a:p>
          <a:p>
            <a:pPr algn="ctr"/>
            <a:endParaRPr lang="ru-RU" altLang="ru-RU" dirty="0"/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5585674" y="3561964"/>
            <a:ext cx="2545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Реализация активной инвестиционной политики в туриндустрии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28536" y="48418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alt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Обеспечение устойчивого развития инфраструктуры туристического бизнеса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57652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altLang="ru-RU" b="1" dirty="0">
              <a:latin typeface="Times New Roman" pitchFamily="18" charset="0"/>
            </a:endParaRPr>
          </a:p>
          <a:p>
            <a:pPr algn="ctr"/>
            <a:r>
              <a:rPr lang="ru-RU" altLang="ru-RU" dirty="0"/>
              <a:t>Туристические фирмы</a:t>
            </a:r>
            <a:endParaRPr lang="ru-RU" alt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-161875" y="62742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altLang="ru-RU" b="1" dirty="0">
              <a:latin typeface="Times New Roman" pitchFamily="18" charset="0"/>
            </a:endParaRPr>
          </a:p>
          <a:p>
            <a:pPr algn="ctr"/>
            <a:r>
              <a:rPr lang="ru-RU" altLang="ru-RU" dirty="0"/>
              <a:t>Средства размещения</a:t>
            </a:r>
            <a:endParaRPr lang="ru-RU" alt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27784" y="5997277"/>
            <a:ext cx="3150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latin typeface="Times New Roman" pitchFamily="18" charset="0"/>
            </a:endParaRPr>
          </a:p>
          <a:p>
            <a:pPr algn="ctr"/>
            <a:r>
              <a:rPr lang="ru-RU" altLang="ru-RU" dirty="0"/>
              <a:t>Предприятия питания  и развлечения</a:t>
            </a:r>
            <a:endParaRPr lang="ru-RU" alt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899969" y="5997277"/>
            <a:ext cx="2646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latin typeface="Times New Roman" pitchFamily="18" charset="0"/>
            </a:endParaRPr>
          </a:p>
          <a:p>
            <a:pPr algn="ctr"/>
            <a:r>
              <a:rPr lang="ru-RU" altLang="ru-RU" dirty="0"/>
              <a:t>Финансовая инфраструктура</a:t>
            </a:r>
            <a:endParaRPr lang="ru-RU" alt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604753" y="5962736"/>
            <a:ext cx="2613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</a:endParaRPr>
          </a:p>
          <a:p>
            <a:pPr algn="ctr"/>
            <a:r>
              <a:rPr lang="ru-RU" altLang="ru-RU" dirty="0" smtClean="0"/>
              <a:t>Физическая культура и спорт</a:t>
            </a:r>
          </a:p>
          <a:p>
            <a:pPr algn="ctr"/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1353210" y="4015948"/>
            <a:ext cx="2341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rgbClr val="003399"/>
                </a:solidFill>
              </a:rPr>
              <a:t>Государственные институты</a:t>
            </a:r>
            <a:endParaRPr lang="ru-RU" altLang="ru-RU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14668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</TotalTime>
  <Words>535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Белгородская область</vt:lpstr>
      <vt:lpstr>Презентация PowerPoint</vt:lpstr>
      <vt:lpstr>Содержание основных элементов Стратегии социально-экономического развития Белгородской области</vt:lpstr>
      <vt:lpstr>Стратегический (SWOT) анализ социально-экономического развития  Белгородской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территориально-отраслевых кластеров и зон опережающего развития </vt:lpstr>
      <vt:lpstr>оценка результатов Стратегии</vt:lpstr>
      <vt:lpstr>               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Белгородская область</dc:title>
  <dc:creator>Dinara</dc:creator>
  <cp:lastModifiedBy>Dinara</cp:lastModifiedBy>
  <cp:revision>5</cp:revision>
  <dcterms:created xsi:type="dcterms:W3CDTF">2014-03-18T20:27:35Z</dcterms:created>
  <dcterms:modified xsi:type="dcterms:W3CDTF">2014-03-25T10:41:01Z</dcterms:modified>
</cp:coreProperties>
</file>