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503980-3DDB-458E-9605-BD0004FAD545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6DA9B8-916A-4B3F-A11B-33871D706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061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DA9B8-916A-4B3F-A11B-33871D70607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539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282F072-3034-4552-913F-9DD676AE7163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B836E5D-0069-42FE-A7D7-EE34E443DD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82F072-3034-4552-913F-9DD676AE7163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836E5D-0069-42FE-A7D7-EE34E443DD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82F072-3034-4552-913F-9DD676AE7163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836E5D-0069-42FE-A7D7-EE34E443DD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82F072-3034-4552-913F-9DD676AE7163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836E5D-0069-42FE-A7D7-EE34E443DDA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82F072-3034-4552-913F-9DD676AE7163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836E5D-0069-42FE-A7D7-EE34E443DDA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82F072-3034-4552-913F-9DD676AE7163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836E5D-0069-42FE-A7D7-EE34E443DDA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82F072-3034-4552-913F-9DD676AE7163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836E5D-0069-42FE-A7D7-EE34E443DDA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82F072-3034-4552-913F-9DD676AE7163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836E5D-0069-42FE-A7D7-EE34E443DDAF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82F072-3034-4552-913F-9DD676AE7163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836E5D-0069-42FE-A7D7-EE34E443DD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282F072-3034-4552-913F-9DD676AE7163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836E5D-0069-42FE-A7D7-EE34E443DDA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282F072-3034-4552-913F-9DD676AE7163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B836E5D-0069-42FE-A7D7-EE34E443DDA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282F072-3034-4552-913F-9DD676AE7163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B836E5D-0069-42FE-A7D7-EE34E443DDA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Анализ стратегии </a:t>
            </a:r>
            <a:br>
              <a:rPr lang="ru-RU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социально-экономического </a:t>
            </a:r>
            <a:r>
              <a:rPr lang="ru-RU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развития Волгоградской области</a:t>
            </a:r>
            <a:endParaRPr lang="ru-RU" dirty="0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3611563"/>
            <a:ext cx="3886200" cy="120015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Калинина </a:t>
            </a:r>
            <a:r>
              <a:rPr kumimoji="0" lang="ru-RU" sz="7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Евгения</a:t>
            </a:r>
            <a:endParaRPr kumimoji="0" lang="ru-RU" sz="7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студентка </a:t>
            </a:r>
            <a:r>
              <a:rPr kumimoji="0" lang="ru-RU" sz="7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4 </a:t>
            </a:r>
            <a:r>
              <a:rPr kumimoji="0" lang="ru-RU" sz="7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курса, группы </a:t>
            </a:r>
            <a:r>
              <a:rPr kumimoji="0" lang="ru-RU" sz="7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Г-101(1),</a:t>
            </a:r>
            <a:endParaRPr kumimoji="0" lang="ru-RU" sz="7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направления «География»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93647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8864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ru-RU" sz="1800" dirty="0">
                <a:latin typeface="Times New Roman"/>
                <a:ea typeface="Times New Roman"/>
                <a:cs typeface="Times New Roman"/>
              </a:rPr>
              <a:t>Стратегической целью развития культуры является сохранение и развитие единого и многообразного культурного пространства с обеспечением доступа к культурным ценностям населения  </a:t>
            </a:r>
            <a:r>
              <a:rPr lang="ru-RU" sz="1800" dirty="0" smtClean="0">
                <a:latin typeface="Times New Roman"/>
                <a:ea typeface="Times New Roman"/>
                <a:cs typeface="Times New Roman"/>
              </a:rPr>
              <a:t>региона.</a:t>
            </a:r>
            <a:endParaRPr lang="ru-RU" sz="1800" dirty="0" smtClean="0">
              <a:latin typeface="Times New Roman"/>
              <a:ea typeface="Times New Roman"/>
              <a:cs typeface="Calibri"/>
            </a:endParaRPr>
          </a:p>
          <a:p>
            <a:pPr algn="just"/>
            <a:r>
              <a:rPr lang="ru-RU" sz="1800" dirty="0" smtClean="0">
                <a:latin typeface="Times New Roman"/>
                <a:ea typeface="Times New Roman"/>
                <a:cs typeface="Calibri"/>
              </a:rPr>
              <a:t>Развитие </a:t>
            </a:r>
            <a:r>
              <a:rPr lang="ru-RU" sz="1800" dirty="0">
                <a:latin typeface="Times New Roman"/>
                <a:ea typeface="Times New Roman"/>
                <a:cs typeface="Calibri"/>
              </a:rPr>
              <a:t>физической культуры и спорта является одним из приоритетных направлений социальной политики Волгоградской области, которое направлено на обеспечение правовых, экономических и социальных гарантий доступности физической культуры и спорта жителей региона, завоевание волгоградскими спортсменами ведущих позиций в спорте, подготовку спортивного </a:t>
            </a:r>
            <a:r>
              <a:rPr lang="ru-RU" sz="1800" dirty="0" smtClean="0">
                <a:latin typeface="Times New Roman"/>
                <a:ea typeface="Times New Roman"/>
                <a:cs typeface="Calibri"/>
              </a:rPr>
              <a:t>резерва.</a:t>
            </a:r>
          </a:p>
          <a:p>
            <a:pPr algn="just"/>
            <a:r>
              <a:rPr lang="ru-RU" sz="1800" dirty="0" smtClean="0">
                <a:latin typeface="Times New Roman"/>
                <a:ea typeface="Times New Roman"/>
                <a:cs typeface="Times New Roman"/>
              </a:rPr>
              <a:t>Стратегическими </a:t>
            </a:r>
            <a:r>
              <a:rPr lang="ru-RU" sz="1800" dirty="0">
                <a:latin typeface="Times New Roman"/>
                <a:ea typeface="Times New Roman"/>
                <a:cs typeface="Times New Roman"/>
              </a:rPr>
              <a:t>целями развития жилищно-коммунального хозяйства для Волгоградской области определены </a:t>
            </a:r>
            <a:r>
              <a:rPr lang="ru-RU" sz="1800" dirty="0">
                <a:latin typeface="Times New Roman"/>
                <a:ea typeface="Times New Roman"/>
                <a:cs typeface="Calibri"/>
              </a:rPr>
              <a:t>улучшение жилищных условий населения и повышение качества предоставления жилищно-коммунальных услуг.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2858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Основными механизмами реализации Стратегии являются государственные программы, федеральные целевые программы, региональные и муниципальные программы, а также программы крупных компаний, направленные на комплексное развитие Волгоградской области.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Механизмом реализации стратегии также является реализация крупнейших инвестиционных проектов, в том числе с использованием средств Инвестиционного фонда Российской Федерации.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Значимым механизмом реализации Стратегии является модельное управление, особенно по отношению к малому и среднему предпринимательству, жилищной политике и рынку труда.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Важнейшим механизмом являются среднесрочные программы, план мероприятий по её реализации.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Механизмы реализации стратегии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6927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effectLst/>
                <a:latin typeface="Times New Roman"/>
                <a:ea typeface="Times New Roman"/>
                <a:cs typeface="Calibri"/>
              </a:rPr>
              <a:t>Основные </a:t>
            </a:r>
            <a:r>
              <a:rPr lang="ru-RU" sz="2800" dirty="0">
                <a:effectLst/>
                <a:latin typeface="Times New Roman"/>
                <a:ea typeface="Times New Roman"/>
                <a:cs typeface="Calibri"/>
              </a:rPr>
              <a:t>институциональные инструменты, влияющие на формализацию и реализацию Стратегии</a:t>
            </a:r>
            <a:endParaRPr lang="ru-RU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82181"/>
            <a:ext cx="6985066" cy="5240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1013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/>
          <a:lstStyle/>
          <a:p>
            <a:r>
              <a:rPr lang="ru-RU" dirty="0" smtClean="0"/>
              <a:t>       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3668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48064" y="476672"/>
            <a:ext cx="374441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Волгоградская область — область в России, на юго-востоке Восточно-Европейской равнины, субъект Российской Федерации.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Площадь: 112 877 км²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Население: 2 569 126 чел.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Волгоградская область                                                                                    граничит с Саратовской, Ростовской, Астраханской, Воронежской областями, Республикой Калмыкия и Казахстаном (Западно-Казахстанская область).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Входит в состав Южного Федерального Округа Российской Федерации.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42"/>
            <a:ext cx="3057428" cy="3167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42" y="3861048"/>
            <a:ext cx="3744416" cy="2496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0125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0648"/>
            <a:ext cx="6247186" cy="5993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5840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8676456" cy="5760640"/>
          </a:xfrm>
        </p:spPr>
        <p:txBody>
          <a:bodyPr>
            <a:normAutofit fontScale="85000" lnSpcReduction="20000"/>
          </a:bodyPr>
          <a:lstStyle/>
          <a:p>
            <a:pPr indent="0" algn="just">
              <a:buNone/>
            </a:pPr>
            <a:r>
              <a:rPr lang="ru-RU" sz="21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Волгоградская  область участвует в </a:t>
            </a:r>
            <a:r>
              <a:rPr lang="ru-RU" sz="2100" dirty="0" smtClean="0">
                <a:latin typeface="Times New Roman"/>
                <a:ea typeface="Times New Roman"/>
              </a:rPr>
              <a:t>ассоциациях </a:t>
            </a:r>
            <a:r>
              <a:rPr lang="ru-RU" sz="2100" dirty="0">
                <a:latin typeface="Times New Roman"/>
                <a:ea typeface="Times New Roman"/>
              </a:rPr>
              <a:t>«Северный Кавказ» и «Большая Волга». </a:t>
            </a:r>
          </a:p>
          <a:p>
            <a:pPr algn="just"/>
            <a:r>
              <a:rPr lang="ru-RU" sz="21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 2011 году валовой региональный продукт по оценке </a:t>
            </a:r>
            <a:r>
              <a:rPr lang="ru-RU" sz="21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Волгоградстата</a:t>
            </a:r>
            <a:r>
              <a:rPr lang="ru-RU" sz="21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вырос в сопоставимых ценах на 5,1 процента к уровню 2010 года и составил 524,1 </a:t>
            </a:r>
            <a:r>
              <a:rPr lang="ru-RU" sz="21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млрд.рублей</a:t>
            </a:r>
            <a:r>
              <a:rPr lang="ru-RU" sz="21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      </a:t>
            </a:r>
          </a:p>
          <a:p>
            <a:pPr algn="just"/>
            <a:r>
              <a:rPr lang="ru-RU" sz="21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Наблюдался рост объемов промышленного производства, оборота розничной торговли, активизация деятельности в финансово-кредитной, внешнеторговой сферах,  значительный приток капитала в частный сектор. </a:t>
            </a:r>
          </a:p>
          <a:p>
            <a:pPr algn="just"/>
            <a:r>
              <a:rPr lang="ru-RU" sz="21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Привлечено 423,7 млн. долларов США иностранных инвестиций, направленных на развитие предприятий топливно-энергетического комплекса, пищевой промышленности и связи.</a:t>
            </a:r>
          </a:p>
          <a:p>
            <a:pPr algn="just"/>
            <a:r>
              <a:rPr lang="ru-RU" sz="21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На конец года уровень зарегистрированной безработицы составил                  1,6 процента (на конец 2010 года – 1,9 процента).</a:t>
            </a:r>
          </a:p>
          <a:p>
            <a:pPr algn="just"/>
            <a:r>
              <a:rPr lang="ru-RU" sz="21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 регионе обеспечено взаимодействие всех ветвей власти, предприятий и организаций, научных учреждений в решении задач национальной, экономической, социальной и экологической безопасности Волгоградской области и повышения благосостояния населения. </a:t>
            </a:r>
          </a:p>
          <a:p>
            <a:pPr algn="just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Основные отрасли промышленности: машиностроение и металлообработка,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нефтеперерабатывающая, химическая,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нефтехимическая,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чёрная и цветная металлургия. В области хорошо развито производство стройматериалов, а также текстильная, деревообрабатывающая, пищевая промышленность. Волгоградская область является монополистом в России по производству 11 видов промышленной продукции, в том числе некоторых видов подшипников, сернистого ангидрида, полиуретановых нитей, газопроводных труб.</a:t>
            </a:r>
            <a:endParaRPr lang="ru-RU" sz="21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/>
            <a:endParaRPr lang="ru-RU" sz="1800" dirty="0" smtClean="0">
              <a:latin typeface="Times New Roman"/>
              <a:ea typeface="Times New Roman"/>
              <a:cs typeface="Calibri"/>
            </a:endParaRPr>
          </a:p>
          <a:p>
            <a:pPr algn="just"/>
            <a:endParaRPr lang="ru-RU" sz="1600" dirty="0" smtClean="0">
              <a:latin typeface="Times New Roman"/>
              <a:ea typeface="Times New Roman"/>
              <a:cs typeface="Calibri"/>
            </a:endParaRPr>
          </a:p>
          <a:p>
            <a:pPr algn="just"/>
            <a:endParaRPr lang="ru-RU" sz="1800" dirty="0" smtClean="0">
              <a:latin typeface="Times New Roman"/>
              <a:ea typeface="Times New Roman"/>
              <a:cs typeface="Calibri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Общая характеристика социально-экономическая ситуации в Волгоградской области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15692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effectLst/>
                <a:latin typeface="Times New Roman"/>
                <a:ea typeface="Times New Roman"/>
                <a:cs typeface="Calibri"/>
              </a:rPr>
              <a:t>Рейтинговые места Волгоградской области по основным показателям оценки эффективности деятельности органов исполнительной власти 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9388"/>
            <a:ext cx="7344816" cy="550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9868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9144000" cy="5602436"/>
          </a:xfrm>
        </p:spPr>
      </p:pic>
    </p:spTree>
    <p:extLst>
      <p:ext uri="{BB962C8B-B14F-4D97-AF65-F5344CB8AC3E}">
        <p14:creationId xmlns:p14="http://schemas.microsoft.com/office/powerpoint/2010/main" val="2209278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481328"/>
            <a:ext cx="8686800" cy="5260040"/>
          </a:xfrm>
        </p:spPr>
        <p:txBody>
          <a:bodyPr>
            <a:normAutofit lnSpcReduction="10000"/>
          </a:bodyPr>
          <a:lstStyle/>
          <a:p>
            <a:pPr indent="342900" algn="just"/>
            <a:r>
              <a:rPr lang="ru-RU" sz="1800" dirty="0">
                <a:latin typeface="Times New Roman"/>
                <a:ea typeface="Times New Roman"/>
                <a:cs typeface="Calibri"/>
              </a:rPr>
              <a:t>создание высокой добавленной стоимости в экономике  в ряде отраслей – промышленности, агропромышленном комплексе, строительстве, туризме, логистических услугах. При обеспечении соответствующего финансирования вырастет доля социальных секторов;</a:t>
            </a:r>
          </a:p>
          <a:p>
            <a:pPr indent="342900" algn="just"/>
            <a:r>
              <a:rPr lang="ru-RU" sz="1800" dirty="0">
                <a:latin typeface="Times New Roman"/>
                <a:ea typeface="Times New Roman"/>
                <a:cs typeface="Calibri"/>
              </a:rPr>
              <a:t>решение проблемы </a:t>
            </a:r>
            <a:r>
              <a:rPr lang="ru-RU" sz="1800" dirty="0" err="1">
                <a:latin typeface="Times New Roman"/>
                <a:ea typeface="Times New Roman"/>
                <a:cs typeface="Calibri"/>
              </a:rPr>
              <a:t>энергодефицита</a:t>
            </a:r>
            <a:r>
              <a:rPr lang="ru-RU" sz="1800" dirty="0">
                <a:latin typeface="Times New Roman"/>
                <a:ea typeface="Times New Roman"/>
                <a:cs typeface="Calibri"/>
              </a:rPr>
              <a:t> за счет строительства новых объектов генерации и объектов сетевого хозяйства, что будет обусловлено возрастающим спросом экономики региона на электроэнергию;</a:t>
            </a:r>
          </a:p>
          <a:p>
            <a:pPr indent="342900" algn="just"/>
            <a:r>
              <a:rPr lang="ru-RU" sz="1800" dirty="0">
                <a:latin typeface="Times New Roman"/>
                <a:ea typeface="Times New Roman"/>
                <a:cs typeface="Calibri"/>
              </a:rPr>
              <a:t>обеспечение эффективных условий для ведения бизнеса – как малого, так и крупного</a:t>
            </a:r>
            <a:r>
              <a:rPr lang="ru-RU" sz="1800" dirty="0" smtClean="0">
                <a:latin typeface="Times New Roman"/>
                <a:ea typeface="Times New Roman"/>
                <a:cs typeface="Calibri"/>
              </a:rPr>
              <a:t>;</a:t>
            </a:r>
          </a:p>
          <a:p>
            <a:pPr indent="342900" algn="just"/>
            <a:r>
              <a:rPr lang="ru-RU" sz="1800" dirty="0">
                <a:latin typeface="Times New Roman"/>
                <a:ea typeface="Times New Roman"/>
                <a:cs typeface="Calibri"/>
              </a:rPr>
              <a:t>повышение эффективности бюджетного сектора с сокращением расходов на содержание имущества, повышением эффективности оказания государственных и муниципальных услуг, совершенствование государственной службы, преобразование системы государственных учреждений; </a:t>
            </a:r>
            <a:endParaRPr lang="ru-RU" sz="1600" dirty="0">
              <a:latin typeface="Times New Roman"/>
              <a:ea typeface="Times New Roman"/>
              <a:cs typeface="Calibri"/>
            </a:endParaRPr>
          </a:p>
          <a:p>
            <a:pPr indent="342900" algn="just"/>
            <a:r>
              <a:rPr lang="ru-RU" sz="1800" dirty="0">
                <a:latin typeface="Times New Roman"/>
                <a:ea typeface="Times New Roman"/>
                <a:cs typeface="Calibri"/>
              </a:rPr>
              <a:t>обеспечение населения необходимыми услугами социальной </a:t>
            </a:r>
            <a:r>
              <a:rPr lang="ru-RU" sz="1800" dirty="0" smtClean="0">
                <a:latin typeface="Times New Roman"/>
                <a:ea typeface="Times New Roman"/>
                <a:cs typeface="Calibri"/>
              </a:rPr>
              <a:t>сферы;</a:t>
            </a:r>
            <a:endParaRPr lang="ru-RU" sz="1600" dirty="0" smtClean="0">
              <a:latin typeface="Times New Roman"/>
              <a:ea typeface="Times New Roman"/>
              <a:cs typeface="Calibri"/>
            </a:endParaRPr>
          </a:p>
          <a:p>
            <a:pPr indent="342900" algn="just"/>
            <a:r>
              <a:rPr lang="ru-RU" sz="1900" dirty="0" smtClean="0">
                <a:latin typeface="Times New Roman"/>
                <a:ea typeface="Times New Roman"/>
                <a:cs typeface="Calibri"/>
              </a:rPr>
              <a:t>сокращение </a:t>
            </a:r>
            <a:r>
              <a:rPr lang="ru-RU" sz="1900" dirty="0">
                <a:latin typeface="Times New Roman"/>
                <a:ea typeface="Times New Roman"/>
                <a:cs typeface="Calibri"/>
              </a:rPr>
              <a:t>уровня износа жилого фонда и инфраструктуры, в первую очередь в муниципалитетах, являющихся производственными центрами и целевыми зонами для инвестиционных проектов, в особенности в сфере высоких технологий и туризма.</a:t>
            </a:r>
          </a:p>
          <a:p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Стратегические цели социально-экономического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3484176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764704"/>
            <a:ext cx="8435280" cy="5832648"/>
          </a:xfrm>
        </p:spPr>
        <p:txBody>
          <a:bodyPr>
            <a:normAutofit fontScale="85000" lnSpcReduction="20000"/>
          </a:bodyPr>
          <a:lstStyle/>
          <a:p>
            <a:r>
              <a:rPr lang="ru-RU" sz="2300" dirty="0" smtClean="0">
                <a:latin typeface="Times New Roman"/>
                <a:ea typeface="Times New Roman"/>
                <a:cs typeface="Calibri"/>
              </a:rPr>
              <a:t>Поддержка </a:t>
            </a:r>
            <a:r>
              <a:rPr lang="ru-RU" sz="2300" dirty="0">
                <a:latin typeface="Times New Roman"/>
                <a:ea typeface="Times New Roman"/>
                <a:cs typeface="Calibri"/>
              </a:rPr>
              <a:t>производственных отраслей </a:t>
            </a:r>
            <a:r>
              <a:rPr lang="ru-RU" sz="2300" dirty="0" smtClean="0">
                <a:latin typeface="Times New Roman"/>
                <a:ea typeface="Times New Roman"/>
                <a:cs typeface="Calibri"/>
              </a:rPr>
              <a:t>экономики.</a:t>
            </a:r>
          </a:p>
          <a:p>
            <a:pPr algn="just"/>
            <a:r>
              <a:rPr lang="ru-RU" sz="2300" dirty="0">
                <a:latin typeface="Times New Roman"/>
                <a:ea typeface="Times New Roman"/>
                <a:cs typeface="Calibri"/>
              </a:rPr>
              <a:t>О</a:t>
            </a:r>
            <a:r>
              <a:rPr lang="ru-RU" sz="2300" dirty="0" smtClean="0">
                <a:latin typeface="Times New Roman"/>
                <a:ea typeface="Times New Roman"/>
                <a:cs typeface="Calibri"/>
              </a:rPr>
              <a:t>беспечение </a:t>
            </a:r>
            <a:r>
              <a:rPr lang="ru-RU" sz="2300" dirty="0">
                <a:latin typeface="Times New Roman"/>
                <a:ea typeface="Times New Roman"/>
                <a:cs typeface="Calibri"/>
              </a:rPr>
              <a:t>устойчивых темпов роста промышленного производства и повышение ее конкурентоспособности</a:t>
            </a:r>
            <a:r>
              <a:rPr lang="ru-RU" sz="2300" dirty="0" smtClean="0">
                <a:latin typeface="Times New Roman"/>
                <a:ea typeface="Times New Roman"/>
                <a:cs typeface="Calibri"/>
              </a:rPr>
              <a:t>.</a:t>
            </a:r>
          </a:p>
          <a:p>
            <a:pPr algn="just"/>
            <a:r>
              <a:rPr lang="ru-RU" sz="2300" dirty="0">
                <a:latin typeface="Times New Roman"/>
                <a:ea typeface="Times New Roman"/>
                <a:cs typeface="Calibri"/>
              </a:rPr>
              <a:t>П</a:t>
            </a:r>
            <a:r>
              <a:rPr lang="ru-RU" sz="2300" dirty="0" smtClean="0">
                <a:latin typeface="Times New Roman"/>
                <a:ea typeface="Times New Roman"/>
                <a:cs typeface="Calibri"/>
              </a:rPr>
              <a:t>роведение </a:t>
            </a:r>
            <a:r>
              <a:rPr lang="ru-RU" sz="2300" dirty="0">
                <a:latin typeface="Times New Roman"/>
                <a:ea typeface="Times New Roman"/>
                <a:cs typeface="Calibri"/>
              </a:rPr>
              <a:t>единой государственной политики в сфере обеспечения эффективного и устойчивого функционирования организаций топливно-энергетического комплекса, энергосбережения и повышения энергетической эффективности</a:t>
            </a:r>
            <a:r>
              <a:rPr lang="ru-RU" sz="2300" dirty="0">
                <a:latin typeface="Times New Roman"/>
                <a:ea typeface="Times New Roman"/>
              </a:rPr>
              <a:t>, а также  государственного регулирования и контроля цен (тарифов, расценок, ставок и тому подобного)</a:t>
            </a:r>
            <a:r>
              <a:rPr lang="ru-RU" sz="2300" dirty="0">
                <a:latin typeface="Times New Roman"/>
                <a:ea typeface="Times New Roman"/>
                <a:cs typeface="Calibri"/>
              </a:rPr>
              <a:t> на территории Волгоградской </a:t>
            </a:r>
            <a:r>
              <a:rPr lang="ru-RU" sz="2300" dirty="0" smtClean="0">
                <a:latin typeface="Times New Roman"/>
                <a:ea typeface="Times New Roman"/>
                <a:cs typeface="Calibri"/>
              </a:rPr>
              <a:t>области</a:t>
            </a:r>
          </a:p>
          <a:p>
            <a:pPr algn="just"/>
            <a:r>
              <a:rPr lang="ru-RU" sz="2300" dirty="0" smtClean="0">
                <a:latin typeface="Times New Roman"/>
                <a:ea typeface="Times New Roman"/>
                <a:cs typeface="Times New Roman"/>
              </a:rPr>
              <a:t> В </a:t>
            </a:r>
            <a:r>
              <a:rPr lang="ru-RU" sz="2300" dirty="0">
                <a:latin typeface="Times New Roman"/>
                <a:ea typeface="Times New Roman"/>
                <a:cs typeface="Times New Roman"/>
              </a:rPr>
              <a:t>сфере производства и переработки сельскохозяйственной продукции в Волгоградской области </a:t>
            </a:r>
            <a:r>
              <a:rPr lang="ru-RU" sz="2300" dirty="0" smtClean="0">
                <a:latin typeface="Times New Roman"/>
                <a:ea typeface="Times New Roman"/>
                <a:cs typeface="Times New Roman"/>
              </a:rPr>
              <a:t>определены приоритеты:</a:t>
            </a:r>
            <a:endParaRPr lang="ru-RU" sz="2300" dirty="0">
              <a:latin typeface="Times New Roman"/>
              <a:ea typeface="Times New Roman"/>
              <a:cs typeface="Calibri"/>
            </a:endParaRPr>
          </a:p>
          <a:p>
            <a:pPr indent="0" algn="just">
              <a:buNone/>
            </a:pPr>
            <a:r>
              <a:rPr lang="ru-RU" sz="2300" dirty="0" smtClean="0">
                <a:latin typeface="Times New Roman"/>
                <a:ea typeface="Times New Roman"/>
                <a:cs typeface="Times New Roman"/>
              </a:rPr>
              <a:t>        повышение </a:t>
            </a:r>
            <a:r>
              <a:rPr lang="ru-RU" sz="2300" dirty="0">
                <a:latin typeface="Times New Roman"/>
                <a:ea typeface="Times New Roman"/>
                <a:cs typeface="Times New Roman"/>
              </a:rPr>
              <a:t>конкурентоспособности местной сельскохозяйственной продукции;</a:t>
            </a:r>
            <a:endParaRPr lang="ru-RU" sz="2300" dirty="0">
              <a:latin typeface="Times New Roman"/>
              <a:ea typeface="Times New Roman"/>
              <a:cs typeface="Calibri"/>
            </a:endParaRPr>
          </a:p>
          <a:p>
            <a:pPr indent="0" algn="just">
              <a:buNone/>
            </a:pPr>
            <a:r>
              <a:rPr lang="ru-RU" sz="2300" dirty="0" smtClean="0">
                <a:latin typeface="Times New Roman"/>
                <a:ea typeface="Times New Roman"/>
                <a:cs typeface="Times New Roman"/>
              </a:rPr>
              <a:t>       обеспечение </a:t>
            </a:r>
            <a:r>
              <a:rPr lang="ru-RU" sz="2300" dirty="0">
                <a:latin typeface="Times New Roman"/>
                <a:ea typeface="Times New Roman"/>
                <a:cs typeface="Times New Roman"/>
              </a:rPr>
              <a:t>финансовой устойчивости товаропроизводителей в </a:t>
            </a:r>
            <a:r>
              <a:rPr lang="ru-RU" sz="2300" dirty="0" smtClean="0">
                <a:latin typeface="Times New Roman"/>
                <a:ea typeface="Times New Roman"/>
                <a:cs typeface="Times New Roman"/>
              </a:rPr>
              <a:t>АПК;</a:t>
            </a:r>
            <a:endParaRPr lang="ru-RU" sz="2300" dirty="0" smtClean="0">
              <a:latin typeface="Times New Roman"/>
              <a:ea typeface="Times New Roman"/>
              <a:cs typeface="Calibri"/>
            </a:endParaRPr>
          </a:p>
          <a:p>
            <a:pPr indent="0" algn="just">
              <a:buNone/>
            </a:pPr>
            <a:r>
              <a:rPr lang="ru-RU" sz="2300" dirty="0">
                <a:latin typeface="Times New Roman"/>
                <a:ea typeface="Times New Roman"/>
                <a:cs typeface="Calibri"/>
              </a:rPr>
              <a:t> </a:t>
            </a:r>
            <a:r>
              <a:rPr lang="ru-RU" sz="2300" dirty="0" smtClean="0">
                <a:latin typeface="Times New Roman"/>
                <a:ea typeface="Times New Roman"/>
                <a:cs typeface="Calibri"/>
              </a:rPr>
              <a:t>      </a:t>
            </a:r>
            <a:r>
              <a:rPr lang="ru-RU" sz="2300" dirty="0" smtClean="0">
                <a:latin typeface="Times New Roman"/>
                <a:ea typeface="Times New Roman"/>
                <a:cs typeface="Times New Roman"/>
              </a:rPr>
              <a:t>повышение </a:t>
            </a:r>
            <a:r>
              <a:rPr lang="ru-RU" sz="2300" dirty="0">
                <a:latin typeface="Times New Roman"/>
                <a:ea typeface="Times New Roman"/>
                <a:cs typeface="Times New Roman"/>
              </a:rPr>
              <a:t>эффективности и рационального использования  в сельском хозяйстве земельных и других ресурсов;</a:t>
            </a:r>
            <a:endParaRPr lang="ru-RU" sz="2300" dirty="0">
              <a:latin typeface="Times New Roman"/>
              <a:ea typeface="Times New Roman"/>
              <a:cs typeface="Calibri"/>
            </a:endParaRPr>
          </a:p>
          <a:p>
            <a:pPr indent="0" algn="just">
              <a:buNone/>
            </a:pPr>
            <a:r>
              <a:rPr lang="ru-RU" sz="2300" dirty="0" smtClean="0">
                <a:latin typeface="Times New Roman"/>
                <a:ea typeface="Times New Roman"/>
                <a:cs typeface="Times New Roman"/>
              </a:rPr>
              <a:t>        развитие </a:t>
            </a:r>
            <a:r>
              <a:rPr lang="ru-RU" sz="2300" dirty="0">
                <a:latin typeface="Times New Roman"/>
                <a:ea typeface="Times New Roman"/>
                <a:cs typeface="Times New Roman"/>
              </a:rPr>
              <a:t>пищевой и перерабатывающей промышленности;</a:t>
            </a:r>
            <a:endParaRPr lang="ru-RU" sz="2300" dirty="0">
              <a:latin typeface="Times New Roman"/>
              <a:ea typeface="Times New Roman"/>
              <a:cs typeface="Calibri"/>
            </a:endParaRPr>
          </a:p>
          <a:p>
            <a:pPr indent="0" algn="just">
              <a:buNone/>
            </a:pPr>
            <a:r>
              <a:rPr lang="ru-RU" sz="2300" dirty="0" smtClean="0">
                <a:latin typeface="Times New Roman"/>
                <a:ea typeface="Times New Roman"/>
                <a:cs typeface="Times New Roman"/>
              </a:rPr>
              <a:t>        устойчивое </a:t>
            </a:r>
            <a:r>
              <a:rPr lang="ru-RU" sz="2300" dirty="0">
                <a:latin typeface="Times New Roman"/>
                <a:ea typeface="Times New Roman"/>
                <a:cs typeface="Times New Roman"/>
              </a:rPr>
              <a:t>развитие сельских территорий</a:t>
            </a:r>
            <a:r>
              <a:rPr lang="ru-RU" sz="2300" dirty="0" smtClean="0">
                <a:latin typeface="Times New Roman"/>
                <a:ea typeface="Times New Roman"/>
                <a:cs typeface="Times New Roman"/>
              </a:rPr>
              <a:t>.</a:t>
            </a:r>
          </a:p>
          <a:p>
            <a:pPr indent="0" algn="just">
              <a:buNone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Развитие транспортной инфраструктуры является ключевым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приоритетом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Стратегии Волгоградской области.</a:t>
            </a:r>
            <a:endParaRPr lang="ru-RU" sz="21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   Приоритеты экономического </a:t>
            </a:r>
            <a:r>
              <a:rPr lang="ru-RU" sz="32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развития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064298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1800" dirty="0">
                <a:latin typeface="Times New Roman"/>
                <a:ea typeface="Times New Roman"/>
                <a:cs typeface="Calibri"/>
              </a:rPr>
              <a:t>С</a:t>
            </a:r>
            <a:r>
              <a:rPr lang="ru-RU" sz="1800" dirty="0" smtClean="0">
                <a:latin typeface="Times New Roman"/>
                <a:ea typeface="Times New Roman"/>
                <a:cs typeface="Calibri"/>
              </a:rPr>
              <a:t>оздание </a:t>
            </a:r>
            <a:r>
              <a:rPr lang="ru-RU" sz="1800" dirty="0">
                <a:latin typeface="Times New Roman"/>
                <a:ea typeface="Times New Roman"/>
                <a:cs typeface="Calibri"/>
              </a:rPr>
              <a:t>эффективной региональной системы образования, способной удовлетворить запросы населения в получении образования и обеспечить образование </a:t>
            </a:r>
            <a:r>
              <a:rPr lang="ru-RU" sz="1800" dirty="0" smtClean="0">
                <a:latin typeface="Times New Roman"/>
                <a:ea typeface="Times New Roman"/>
                <a:cs typeface="Calibri"/>
              </a:rPr>
              <a:t>граждан;</a:t>
            </a:r>
          </a:p>
          <a:p>
            <a:pPr algn="just"/>
            <a:r>
              <a:rPr lang="ru-RU" sz="1800" dirty="0" smtClean="0">
                <a:latin typeface="Times New Roman"/>
                <a:ea typeface="Times New Roman"/>
                <a:cs typeface="Times New Roman"/>
              </a:rPr>
              <a:t>В </a:t>
            </a:r>
            <a:r>
              <a:rPr lang="ru-RU" sz="1800" dirty="0">
                <a:latin typeface="Times New Roman"/>
                <a:ea typeface="Times New Roman"/>
                <a:cs typeface="Times New Roman"/>
              </a:rPr>
              <a:t>целях обеспечения устойчивого социально-экономического развития Волгоградской области одним из приоритетов государственной политики является сохранение и</a:t>
            </a:r>
            <a:r>
              <a:rPr lang="en-US" sz="1800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1800" dirty="0">
                <a:latin typeface="Times New Roman"/>
                <a:ea typeface="Times New Roman"/>
                <a:cs typeface="Times New Roman"/>
              </a:rPr>
              <a:t>укрепление здоровья населения на основе формирования здорового образа жизни и повышения доступности и качества медицинской </a:t>
            </a:r>
            <a:r>
              <a:rPr lang="ru-RU" sz="1800" dirty="0" smtClean="0">
                <a:latin typeface="Times New Roman"/>
                <a:ea typeface="Times New Roman"/>
                <a:cs typeface="Times New Roman"/>
              </a:rPr>
              <a:t>помощи.</a:t>
            </a:r>
            <a:endParaRPr lang="ru-RU" sz="1800" dirty="0" smtClean="0">
              <a:latin typeface="Times New Roman"/>
              <a:ea typeface="Times New Roman"/>
              <a:cs typeface="Calibri"/>
            </a:endParaRPr>
          </a:p>
          <a:p>
            <a:pPr algn="just"/>
            <a:r>
              <a:rPr lang="ru-RU" sz="1900" dirty="0" smtClean="0">
                <a:latin typeface="Times New Roman"/>
                <a:ea typeface="TimesNewRomanPSMT"/>
                <a:cs typeface="Times New Roman"/>
              </a:rPr>
              <a:t>Приоритетом государственной </a:t>
            </a:r>
            <a:r>
              <a:rPr lang="ru-RU" sz="1900" dirty="0">
                <a:latin typeface="Times New Roman"/>
                <a:ea typeface="TimesNewRomanPSMT"/>
                <a:cs typeface="Times New Roman"/>
              </a:rPr>
              <a:t>молодежной политики является создание системы </a:t>
            </a:r>
            <a:r>
              <a:rPr lang="ru-RU" sz="1900" dirty="0" smtClean="0">
                <a:latin typeface="Times New Roman"/>
                <a:ea typeface="TimesNewRomanPSMT"/>
                <a:cs typeface="Times New Roman"/>
              </a:rPr>
              <a:t>формирования </a:t>
            </a:r>
            <a:r>
              <a:rPr lang="ru-RU" sz="1900" dirty="0">
                <a:latin typeface="Times New Roman"/>
                <a:ea typeface="TimesNewRomanPSMT"/>
                <a:cs typeface="Times New Roman"/>
              </a:rPr>
              <a:t>мер, разработка правовых, экономических и организационных условий для успешной социализации и эффективной самореализации молодежи, для развития молодежного потенциала и  использование его в интересах развития региона и страны в целом.   </a:t>
            </a:r>
            <a:endParaRPr lang="ru-RU" sz="1900" dirty="0">
              <a:latin typeface="Times New Roman"/>
              <a:ea typeface="Times New Roman"/>
              <a:cs typeface="Calibri"/>
            </a:endParaRPr>
          </a:p>
          <a:p>
            <a:pPr algn="just"/>
            <a:r>
              <a:rPr lang="ru-RU" sz="1900" dirty="0">
                <a:latin typeface="Times New Roman"/>
                <a:ea typeface="Times New Roman"/>
                <a:cs typeface="Calibri"/>
              </a:rPr>
              <a:t>Важнейшим направлением, характеризующимся созданием новых высокотехнологичных рабочих мест в регионе, является изучение состояния рынка труда.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Приоритеты социального развития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08812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240</TotalTime>
  <Words>778</Words>
  <Application>Microsoft Office PowerPoint</Application>
  <PresentationFormat>Экран (4:3)</PresentationFormat>
  <Paragraphs>59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Открытая</vt:lpstr>
      <vt:lpstr>Анализ стратегии  социально-экономического развития Волгоградской области</vt:lpstr>
      <vt:lpstr>Презентация PowerPoint</vt:lpstr>
      <vt:lpstr>Презентация PowerPoint</vt:lpstr>
      <vt:lpstr>Общая характеристика социально-экономическая ситуации в Волгоградской области</vt:lpstr>
      <vt:lpstr>Рейтинговые места Волгоградской области по основным показателям оценки эффективности деятельности органов исполнительной власти </vt:lpstr>
      <vt:lpstr>Презентация PowerPoint</vt:lpstr>
      <vt:lpstr>Стратегические цели социально-экономического развития</vt:lpstr>
      <vt:lpstr>    Приоритеты экономического развития</vt:lpstr>
      <vt:lpstr>Приоритеты социального развития</vt:lpstr>
      <vt:lpstr>Презентация PowerPoint</vt:lpstr>
      <vt:lpstr>Механизмы реализации стратегии</vt:lpstr>
      <vt:lpstr>Основные институциональные инструменты, влияющие на формализацию и реализацию Стратегии</vt:lpstr>
      <vt:lpstr>       Спасибо за внимание!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стратегии  социально-экономического развития Волгоградской области</dc:title>
  <dc:creator>Женя</dc:creator>
  <cp:lastModifiedBy>Женя</cp:lastModifiedBy>
  <cp:revision>17</cp:revision>
  <dcterms:created xsi:type="dcterms:W3CDTF">2014-03-15T18:59:34Z</dcterms:created>
  <dcterms:modified xsi:type="dcterms:W3CDTF">2014-03-24T17:09:58Z</dcterms:modified>
</cp:coreProperties>
</file>