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132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46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48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69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629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66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38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2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7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75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A6270-09B8-4C7E-825B-6A2D996B6600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BC24C-5145-4259-8B7E-E37B182AC7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55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6336704" cy="417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25252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Анализ </a:t>
            </a:r>
            <a:r>
              <a:rPr lang="ru-RU" sz="3200" dirty="0">
                <a:solidFill>
                  <a:srgbClr val="FF0000"/>
                </a:solidFill>
                <a:latin typeface="Comic Sans MS" pitchFamily="66" charset="0"/>
              </a:rPr>
              <a:t>стратегии социально-экономического развития </a:t>
            </a: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Ивановской </a:t>
            </a: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области до 2020 года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4774654"/>
            <a:ext cx="2843808" cy="2060848"/>
          </a:xfrm>
        </p:spPr>
        <p:txBody>
          <a:bodyPr>
            <a:normAutofit/>
          </a:bodyPr>
          <a:lstStyle/>
          <a:p>
            <a:pPr lvl="0" algn="l">
              <a:lnSpc>
                <a:spcPct val="115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Работу </a:t>
            </a:r>
            <a:r>
              <a:rPr lang="ru-RU" sz="1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выполнила:</a:t>
            </a:r>
            <a:endParaRPr lang="ru-RU" sz="1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 algn="l">
              <a:lnSpc>
                <a:spcPct val="115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студентка </a:t>
            </a:r>
            <a:r>
              <a:rPr lang="ru-RU" sz="1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4 курса, группы </a:t>
            </a:r>
            <a:r>
              <a:rPr lang="ru-RU" sz="1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с-о-гео-101(1),</a:t>
            </a:r>
            <a:r>
              <a:rPr lang="ru-RU" sz="18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</a:t>
            </a:r>
            <a:r>
              <a:rPr lang="ru-RU" sz="1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направления «География</a:t>
            </a:r>
            <a:r>
              <a:rPr lang="ru-RU" sz="1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» </a:t>
            </a:r>
            <a:endParaRPr lang="ru-RU" sz="1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 algn="l">
              <a:lnSpc>
                <a:spcPct val="115000"/>
              </a:lnSpc>
              <a:spcBef>
                <a:spcPts val="0"/>
              </a:spcBef>
            </a:pPr>
            <a:r>
              <a:rPr lang="ru-RU" sz="1800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Аванесян</a:t>
            </a:r>
            <a:r>
              <a:rPr lang="ru-RU" sz="18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 err="1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Аракся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49" y="598345"/>
            <a:ext cx="8229600" cy="36004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СТРАТЕГИЯ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</a:t>
            </a:r>
            <a: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ИВАНОВСКОЙ ОБЛАСТИ ДО 2020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1800" dirty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(Принята </a:t>
            </a:r>
            <a:r>
              <a:rPr lang="ru-RU" sz="1600" dirty="0">
                <a:solidFill>
                  <a:srgbClr val="FF0000"/>
                </a:solidFill>
              </a:rPr>
              <a:t>Ивановской </a:t>
            </a:r>
            <a:r>
              <a:rPr lang="ru-RU" sz="1600" dirty="0" smtClean="0">
                <a:solidFill>
                  <a:srgbClr val="FF0000"/>
                </a:solidFill>
              </a:rPr>
              <a:t>областной Думой 25 </a:t>
            </a:r>
            <a:r>
              <a:rPr lang="ru-RU" sz="1600" dirty="0">
                <a:solidFill>
                  <a:srgbClr val="FF0000"/>
                </a:solidFill>
              </a:rPr>
              <a:t>февраля 2010 </a:t>
            </a:r>
            <a:r>
              <a:rPr lang="ru-RU" sz="1600" dirty="0" smtClean="0">
                <a:solidFill>
                  <a:srgbClr val="FF0000"/>
                </a:solidFill>
              </a:rPr>
              <a:t>года)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41043" y="5151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49" y="692696"/>
            <a:ext cx="91440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Определение значения Ивановской области в составе России предполагает формулирование глобальной цели развития - повышение качества жизни населения региона до уровня не ниже среднего по ЦФО на основе реализации его географического, промышленного, научного и культурно-туристического потенциала.</a:t>
            </a:r>
          </a:p>
          <a:p>
            <a:pPr indent="342900" algn="just"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Times New Roman"/>
              </a:rPr>
              <a:t>Цели </a:t>
            </a:r>
            <a:r>
              <a:rPr lang="ru-RU" sz="1200" b="1" dirty="0">
                <a:latin typeface="Times New Roman"/>
                <a:ea typeface="Times New Roman"/>
              </a:rPr>
              <a:t>по развитию экономического потенциала: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развитие традиционных и формирование новых направлений промышленного производства на базе создания текстильно-промышленного кластера и машиностроительного производственного комплекса: текстильное и швейное производство, производство машин и оборудования, транспортное машиностроение и производство специальной техники, металлургическое производство и производство готовых металлических изделий, производство оптического оборудования и электрооборудования;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формирование высокоэффективного социально-хозяйственного комплекса региона, восприимчивого к инновациям, способного создать значительные конкурентные преимущества Ивановской области на внутреннем и мировом рынках и на этой основе обеспечивать последовательное улучшение качества жизни населения региона;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развитие межрегионального взаимодействия на базе создания совместных производств по производству строительной и специальной техники, формирование крупнейшего в ЦФО текстильного кластера, ядром которого является текстильное и швейное производство региона;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создание современного туристско-рекреационного комплекса, обеспечивающего повышение туристской привлекательности региона за счет эффективного использования историко-культурных и природно-рекреационных ресурсов;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развитие сбалансированного, конкурентоспособного сельскохозяйственного производства и переработки сельхозпродукции и обеспечение динамичного социального развития сельских территорий, в том числе на базе формирования мясо-молочного производственного комплекса;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- </a:t>
            </a:r>
            <a:r>
              <a:rPr lang="ru-RU" sz="1200" dirty="0">
                <a:latin typeface="Times New Roman"/>
                <a:ea typeface="Times New Roman"/>
              </a:rPr>
              <a:t>развитие малого и среднего предпринимательства, подразумевающее дальнейшее совершенствование существующих механизмов, и реализация новых направлений государственной поддержки, укрепление местного рынка товаров и услуг, решение именно региональных и местных потребностей области;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расширение бюджетно-ресурсной базы и повышение эффективности использования бюджетных средств.</a:t>
            </a:r>
          </a:p>
          <a:p>
            <a:pPr indent="342900" algn="just"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Times New Roman"/>
              </a:rPr>
              <a:t>Цели </a:t>
            </a:r>
            <a:r>
              <a:rPr lang="ru-RU" sz="1200" b="1" dirty="0">
                <a:latin typeface="Times New Roman"/>
                <a:ea typeface="Times New Roman"/>
              </a:rPr>
              <a:t>по развитию социальной сферы: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- </a:t>
            </a:r>
            <a:r>
              <a:rPr lang="ru-RU" sz="1200" dirty="0">
                <a:latin typeface="Times New Roman"/>
                <a:ea typeface="Times New Roman"/>
              </a:rPr>
              <a:t>минимизация показателя естественной убыли населения за счет предоставления населению гарантированной медицинской помощи;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повышение качества образовательных услуг и обеспечение возможности для всего населения области получить доступное образование, обеспечивающее потребности экономики региона;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реализация права граждан на доступ к услугам и учреждениям физической культуры и спорта на всей территории области;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- </a:t>
            </a:r>
            <a:r>
              <a:rPr lang="ru-RU" sz="1200" dirty="0">
                <a:latin typeface="Times New Roman"/>
                <a:ea typeface="Times New Roman"/>
              </a:rPr>
              <a:t>обеспечение предоставления социальных гарантий и мер социальной поддержки отдельным категориям граждан, обеспечение социального обслуживания граждан пожилого возраста, инвалидов, семей с детьми;</a:t>
            </a:r>
          </a:p>
          <a:p>
            <a:pPr indent="342900"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- совершенствование и реализация правовых, экономических, организационных условий и механизмов, обеспечивающих достижение достойного качества жизни молодежи.</a:t>
            </a:r>
          </a:p>
          <a:p>
            <a:pPr indent="342900" algn="just">
              <a:spcAft>
                <a:spcPts val="0"/>
              </a:spcAft>
            </a:pPr>
            <a:endParaRPr lang="ru-RU" sz="1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393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9" t="31269" r="19820" b="23717"/>
          <a:stretch/>
        </p:blipFill>
        <p:spPr>
          <a:xfrm>
            <a:off x="6162997" y="5589240"/>
            <a:ext cx="2729111" cy="11718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Приоритеты экономического и социального развития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45720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Выделяются приоритетные направления экономического развития, которые должны быть положены в основу ключевой идеологии региона, а именно: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текстильно-промышленный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кластер и машиностроительный производственный комплекс;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научно-исследовательский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инновационный сектор экономики;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агропромышленный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комплекс;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туристическая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сфера;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социальная сфера</a:t>
            </a:r>
          </a:p>
          <a:p>
            <a:pPr marL="0" indent="45720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соответствии с данными направлениями развития и значением региона в социально-экономическом развитии страны роль Ивановской области можно сформулировать следующим образом: "Всероссийский текстильно-промышленный край, обладающий культурно-туристическим потенциалом".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24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38" y="1340768"/>
            <a:ext cx="873742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механизмом реализации Стратегии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подразумевается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совокупность стратегических документов, включающая в себя не только Стратегию социально-экономического развития Ивановской области до 2020 года (далее - Стратегия), но и программу социально-экономического развития Ивановской области на 2009 - 2013 годы, существующие плановые документы, принятые органами государственной власти региона, государственные и федеральные целевые программы (далее - ФЦП), государственные, долгосрочные и ведомственные целевые программы Ивановской области, а также документы, которые предстоит разработать на базе Стратегии.</a:t>
            </a:r>
          </a:p>
          <a:p>
            <a:pPr indent="4572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Методом достижения целей Стратегии является совокупность форм или инструментов, при помощи которых возможно практическое достижение отмеченных стратегических целей - экономическая политика органов государственной власти региона. Ее составляющие - законодательное и финансовое "сопровождение" проектов, которые реализуются в рамках выделенных стратегических направлений развития региона.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Механизм реализации Стратегии развития области до 2020 года заключается в выполнении и использовании полномочий органов государственной власти Ивановской области в части управления социально-экономическим развитием региона для достижения поставленной цели путем решения определенных выше задач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/>
                <a:ea typeface="Times New Roman"/>
              </a:rPr>
              <a:t> </a:t>
            </a:r>
            <a:endParaRPr lang="ru-RU" sz="1400" dirty="0" smtClean="0">
              <a:latin typeface="Times New Roman"/>
              <a:ea typeface="Times New Roman"/>
            </a:endParaRP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Times New Roman"/>
              </a:rPr>
              <a:t>Механизм </a:t>
            </a:r>
            <a:r>
              <a:rPr lang="ru-RU" sz="1400" dirty="0">
                <a:latin typeface="Times New Roman"/>
                <a:ea typeface="Times New Roman"/>
              </a:rPr>
              <a:t>реализации Стратегии включает действия исполнительных и законодательных органов государственной власти и местного самоуправления Ивановской области: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1) действия по развитию видов экономической деятельности;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2) действия по развитию социальной сферы;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3) действия по развитию инфраструктуры на территории Ивановской области.</a:t>
            </a:r>
          </a:p>
          <a:p>
            <a:pPr indent="457200" algn="just">
              <a:lnSpc>
                <a:spcPct val="150000"/>
              </a:lnSpc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9061" y="1166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Механизмы реализации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стратегии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82"/>
          <a:stretch/>
        </p:blipFill>
        <p:spPr bwMode="auto">
          <a:xfrm>
            <a:off x="7624841" y="9722"/>
            <a:ext cx="1519159" cy="111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4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039"/>
            <a:ext cx="7560839" cy="477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3"/>
          <a:stretch/>
        </p:blipFill>
        <p:spPr bwMode="auto">
          <a:xfrm>
            <a:off x="836885" y="4769385"/>
            <a:ext cx="7308813" cy="120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2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20072" cy="2924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316999" y="403984"/>
            <a:ext cx="374441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Ивановская область – субъект Российской Федерации, находится в центре Восточно-Европейской равнины, в междуречье Волги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Клязьмы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ходит в состав Центрального федерального округа, расположена в центре европейской части России, включена в состав центрального экономического района.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раничит: на севере –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Костромской, на востоке –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Нижегородской, на юге –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Владимирской, на западе –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Ярославской областями.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Административный центр – город Иваново.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Ивановская область образована 23 сентября 1937 года.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 Ивановской области – 21,4 тыс. кв. км.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Население Ивановской области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2014 год составляет 1043258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Общие сведения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88773"/>
            <a:ext cx="2381250" cy="15811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2754" y="306896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Герб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62064" y="441105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Флаг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945" y="4821931"/>
            <a:ext cx="23812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1" r="3657"/>
          <a:stretch/>
        </p:blipFill>
        <p:spPr>
          <a:xfrm>
            <a:off x="107504" y="692696"/>
            <a:ext cx="4338811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7" r="2148"/>
          <a:stretch/>
        </p:blipFill>
        <p:spPr>
          <a:xfrm>
            <a:off x="4555207" y="692696"/>
            <a:ext cx="4386436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48"/>
            <a:ext cx="9144000" cy="51663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Современная социально-экономическая ситуация в Ивановской области (</a:t>
            </a:r>
            <a:r>
              <a:rPr lang="ru-RU" sz="2400" dirty="0" smtClean="0">
                <a:solidFill>
                  <a:srgbClr val="FF0000"/>
                </a:solidFill>
              </a:rPr>
              <a:t>2008-2012 </a:t>
            </a:r>
            <a:r>
              <a:rPr lang="ru-RU" sz="2400" dirty="0" smtClean="0">
                <a:solidFill>
                  <a:srgbClr val="FF0000"/>
                </a:solidFill>
              </a:rPr>
              <a:t>гг.)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9" r="3433"/>
          <a:stretch/>
        </p:blipFill>
        <p:spPr>
          <a:xfrm>
            <a:off x="2195736" y="3701777"/>
            <a:ext cx="5058891" cy="3180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1472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8" r="1896"/>
          <a:stretch/>
        </p:blipFill>
        <p:spPr>
          <a:xfrm>
            <a:off x="0" y="0"/>
            <a:ext cx="5164935" cy="3356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5" r="1915"/>
          <a:stretch/>
        </p:blipFill>
        <p:spPr>
          <a:xfrm>
            <a:off x="3867988" y="3429000"/>
            <a:ext cx="5173892" cy="3249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Стрелка влево 7"/>
          <p:cNvSpPr/>
          <p:nvPr/>
        </p:nvSpPr>
        <p:spPr>
          <a:xfrm>
            <a:off x="5004048" y="1221665"/>
            <a:ext cx="1512168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2525528" y="4766090"/>
            <a:ext cx="1512168" cy="6457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47978" y="1281280"/>
            <a:ext cx="26483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Транспорт/Энергетика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4756180"/>
            <a:ext cx="2088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Малый бизнес/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Инвестиции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9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5631542" cy="4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76672"/>
            <a:ext cx="3949843" cy="19561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9088" y="5292696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Рис.1. СТРУКТУРА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ВАЛОВОГО РЕГИОНАЛЬНОГО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ПРОДУКТА ИВАНОВСКОЙ ОБЛАСТИ ПО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ВИДАМ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9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  <a:latin typeface="Times New Roman"/>
                <a:ea typeface="Times New Roman"/>
              </a:rPr>
              <a:t>С</a:t>
            </a:r>
            <a:r>
              <a:rPr lang="ru-RU" sz="27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тратегические цели социально-экономического развития</a:t>
            </a:r>
            <a:r>
              <a:rPr lang="ru-RU" sz="3200" dirty="0" smtClean="0">
                <a:solidFill>
                  <a:srgbClr val="333333"/>
                </a:solidFill>
                <a:effectLst/>
                <a:latin typeface="Arial"/>
                <a:ea typeface="Times New Roman"/>
              </a:rPr>
              <a:t/>
            </a:r>
            <a:br>
              <a:rPr lang="ru-RU" sz="3200" dirty="0" smtClean="0">
                <a:solidFill>
                  <a:srgbClr val="333333"/>
                </a:solidFill>
                <a:effectLst/>
                <a:latin typeface="Arial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229600" cy="1195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I. Новое качество жизни</a:t>
            </a:r>
          </a:p>
          <a:p>
            <a:pPr marL="0" indent="0">
              <a:buNone/>
            </a:pP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1. Улучшение демографической ситуации и обеспечение качественного и доступного здравоохранения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улучшение демографической ситуации в Ивановской области и снижение темпа сокращения численности населения, повышение качества и доступности бесплатной медицинской помощи, повышение эффективности использования ресурсов в здравоохранении, в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совершенствование системы оплаты труда медицинских работников с учетом конечных результатов деятельности.</a:t>
            </a:r>
          </a:p>
          <a:p>
            <a:pPr marL="0" indent="0" algn="r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Таблица 1</a:t>
            </a:r>
          </a:p>
          <a:p>
            <a:pPr marL="0" indent="0" algn="ctr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Целевые показатели демографии и здравоохранения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980738"/>
              </p:ext>
            </p:extLst>
          </p:nvPr>
        </p:nvGraphicFramePr>
        <p:xfrm>
          <a:off x="323528" y="1988840"/>
          <a:ext cx="8280918" cy="4608511"/>
        </p:xfrm>
        <a:graphic>
          <a:graphicData uri="http://schemas.openxmlformats.org/drawingml/2006/table">
            <a:tbl>
              <a:tblPr/>
              <a:tblGrid>
                <a:gridCol w="3105343"/>
                <a:gridCol w="1035115"/>
                <a:gridCol w="1035115"/>
                <a:gridCol w="1035115"/>
                <a:gridCol w="1035115"/>
                <a:gridCol w="1035115"/>
              </a:tblGrid>
              <a:tr h="151204">
                <a:tc rowSpan="2"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Наименование показателя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 за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Целевое значение показателя 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912">
                <a:tc>
                  <a:txBody>
                    <a:bodyPr/>
                    <a:lstStyle/>
                    <a:p>
                      <a:pPr algn="l"/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Смертность, число умерших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населения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18,4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16,9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16,8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16,7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16,6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024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Младенческая 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смертность,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умерших в возрасте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 на 1 тыс.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родившихся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живыми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6,7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8,2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7,4  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800" b="0" i="0" dirty="0">
                        <a:solidFill>
                          <a:srgbClr val="49494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7,4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7,4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444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Материнская  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смертность,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умерших женщин на  100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    детей,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родившихся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живыми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18,0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0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520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населения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трудоспособного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болезней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системы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кровообращения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умерших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соответствующего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213,0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168,6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168,0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167,5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167,0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582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     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трудоспособного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злокачественных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умерших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соответствующего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97,9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93,2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93,0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92,8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92,5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582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     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трудоспособного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возраста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результате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дорожно-транспортных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происшествий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число  умерших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    100    тыс.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соответствующего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возраста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24,6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22,2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22,1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22,0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21,9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7217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Удовлетворенность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медицинской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помощью от числа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опрошенных, в %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36,2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40,0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41,0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42,0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43,0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410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Обеспеченность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скорой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медицинской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помощью  на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жителя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0,34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0,32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0,318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0,318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0,318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415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продолжительность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жизни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рождении, лет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67,9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68,3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68,7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69,1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69,5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9823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амбулаторно-поликлинических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посещений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 врачам) на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единиц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9665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9723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9893   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9893   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9893   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29100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711325"/>
              </p:ext>
            </p:extLst>
          </p:nvPr>
        </p:nvGraphicFramePr>
        <p:xfrm>
          <a:off x="323528" y="1988840"/>
          <a:ext cx="8279010" cy="4608512"/>
        </p:xfrm>
        <a:graphic>
          <a:graphicData uri="http://schemas.openxmlformats.org/drawingml/2006/table">
            <a:tbl>
              <a:tblPr/>
              <a:tblGrid>
                <a:gridCol w="8279010"/>
              </a:tblGrid>
              <a:tr h="46085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69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7378" y="57835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. Развитие системы современного образования</a:t>
            </a:r>
            <a:endParaRPr lang="ru-RU" sz="1200" b="1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811382"/>
              </p:ext>
            </p:extLst>
          </p:nvPr>
        </p:nvGraphicFramePr>
        <p:xfrm>
          <a:off x="274812" y="1052735"/>
          <a:ext cx="6912767" cy="3527048"/>
        </p:xfrm>
        <a:graphic>
          <a:graphicData uri="http://schemas.openxmlformats.org/drawingml/2006/table">
            <a:tbl>
              <a:tblPr/>
              <a:tblGrid>
                <a:gridCol w="2592287"/>
                <a:gridCol w="480765"/>
                <a:gridCol w="504056"/>
                <a:gridCol w="504056"/>
                <a:gridCol w="576064"/>
                <a:gridCol w="2255539"/>
              </a:tblGrid>
              <a:tr h="109792">
                <a:tc rowSpan="2"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Наименование показателя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0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 за</a:t>
                      </a:r>
                      <a:br>
                        <a:rPr lang="ru-RU" sz="10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ru-RU" sz="600" b="0" i="0" dirty="0">
                          <a:solidFill>
                            <a:srgbClr val="494949"/>
                          </a:solidFill>
                          <a:effectLst/>
                          <a:latin typeface="Tahoma"/>
                        </a:rPr>
                        <a:t>    </a:t>
                      </a:r>
                      <a:r>
                        <a:rPr lang="ru-RU" sz="9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показателя  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87289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   вес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численности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обучающихся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        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общеобразовательных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школ,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которым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предоставлены от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 всех основных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видов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современных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условий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 %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52,8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70,0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75,0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80,0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85,0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934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от 1  до  7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лет,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охваченных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 услугами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дошкольного образования, в %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75,3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76,5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77,8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78,4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79,3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8637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   вес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выпускников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учреждений,  сдавших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экзамен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русскому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языку,  от   числа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участвовавших   в   ЕГЭ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русскому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языку, в %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   вес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выпускников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общеобразовательных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      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учреждений,  сдавших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государственный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экзамен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математике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     от     числа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участвовавших   в   ЕГЭ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математике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 %           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99,5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98,6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98,6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98,6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98,6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начального профессионального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трудоустроившихся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полученной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профессии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год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 выпуска,  в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            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54,5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57,1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57,8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59,1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61,0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38473"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учреждений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среднего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профессионального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  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трудоустроившихся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полученной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специальности  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800" b="0" i="0" baseline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 err="1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ервый</a:t>
                      </a:r>
                      <a:r>
                        <a:rPr lang="ru-RU" sz="800" b="0" i="0" dirty="0" smtClean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после выпуска,  в</a:t>
                      </a:r>
                      <a:b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                         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46,1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  47,0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47,8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48,9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i="0" dirty="0">
                          <a:solidFill>
                            <a:srgbClr val="49494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 50,0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67163" y="1303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403343"/>
              </p:ext>
            </p:extLst>
          </p:nvPr>
        </p:nvGraphicFramePr>
        <p:xfrm>
          <a:off x="238125" y="1019175"/>
          <a:ext cx="5124450" cy="3352800"/>
        </p:xfrm>
        <a:graphic>
          <a:graphicData uri="http://schemas.openxmlformats.org/drawingml/2006/table">
            <a:tbl>
              <a:tblPr/>
              <a:tblGrid>
                <a:gridCol w="3619500"/>
                <a:gridCol w="485775"/>
                <a:gridCol w="581025"/>
                <a:gridCol w="438150"/>
              </a:tblGrid>
              <a:tr h="3352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25021"/>
              </p:ext>
            </p:extLst>
          </p:nvPr>
        </p:nvGraphicFramePr>
        <p:xfrm>
          <a:off x="219075" y="1028700"/>
          <a:ext cx="5133975" cy="3324225"/>
        </p:xfrm>
        <a:graphic>
          <a:graphicData uri="http://schemas.openxmlformats.org/drawingml/2006/table">
            <a:tbl>
              <a:tblPr/>
              <a:tblGrid>
                <a:gridCol w="2647950"/>
                <a:gridCol w="476250"/>
                <a:gridCol w="2009775"/>
              </a:tblGrid>
              <a:tr h="809625"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860264"/>
              </p:ext>
            </p:extLst>
          </p:nvPr>
        </p:nvGraphicFramePr>
        <p:xfrm>
          <a:off x="4933950" y="1352550"/>
          <a:ext cx="430138" cy="492274"/>
        </p:xfrm>
        <a:graphic>
          <a:graphicData uri="http://schemas.openxmlformats.org/drawingml/2006/table">
            <a:tbl>
              <a:tblPr/>
              <a:tblGrid>
                <a:gridCol w="430138"/>
              </a:tblGrid>
              <a:tr h="4922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292080" y="795506"/>
            <a:ext cx="4104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качества образовательных услуг и обеспечение возможности для населения Ивановской области получить качественное образование, обеспечивающее потребности экономики региона.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2577447" y="278133"/>
            <a:ext cx="87129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Таблица 2 </a:t>
            </a:r>
            <a:endParaRPr lang="ru-RU" sz="11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-324544" y="518507"/>
            <a:ext cx="655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Целевые показатели системы современного образования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438811" y="2780928"/>
            <a:ext cx="4536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. Развитие молодежной политики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3052976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воспитание, социальное становление, духовное и физическое развитие молодежи, обеспечение активного участия молодежи в социально-экономической, политической и культурной жизни Ивановской области.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908722"/>
              </p:ext>
            </p:extLst>
          </p:nvPr>
        </p:nvGraphicFramePr>
        <p:xfrm>
          <a:off x="236334" y="4917011"/>
          <a:ext cx="8271981" cy="1874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12710"/>
                <a:gridCol w="1151403"/>
                <a:gridCol w="1026967"/>
                <a:gridCol w="1026967"/>
                <a:gridCol w="1026967"/>
                <a:gridCol w="1026967"/>
              </a:tblGrid>
              <a:tr h="226270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 за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2010г.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Целевое значение показателя 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9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2011г.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2012г.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2013г.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2014 год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094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    проведенных региональных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межмуниципальных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мероприятий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   работе   с   молодежью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 63 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 63 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 63 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549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Охват  молодежи   проводимыми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региональными и</a:t>
                      </a: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межмуниципальными         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мероприятиями  по  работе  с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молодежью, в %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56,7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63,4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68,0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340351" y="4323869"/>
            <a:ext cx="87129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Таблица 3 </a:t>
            </a:r>
            <a:endParaRPr lang="ru-RU" sz="11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35987" y="4617638"/>
            <a:ext cx="6552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Целевые показатели молодежной политики </a:t>
            </a:r>
          </a:p>
        </p:txBody>
      </p:sp>
    </p:spTree>
    <p:extLst>
      <p:ext uri="{BB962C8B-B14F-4D97-AF65-F5344CB8AC3E}">
        <p14:creationId xmlns:p14="http://schemas.microsoft.com/office/powerpoint/2010/main" val="284770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009" y="40214"/>
            <a:ext cx="87849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. Совершенствование социальной защиты населения</a:t>
            </a: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01823"/>
            <a:ext cx="89084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обеспечение возможности получить качественные доступные услуги социальной защиты населения и максимально удовлетворить потребности в них населения Ивановской области.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009" y="763489"/>
            <a:ext cx="85378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5.Развитие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физической культуры и спорта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865" y="1040488"/>
            <a:ext cx="88825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укрепление здоровья населения, создание условий и мотиваций для ведения здорового образа жизни, реализация прав граждан на доступ к услугам и учреждениям физической культуры и спорта на всей территории Ивановской области.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009" y="1458158"/>
            <a:ext cx="84760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6.Развитие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туризма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2705" y="1735157"/>
            <a:ext cx="90262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развитие туризма и повышение конкурентоспособности туристского рынка Ивановской области.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2"/>
          <a:srcRect l="30448" t="41960" r="19071" b="17140"/>
          <a:stretch/>
        </p:blipFill>
        <p:spPr bwMode="auto">
          <a:xfrm>
            <a:off x="2339752" y="2708919"/>
            <a:ext cx="4812555" cy="38884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3713" y="2159882"/>
            <a:ext cx="84760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Таблица 4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7776" y="2304363"/>
            <a:ext cx="84760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Целевые показатели  туристической индустрии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579296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7.Развитие строительства и повышение уровня газификации</a:t>
            </a:r>
          </a:p>
          <a:p>
            <a:pPr marL="0" indent="0">
              <a:buNone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улучшение жилищных условий населения, формирование доступного рынка жилья, повышение уровня газификации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8. Модернизация коммунальной инфраструктуры</a:t>
            </a:r>
          </a:p>
          <a:p>
            <a:pPr marL="0" indent="0">
              <a:buNone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повышение уровня безопасности и комфортного проживания граждан, предоставление качественных жилищно-коммунальных услуг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9. Улучшение экологической ситуации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обеспечение безопасности и комфортности среды проживания человека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Динамичная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инновационная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экономика</a:t>
            </a:r>
          </a:p>
          <a:p>
            <a:pPr marL="0" indent="0">
              <a:buNone/>
            </a:pP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1.Повышение конкурентоспособности</a:t>
            </a:r>
          </a:p>
          <a:p>
            <a:pPr marL="0" indent="0">
              <a:buNone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сохранение существующих предприятий и производств и создание новых производственных мощностей по выпуску конкурентоспособной продукции с высокой долей добавленной стоимости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2. Привлечение инвестиций</a:t>
            </a:r>
          </a:p>
          <a:p>
            <a:pPr marL="0" indent="0">
              <a:buNone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Стратегическая цель 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привлечение инвестиций в экономику Ивановской области.</a:t>
            </a:r>
          </a:p>
          <a:p>
            <a:pPr marL="0" indent="0">
              <a:buNone/>
            </a:pP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Развитие агропромышленного комплекса и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обеспечение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сбалансированное развитие высокоэффективного инновационного производственного комплекса, обеспечивающего создание, коммерциализацию результатов научно-технической деятельности, а также технологическую модернизацию промышленности и экономики в целом.</a:t>
            </a:r>
          </a:p>
          <a:p>
            <a:pPr marL="0" indent="0">
              <a:buNone/>
            </a:pPr>
            <a:r>
              <a:rPr lang="ru-RU" sz="1100" b="1" i="1" dirty="0" smtClean="0">
                <a:latin typeface="Times New Roman" pitchFamily="18" charset="0"/>
                <a:cs typeface="Times New Roman" pitchFamily="18" charset="0"/>
              </a:rPr>
              <a:t>4. Внешнеэкономические и межрегиональные связи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развитие международных и внешнеэкономических связей с государствами - участниками СНГ и государствами вне СНГ.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  <a:p>
            <a:pPr marL="228600" indent="-228600">
              <a:buAutoNum type="arabicPeriod"/>
            </a:pP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Управление государственным сектором экономики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повышение эффективности государственного сектора экономики</a:t>
            </a:r>
          </a:p>
          <a:p>
            <a:pPr marL="0" indent="0">
              <a:buNone/>
            </a:pP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2. Совершенствование механизма государственного управления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</a:t>
            </a: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 оптимизация и повышение качества предоставления государственных и муниципальных услуг в Ивановской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</a:p>
          <a:p>
            <a:pPr marL="0" indent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IV. Сбалансированное развитие муниципальных образований Ивановской области</a:t>
            </a:r>
          </a:p>
          <a:p>
            <a:pPr marL="0" indent="0">
              <a:buNone/>
            </a:pP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Стратегическая цель 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дальнейшее продолжение реформы местного самоуправления и необходимость преодоления существенных различий в уровне социально-экономического развития муниципальных образований региона.</a:t>
            </a:r>
          </a:p>
          <a:p>
            <a:pPr marL="0" indent="0">
              <a:buNone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4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1232</Words>
  <Application>Microsoft Office PowerPoint</Application>
  <PresentationFormat>Экран (4:3)</PresentationFormat>
  <Paragraphs>233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Анализ стратегии социально-экономического развития Ивановской области до 2020 года</vt:lpstr>
      <vt:lpstr>Общие сведения</vt:lpstr>
      <vt:lpstr>Современная социально-экономическая ситуация в Ивановской области (2008-2012 гг.)</vt:lpstr>
      <vt:lpstr>Презентация PowerPoint</vt:lpstr>
      <vt:lpstr>Презентация PowerPoint</vt:lpstr>
      <vt:lpstr>Стратегические цели социально-экономического развития </vt:lpstr>
      <vt:lpstr>Презентация PowerPoint</vt:lpstr>
      <vt:lpstr>Презентация PowerPoint</vt:lpstr>
      <vt:lpstr>Презентация PowerPoint</vt:lpstr>
      <vt:lpstr>СТРАТЕГИЯ СОЦИАЛЬНО-ЭКОНОМИЧЕСКОГО РАЗВИТИЯ ИВАНОВСКОЙ ОБЛАСТИ ДО 2020 ГОДА (Принята Ивановской областной Думой 25 февраля 2010 года)   </vt:lpstr>
      <vt:lpstr>Приоритеты экономического и социального развития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стратегии социально-экономического развития Ивановской области</dc:title>
  <dc:creator>User</dc:creator>
  <cp:lastModifiedBy>User</cp:lastModifiedBy>
  <cp:revision>30</cp:revision>
  <dcterms:created xsi:type="dcterms:W3CDTF">2014-03-06T18:42:43Z</dcterms:created>
  <dcterms:modified xsi:type="dcterms:W3CDTF">2014-03-09T16:05:13Z</dcterms:modified>
</cp:coreProperties>
</file>