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8"/>
  </p:notesMasterIdLst>
  <p:sldIdLst>
    <p:sldId id="256" r:id="rId2"/>
    <p:sldId id="288" r:id="rId3"/>
    <p:sldId id="261" r:id="rId4"/>
    <p:sldId id="262" r:id="rId5"/>
    <p:sldId id="276" r:id="rId6"/>
    <p:sldId id="263" r:id="rId7"/>
    <p:sldId id="264" r:id="rId8"/>
    <p:sldId id="259" r:id="rId9"/>
    <p:sldId id="260" r:id="rId10"/>
    <p:sldId id="270" r:id="rId11"/>
    <p:sldId id="273" r:id="rId12"/>
    <p:sldId id="271" r:id="rId13"/>
    <p:sldId id="281" r:id="rId14"/>
    <p:sldId id="282" r:id="rId15"/>
    <p:sldId id="285" r:id="rId16"/>
    <p:sldId id="284" r:id="rId17"/>
    <p:sldId id="286" r:id="rId18"/>
    <p:sldId id="287" r:id="rId19"/>
    <p:sldId id="272" r:id="rId20"/>
    <p:sldId id="283" r:id="rId21"/>
    <p:sldId id="274" r:id="rId22"/>
    <p:sldId id="277" r:id="rId23"/>
    <p:sldId id="278" r:id="rId24"/>
    <p:sldId id="279" r:id="rId25"/>
    <p:sldId id="280" r:id="rId26"/>
    <p:sldId id="290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02" autoAdjust="0"/>
    <p:restoredTop sz="94660"/>
  </p:normalViewPr>
  <p:slideViewPr>
    <p:cSldViewPr>
      <p:cViewPr>
        <p:scale>
          <a:sx n="60" d="100"/>
          <a:sy n="60" d="100"/>
        </p:scale>
        <p:origin x="-185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Состав немецкого этноса:</a:t>
            </a:r>
          </a:p>
        </c:rich>
      </c:tx>
      <c:layout>
        <c:manualLayout>
          <c:xMode val="edge"/>
          <c:yMode val="edge"/>
          <c:x val="0.27479169883176369"/>
          <c:y val="1.6666666666666677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 немецкого этноса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Германцы</c:v>
                </c:pt>
                <c:pt idx="1">
                  <c:v>Протогеманцы</c:v>
                </c:pt>
                <c:pt idx="2">
                  <c:v>Кельты</c:v>
                </c:pt>
                <c:pt idx="3">
                  <c:v>Иллирийцы</c:v>
                </c:pt>
                <c:pt idx="4">
                  <c:v>Славяне</c:v>
                </c:pt>
                <c:pt idx="5">
                  <c:v>Реты</c:v>
                </c:pt>
                <c:pt idx="6">
                  <c:v>Пруссо-ятваги</c:v>
                </c:pt>
                <c:pt idx="7">
                  <c:v>Романо-декуматцы</c:v>
                </c:pt>
                <c:pt idx="8">
                  <c:v>Протоболгары</c:v>
                </c:pt>
                <c:pt idx="9">
                  <c:v>Прочие</c:v>
                </c:pt>
              </c:strCache>
            </c:strRef>
          </c:cat>
          <c:val>
            <c:numRef>
              <c:f>Лист1!$B$2:$B$11</c:f>
              <c:numCache>
                <c:formatCode>0%</c:formatCode>
                <c:ptCount val="10"/>
                <c:pt idx="0">
                  <c:v>0.25</c:v>
                </c:pt>
                <c:pt idx="1">
                  <c:v>0.15000000000000008</c:v>
                </c:pt>
                <c:pt idx="2">
                  <c:v>0.15000000000000008</c:v>
                </c:pt>
                <c:pt idx="3">
                  <c:v>0.15000000000000008</c:v>
                </c:pt>
                <c:pt idx="4">
                  <c:v>0.1</c:v>
                </c:pt>
                <c:pt idx="5">
                  <c:v>5.0000000000000031E-2</c:v>
                </c:pt>
                <c:pt idx="6">
                  <c:v>5.0000000000000031E-2</c:v>
                </c:pt>
                <c:pt idx="7">
                  <c:v>3.0000000000000016E-2</c:v>
                </c:pt>
                <c:pt idx="8">
                  <c:v>2.0000000000000014E-2</c:v>
                </c:pt>
                <c:pt idx="9">
                  <c:v>5.0000000000000031E-2</c:v>
                </c:pt>
              </c:numCache>
            </c:numRef>
          </c:val>
          <c:bubble3D val="1"/>
        </c:ser>
      </c:pie3DChart>
    </c:plotArea>
    <c:legend>
      <c:legendPos val="r"/>
      <c:layout/>
    </c:legend>
    <c:plotVisOnly val="1"/>
  </c:chart>
  <c:txPr>
    <a:bodyPr/>
    <a:lstStyle/>
    <a:p>
      <a:pPr>
        <a:defRPr sz="1800">
          <a:solidFill>
            <a:schemeClr val="tx2">
              <a:lumMod val="50000"/>
            </a:schemeClr>
          </a:solidFill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Численность населения Германии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 Германии</c:v>
                </c:pt>
              </c:strCache>
            </c:strRef>
          </c:tx>
          <c:cat>
            <c:numRef>
              <c:f>Лист1!$A$2:$A$12</c:f>
              <c:numCache>
                <c:formatCode>General</c:formatCode>
                <c:ptCount val="11"/>
                <c:pt idx="0">
                  <c:v>1913</c:v>
                </c:pt>
                <c:pt idx="1">
                  <c:v>1939</c:v>
                </c:pt>
                <c:pt idx="2">
                  <c:v>1946</c:v>
                </c:pt>
                <c:pt idx="3">
                  <c:v>1950</c:v>
                </c:pt>
                <c:pt idx="4">
                  <c:v>1960</c:v>
                </c:pt>
                <c:pt idx="5">
                  <c:v>1970</c:v>
                </c:pt>
                <c:pt idx="6">
                  <c:v>2000</c:v>
                </c:pt>
                <c:pt idx="7">
                  <c:v>2005</c:v>
                </c:pt>
                <c:pt idx="8">
                  <c:v>2008</c:v>
                </c:pt>
                <c:pt idx="9">
                  <c:v>2009</c:v>
                </c:pt>
                <c:pt idx="10">
                  <c:v>2013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67</c:v>
                </c:pt>
                <c:pt idx="1">
                  <c:v>69.3</c:v>
                </c:pt>
                <c:pt idx="2">
                  <c:v>65.900000000000006</c:v>
                </c:pt>
                <c:pt idx="3">
                  <c:v>68.400000000000006</c:v>
                </c:pt>
                <c:pt idx="4">
                  <c:v>72.7</c:v>
                </c:pt>
                <c:pt idx="5">
                  <c:v>77.7</c:v>
                </c:pt>
                <c:pt idx="6">
                  <c:v>82.8</c:v>
                </c:pt>
                <c:pt idx="7">
                  <c:v>82.4</c:v>
                </c:pt>
                <c:pt idx="8">
                  <c:v>82.2</c:v>
                </c:pt>
                <c:pt idx="9">
                  <c:v>82</c:v>
                </c:pt>
                <c:pt idx="10">
                  <c:v>80.2</c:v>
                </c:pt>
              </c:numCache>
            </c:numRef>
          </c:val>
        </c:ser>
        <c:shape val="box"/>
        <c:axId val="78633216"/>
        <c:axId val="78635008"/>
        <c:axId val="0"/>
      </c:bar3DChart>
      <c:catAx>
        <c:axId val="78633216"/>
        <c:scaling>
          <c:orientation val="minMax"/>
        </c:scaling>
        <c:axPos val="b"/>
        <c:numFmt formatCode="General" sourceLinked="1"/>
        <c:tickLblPos val="nextTo"/>
        <c:crossAx val="78635008"/>
        <c:crosses val="autoZero"/>
        <c:auto val="1"/>
        <c:lblAlgn val="ctr"/>
        <c:lblOffset val="100"/>
      </c:catAx>
      <c:valAx>
        <c:axId val="78635008"/>
        <c:scaling>
          <c:orientation val="minMax"/>
        </c:scaling>
        <c:axPos val="l"/>
        <c:majorGridlines/>
        <c:numFmt formatCode="General" sourceLinked="1"/>
        <c:tickLblPos val="nextTo"/>
        <c:crossAx val="78633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A8AD8-96DC-4D28-8183-CE37509935FA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50A2F-AEC6-4161-856A-B35813C55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50A2F-AEC6-4161-856A-B35813C5580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12/12/2013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0%B0%D0%BD%D0%B0%D0%B4%D0%B0" TargetMode="External"/><Relationship Id="rId13" Type="http://schemas.openxmlformats.org/officeDocument/2006/relationships/image" Target="../media/image11.png"/><Relationship Id="rId18" Type="http://schemas.openxmlformats.org/officeDocument/2006/relationships/hyperlink" Target="http://ru.wikipedia.org/wiki/%D0%9A%D0%B0%D0%B7%D0%B0%D1%85%D1%81%D1%82%D0%B0%D0%BD" TargetMode="External"/><Relationship Id="rId26" Type="http://schemas.openxmlformats.org/officeDocument/2006/relationships/hyperlink" Target="http://ru.wikipedia.org/wiki/%D0%A8%D0%B2%D0%B5%D1%86%D0%B8%D1%8F" TargetMode="External"/><Relationship Id="rId3" Type="http://schemas.openxmlformats.org/officeDocument/2006/relationships/image" Target="../media/image6.png"/><Relationship Id="rId21" Type="http://schemas.openxmlformats.org/officeDocument/2006/relationships/image" Target="../media/image15.png"/><Relationship Id="rId34" Type="http://schemas.openxmlformats.org/officeDocument/2006/relationships/hyperlink" Target="http://ru.wikipedia.org/wiki/%D0%A2%D0%B0%D0%B4%D0%B6%D0%B8%D0%BA%D0%B8%D1%81%D1%82%D0%B0%D0%BD" TargetMode="External"/><Relationship Id="rId7" Type="http://schemas.openxmlformats.org/officeDocument/2006/relationships/image" Target="../media/image8.png"/><Relationship Id="rId12" Type="http://schemas.openxmlformats.org/officeDocument/2006/relationships/hyperlink" Target="http://ru.wikipedia.org/wiki/%D0%A4%D1%80%D0%B0%D0%BD%D1%86%D0%B8%D1%8F" TargetMode="External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33" Type="http://schemas.openxmlformats.org/officeDocument/2006/relationships/image" Target="../media/image21.png"/><Relationship Id="rId2" Type="http://schemas.openxmlformats.org/officeDocument/2006/relationships/hyperlink" Target="http://ru.wikipedia.org/wiki/%D0%93%D0%B5%D1%80%D0%BC%D0%B0%D0%BD%D0%B8%D1%8F" TargetMode="External"/><Relationship Id="rId16" Type="http://schemas.openxmlformats.org/officeDocument/2006/relationships/hyperlink" Target="http://ru.wikipedia.org/wiki/%D0%A0%D0%BE%D1%81%D1%81%D0%B8%D1%8F" TargetMode="External"/><Relationship Id="rId20" Type="http://schemas.openxmlformats.org/officeDocument/2006/relationships/hyperlink" Target="http://ru.wikipedia.org/wiki/%D0%9F%D0%BE%D0%BB%D1%8C%D1%88%D0%B0" TargetMode="External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91%D1%80%D0%B0%D0%B7%D0%B8%D0%BB%D0%B8%D1%8F" TargetMode="External"/><Relationship Id="rId11" Type="http://schemas.openxmlformats.org/officeDocument/2006/relationships/image" Target="../media/image10.png"/><Relationship Id="rId24" Type="http://schemas.openxmlformats.org/officeDocument/2006/relationships/hyperlink" Target="http://ru.wikipedia.org/wiki/%D0%A0%D1%83%D0%BC%D1%8B%D0%BD%D0%B8%D1%8F" TargetMode="External"/><Relationship Id="rId32" Type="http://schemas.openxmlformats.org/officeDocument/2006/relationships/hyperlink" Target="http://ru.wikipedia.org/wiki/%D0%90%D0%B7%D0%B5%D1%80%D0%B1%D0%B0%D0%B9%D0%B4%D0%B6%D0%B0%D0%BD" TargetMode="External"/><Relationship Id="rId37" Type="http://schemas.openxmlformats.org/officeDocument/2006/relationships/image" Target="../media/image23.png"/><Relationship Id="rId5" Type="http://schemas.openxmlformats.org/officeDocument/2006/relationships/image" Target="../media/image7.png"/><Relationship Id="rId15" Type="http://schemas.openxmlformats.org/officeDocument/2006/relationships/image" Target="../media/image12.png"/><Relationship Id="rId23" Type="http://schemas.openxmlformats.org/officeDocument/2006/relationships/image" Target="../media/image16.png"/><Relationship Id="rId28" Type="http://schemas.openxmlformats.org/officeDocument/2006/relationships/hyperlink" Target="http://ru.wikipedia.org/wiki/%D0%A7%D0%B5%D1%85%D0%B8%D1%8F" TargetMode="External"/><Relationship Id="rId36" Type="http://schemas.openxmlformats.org/officeDocument/2006/relationships/hyperlink" Target="http://ru.wikipedia.org/wiki/%D0%90%D1%80%D0%BC%D0%B5%D0%BD%D0%B8%D1%8F" TargetMode="External"/><Relationship Id="rId10" Type="http://schemas.openxmlformats.org/officeDocument/2006/relationships/hyperlink" Target="http://ru.wikipedia.org/wiki/%D0%90%D1%80%D0%B3%D0%B5%D0%BD%D1%82%D0%B8%D0%BD%D0%B0" TargetMode="External"/><Relationship Id="rId19" Type="http://schemas.openxmlformats.org/officeDocument/2006/relationships/image" Target="../media/image14.png"/><Relationship Id="rId31" Type="http://schemas.openxmlformats.org/officeDocument/2006/relationships/image" Target="../media/image20.png"/><Relationship Id="rId4" Type="http://schemas.openxmlformats.org/officeDocument/2006/relationships/hyperlink" Target="http://ru.wikipedia.org/wiki/%D0%A1%D0%BE%D0%B5%D0%B4%D0%B8%D0%BD%D1%91%D0%BD%D0%BD%D1%8B%D0%B5_%D0%A8%D1%82%D0%B0%D1%82%D1%8B_%D0%90%D0%BC%D0%B5%D1%80%D0%B8%D0%BA%D0%B8" TargetMode="External"/><Relationship Id="rId9" Type="http://schemas.openxmlformats.org/officeDocument/2006/relationships/image" Target="../media/image9.png"/><Relationship Id="rId14" Type="http://schemas.openxmlformats.org/officeDocument/2006/relationships/hyperlink" Target="http://ru.wikipedia.org/wiki/%D0%90%D0%B2%D1%81%D1%82%D1%80%D0%B0%D0%BB%D0%B8%D1%8F" TargetMode="External"/><Relationship Id="rId22" Type="http://schemas.openxmlformats.org/officeDocument/2006/relationships/hyperlink" Target="http://ru.wikipedia.org/wiki/%D0%A7%D0%B8%D0%BB%D0%B8" TargetMode="External"/><Relationship Id="rId27" Type="http://schemas.openxmlformats.org/officeDocument/2006/relationships/image" Target="../media/image18.png"/><Relationship Id="rId30" Type="http://schemas.openxmlformats.org/officeDocument/2006/relationships/hyperlink" Target="http://ru.wikipedia.org/wiki/%D0%A3%D0%BA%D1%80%D0%B0%D0%B8%D0%BD%D0%B0" TargetMode="External"/><Relationship Id="rId35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Выполнила студентка 2го курса</a:t>
            </a:r>
            <a:br>
              <a:rPr lang="ru-RU" dirty="0" smtClean="0"/>
            </a:br>
            <a:r>
              <a:rPr lang="ru-RU" dirty="0" smtClean="0"/>
              <a:t>факультета географии </a:t>
            </a:r>
            <a:br>
              <a:rPr lang="ru-RU" dirty="0" smtClean="0"/>
            </a:br>
            <a:r>
              <a:rPr lang="ru-RU" dirty="0" smtClean="0"/>
              <a:t>группы ГЕО-б-о-121</a:t>
            </a:r>
            <a:br>
              <a:rPr lang="ru-RU" dirty="0" smtClean="0"/>
            </a:br>
            <a:r>
              <a:rPr lang="ru-RU" dirty="0" err="1" smtClean="0"/>
              <a:t>Бибичева</a:t>
            </a:r>
            <a:r>
              <a:rPr lang="ru-RU" dirty="0" smtClean="0"/>
              <a:t> Анастасия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Этнографическая характеристика немецкого этноса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C201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5410199" cy="2162175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Динамика численности и современная численность населения, география расселения немцев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3276600"/>
            <a:ext cx="7812087" cy="2481262"/>
          </a:xfrm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	Около половины немцев живёт за пределами Германии. Большая часть населения Австрии, Швейцарии, где распространён немецкий язык  в собственных национальных вариантах, в последнее время считает себя не австрийцами или же швейцарцами, а немцами.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7649" name="Picture 1" descr="C:\Users\настик\AppData\Local\Microsoft\Windows\Temporary Internet Files\Content.IE5\JSKT4R55\MP900449065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176212"/>
            <a:ext cx="3505200" cy="22621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5800" y="228600"/>
            <a:ext cx="7848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	Значительные общины немцев живут в Бельгии, Дании, Франции, Италии, Польше, Чехии, Словакии, Венгрии, Румынии, России, Казахстане, а так же в Бразилии, других странах Латинской Америки, Намибии и США (при этом по данным переписи населения лица немецкого происхождения представляют в США наиболее многочисленную группу, опережая по численности выходцев из Англии).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ea typeface="Times New Roman" pitchFamily="18" charset="0"/>
            </a:endParaRPr>
          </a:p>
        </p:txBody>
      </p:sp>
      <p:pic>
        <p:nvPicPr>
          <p:cNvPr id="4098" name="Picture 2" descr="C:\Users\настик\Desktop\Учёба\2 III 2013\Демография\attachm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367616"/>
            <a:ext cx="7391400" cy="34903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43" name="Рисунок 1" descr="Flag of Germany.svg">
            <a:hlinkClick r:id="rId2" tooltip="&quot;Германия&quot;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09600"/>
            <a:ext cx="219075" cy="114300"/>
          </a:xfrm>
          <a:prstGeom prst="rect">
            <a:avLst/>
          </a:prstGeom>
          <a:noFill/>
        </p:spPr>
      </p:pic>
      <p:pic>
        <p:nvPicPr>
          <p:cNvPr id="26642" name="Рисунок 2" descr="Flag of the United States.svg">
            <a:hlinkClick r:id="rId4" tooltip="&quot;Соединённые Штаты Америки&quot;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914400"/>
            <a:ext cx="219075" cy="114300"/>
          </a:xfrm>
          <a:prstGeom prst="rect">
            <a:avLst/>
          </a:prstGeom>
          <a:noFill/>
        </p:spPr>
      </p:pic>
      <p:pic>
        <p:nvPicPr>
          <p:cNvPr id="26641" name="Рисунок 3" descr="Flag of Brazil.svg">
            <a:hlinkClick r:id="rId6" tooltip="&quot;Бразилия&quot;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1219200"/>
            <a:ext cx="219075" cy="152400"/>
          </a:xfrm>
          <a:prstGeom prst="rect">
            <a:avLst/>
          </a:prstGeom>
          <a:noFill/>
        </p:spPr>
      </p:pic>
      <p:pic>
        <p:nvPicPr>
          <p:cNvPr id="26640" name="Рисунок 4" descr="Flag of Canada.svg">
            <a:hlinkClick r:id="rId8" tooltip="&quot;Канада&quot;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1524000"/>
            <a:ext cx="219075" cy="95250"/>
          </a:xfrm>
          <a:prstGeom prst="rect">
            <a:avLst/>
          </a:prstGeom>
          <a:noFill/>
        </p:spPr>
      </p:pic>
      <p:pic>
        <p:nvPicPr>
          <p:cNvPr id="26639" name="Рисунок 5" descr="Flag of Argentina.svg">
            <a:hlinkClick r:id="rId10" tooltip="&quot;Аргентина&quot;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1000" y="1905000"/>
            <a:ext cx="219075" cy="133350"/>
          </a:xfrm>
          <a:prstGeom prst="rect">
            <a:avLst/>
          </a:prstGeom>
          <a:noFill/>
        </p:spPr>
      </p:pic>
      <p:pic>
        <p:nvPicPr>
          <p:cNvPr id="26638" name="Рисунок 6" descr="Flag of France.svg">
            <a:hlinkClick r:id="rId12" tooltip="&quot;Франция&quot;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81000" y="2209800"/>
            <a:ext cx="219075" cy="152400"/>
          </a:xfrm>
          <a:prstGeom prst="rect">
            <a:avLst/>
          </a:prstGeom>
          <a:noFill/>
        </p:spPr>
      </p:pic>
      <p:pic>
        <p:nvPicPr>
          <p:cNvPr id="26637" name="Рисунок 7" descr="Flag of Australia.svg">
            <a:hlinkClick r:id="rId14" tooltip="&quot;Австралия&quot;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1000" y="2514600"/>
            <a:ext cx="219075" cy="95250"/>
          </a:xfrm>
          <a:prstGeom prst="rect">
            <a:avLst/>
          </a:prstGeom>
          <a:noFill/>
        </p:spPr>
      </p:pic>
      <p:pic>
        <p:nvPicPr>
          <p:cNvPr id="26636" name="Рисунок 8" descr="Flag of Russia.svg">
            <a:hlinkClick r:id="rId16" tooltip="&quot;Россия&quot;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81000" y="2819400"/>
            <a:ext cx="219075" cy="152400"/>
          </a:xfrm>
          <a:prstGeom prst="rect">
            <a:avLst/>
          </a:prstGeom>
          <a:noFill/>
        </p:spPr>
      </p:pic>
      <p:pic>
        <p:nvPicPr>
          <p:cNvPr id="26635" name="Рисунок 9" descr="Flag of Kazakhstan.svg">
            <a:hlinkClick r:id="rId18" tooltip="&quot;Казахстан&quot;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81000" y="3200400"/>
            <a:ext cx="219075" cy="95250"/>
          </a:xfrm>
          <a:prstGeom prst="rect">
            <a:avLst/>
          </a:prstGeom>
          <a:noFill/>
        </p:spPr>
      </p:pic>
      <p:pic>
        <p:nvPicPr>
          <p:cNvPr id="26634" name="Рисунок 10" descr="Flag of Poland.svg">
            <a:hlinkClick r:id="rId20" tooltip="&quot;Польша&quot;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81000" y="3505200"/>
            <a:ext cx="219075" cy="133350"/>
          </a:xfrm>
          <a:prstGeom prst="rect">
            <a:avLst/>
          </a:prstGeom>
          <a:noFill/>
        </p:spPr>
      </p:pic>
      <p:pic>
        <p:nvPicPr>
          <p:cNvPr id="26633" name="Рисунок 11" descr="Flag of Chile.svg">
            <a:hlinkClick r:id="rId22" tooltip="&quot;Чили&quot;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81000" y="3810000"/>
            <a:ext cx="219075" cy="152400"/>
          </a:xfrm>
          <a:prstGeom prst="rect">
            <a:avLst/>
          </a:prstGeom>
          <a:noFill/>
        </p:spPr>
      </p:pic>
      <p:pic>
        <p:nvPicPr>
          <p:cNvPr id="26632" name="Рисунок 12" descr="Flag of Romania.svg">
            <a:hlinkClick r:id="rId24" tooltip="&quot;Румыния&quot;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81000" y="4114800"/>
            <a:ext cx="219075" cy="152400"/>
          </a:xfrm>
          <a:prstGeom prst="rect">
            <a:avLst/>
          </a:prstGeom>
          <a:noFill/>
        </p:spPr>
      </p:pic>
      <p:pic>
        <p:nvPicPr>
          <p:cNvPr id="26631" name="Рисунок 13" descr="Flag of Sweden.svg">
            <a:hlinkClick r:id="rId26" tooltip="&quot;Швеция&quot;"/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81000" y="4495800"/>
            <a:ext cx="219075" cy="133350"/>
          </a:xfrm>
          <a:prstGeom prst="rect">
            <a:avLst/>
          </a:prstGeom>
          <a:noFill/>
        </p:spPr>
      </p:pic>
      <p:pic>
        <p:nvPicPr>
          <p:cNvPr id="26630" name="Рисунок 14" descr="Flag of the Czech Republic.svg">
            <a:hlinkClick r:id="rId28" tooltip="&quot;Чехия&quot;"/>
          </p:cNvPr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381000" y="4800600"/>
            <a:ext cx="219075" cy="152400"/>
          </a:xfrm>
          <a:prstGeom prst="rect">
            <a:avLst/>
          </a:prstGeom>
          <a:noFill/>
        </p:spPr>
      </p:pic>
      <p:pic>
        <p:nvPicPr>
          <p:cNvPr id="26629" name="Рисунок 15" descr="Flag of Ukraine.svg">
            <a:hlinkClick r:id="rId30" tooltip="&quot;Украина&quot;"/>
          </p:cNvPr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81000" y="5105400"/>
            <a:ext cx="219075" cy="152400"/>
          </a:xfrm>
          <a:prstGeom prst="rect">
            <a:avLst/>
          </a:prstGeom>
          <a:noFill/>
        </p:spPr>
      </p:pic>
      <p:pic>
        <p:nvPicPr>
          <p:cNvPr id="26628" name="Рисунок 16" descr="Flag of Azerbaijan.svg">
            <a:hlinkClick r:id="rId32" tooltip="&quot;Азербайджан&quot;"/>
          </p:cNvPr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381000" y="5486400"/>
            <a:ext cx="219075" cy="95250"/>
          </a:xfrm>
          <a:prstGeom prst="rect">
            <a:avLst/>
          </a:prstGeom>
          <a:noFill/>
        </p:spPr>
      </p:pic>
      <p:pic>
        <p:nvPicPr>
          <p:cNvPr id="26627" name="Рисунок 17" descr="Flag of Tajikistan.svg">
            <a:hlinkClick r:id="rId34" tooltip="&quot;Таджикистан&quot;"/>
          </p:cNvPr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381000" y="5791200"/>
            <a:ext cx="219075" cy="95250"/>
          </a:xfrm>
          <a:prstGeom prst="rect">
            <a:avLst/>
          </a:prstGeom>
          <a:noFill/>
        </p:spPr>
      </p:pic>
      <p:pic>
        <p:nvPicPr>
          <p:cNvPr id="26626" name="Рисунок 18" descr="Flag of Armenia.svg">
            <a:hlinkClick r:id="rId36" tooltip="&quot;Армения&quot;"/>
          </p:cNvPr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381000" y="6096000"/>
            <a:ext cx="219075" cy="95250"/>
          </a:xfrm>
          <a:prstGeom prst="rect">
            <a:avLst/>
          </a:prstGeom>
          <a:noFill/>
        </p:spPr>
      </p:pic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04800" y="152400"/>
          <a:ext cx="8534400" cy="64836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4267200"/>
                <a:gridCol w="4267200"/>
              </a:tblGrid>
              <a:tr h="32418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Современный ареал расселения </a:t>
                      </a:r>
                      <a:r>
                        <a:rPr lang="ru-RU" sz="1300" baseline="0" dirty="0" smtClean="0"/>
                        <a:t>и численность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500" dirty="0"/>
                    </a:p>
                  </a:txBody>
                  <a:tcPr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Германия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82 310 000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США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47 901 779 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Бразилия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5 000 000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Канада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3 179 425 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Аргентина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2 800 000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Франция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1 500 000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Австралия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742 212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Россия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394 138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Казахстан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178 409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Польша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152 897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Чили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70 000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Румыния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59 764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Швеция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47 000 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Чехия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39 106 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Украина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33 302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Азербайджан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700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Таджикистан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446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      Армения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300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24184">
                <a:tc>
                  <a:txBody>
                    <a:bodyPr/>
                    <a:lstStyle/>
                    <a:p>
                      <a:r>
                        <a:rPr lang="ru-RU" sz="1300" b="1" dirty="0" smtClean="0"/>
                        <a:t>Всего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147 310 000</a:t>
                      </a:r>
                      <a:endParaRPr lang="ru-RU" sz="13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05100"/>
            <a:ext cx="7924800" cy="144780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	Поскольку большинство немцев проживает в Германии, рассмотрим динамику численности   немецкого населения именно в этой стране.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настик\Desktop\Учёба\2 III 2013\Демография\5e670d499b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-47602"/>
            <a:ext cx="7772400" cy="695320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5300" y="1351508"/>
            <a:ext cx="8153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Перед объединением Германии в ФРГ проживало 60 млн. человек, а в ГДР – 17 млн. человек. В период с 1980-1990 годы в ФРГ наблюдался наиболее большой поток эмигрантов. И в наши дни 96% этнического состава населения Германии составляют немцы.</a:t>
            </a:r>
          </a:p>
          <a:p>
            <a:pPr algn="just" fontAlgn="base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Начиная с 1988 года в Германию из постсоветских государств на постоянное место жительства прибыли 2,2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млн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 переселенцев немецкого происхождения и 220 тыс. человек контингентных беженцев (включая членов их семей), составив таким образом одну из крупнейших русских диаспор мира.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3400" y="304800"/>
            <a:ext cx="8039100" cy="1676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Как и во многих развитых странах мира, рождаемость в Германии ниже уровня воспроизводства населения. </a:t>
            </a:r>
          </a:p>
          <a:p>
            <a:pPr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09600" y="1676400"/>
          <a:ext cx="7848600" cy="492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		</a:t>
            </a:r>
          </a:p>
          <a:p>
            <a:endParaRPr lang="ru-RU" dirty="0"/>
          </a:p>
        </p:txBody>
      </p:sp>
      <p:pic>
        <p:nvPicPr>
          <p:cNvPr id="11266" name="Picture 2" descr="C:\Users\настик\Desktop\Учёба\2 III 2013\Демография\Dinamika_rojdaemosti_i_smertnosti_Germani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8192740" cy="2819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14400" y="685800"/>
            <a:ext cx="7543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Уже с 1972 года рождаемость в Германии стала ниже смертности.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143000"/>
            <a:ext cx="7772400" cy="51054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Численность сельского населения — менее 10 %, почти 90 % населения Германии проживает в городах и прилегающих к ним урбанизированных районах.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	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Численность населения крупных городов 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(по данным на 2012 год): 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Берлин — 3531,2 тыс. чел; 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Гамбург — 1812,7 тыс. чел; 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Мюнхен — 1380,2 тыс. чел; 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Кельн — 1020,1 тыс. чел;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Франкфрут-на-Майне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 — 691,6 тыс. чел.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952500"/>
            <a:ext cx="8116888" cy="1362075"/>
          </a:xfrm>
        </p:spPr>
        <p:txBody>
          <a:bodyPr/>
          <a:lstStyle/>
          <a:p>
            <a:r>
              <a:rPr lang="ru-RU" dirty="0" smtClean="0"/>
              <a:t>Конфессиональная принадлежность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09600" y="2547938"/>
            <a:ext cx="8077200" cy="4081462"/>
          </a:xfrm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	В общественной и духовной областях жизни немецкого этноса огромную роль играет конфессиональная принадлежность его членов. Именно этот компонент во многом обуславливает своеобразие культуры немецкого населения. 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	Религиозное воспитание играет ведущую роль в процессе социализации немецкого населения. Именно им обусловлены основные различия между группами немцев.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3700462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этногенез;</a:t>
            </a:r>
          </a:p>
          <a:p>
            <a:pPr algn="just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динамика численности и современная численность        населения, география расселения немцев;</a:t>
            </a:r>
          </a:p>
          <a:p>
            <a:pPr algn="just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конфессиональная принадлежность;</a:t>
            </a:r>
          </a:p>
          <a:p>
            <a:pPr algn="just"/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традиции и обычаи.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5300" y="982177"/>
            <a:ext cx="8153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Большинство немцев — христиане, при этом католики составляют 32,4%, протестанты — 32%, православные — 1,14%. 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Небольшая часть верующих принадлежит к христианским деноминациям — баптисты, методисты, верующие Свободной Евангелистской Церкви и приверженцы других религиозных течений. 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Часть верующих составляют мусульмане 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(около 3,8%), свидетели Иеговы (около 0,2%) и члены иудейских общин (около 0,12%). 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Около 31% немецкого населения, преимущественно на территории бывшей ГДР, атеисты.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Традиции и обычаи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547938"/>
            <a:ext cx="7808913" cy="3471862"/>
          </a:xfrm>
        </p:spPr>
        <p:txBody>
          <a:bodyPr>
            <a:normAutofit fontScale="32500" lnSpcReduction="20000"/>
          </a:bodyPr>
          <a:lstStyle/>
          <a:p>
            <a:pPr algn="just" fontAlgn="base"/>
            <a:r>
              <a:rPr lang="ru-RU" sz="7400" dirty="0" smtClean="0">
                <a:solidFill>
                  <a:schemeClr val="tx2">
                    <a:lumMod val="75000"/>
                  </a:schemeClr>
                </a:solidFill>
              </a:rPr>
              <a:t>	Редко кто из немцев возносит себя в ранг избранных. Возможно это связано с послевоенной историей и тем, кем себя считал Адольф Гитлер во время войны. Немцы считают себя заурядными, ничем не примечательными людьми.</a:t>
            </a:r>
          </a:p>
          <a:p>
            <a:pPr algn="just" fontAlgn="base"/>
            <a:r>
              <a:rPr lang="ru-RU" sz="7400" dirty="0" smtClean="0">
                <a:solidFill>
                  <a:schemeClr val="tx2">
                    <a:lumMod val="75000"/>
                  </a:schemeClr>
                </a:solidFill>
              </a:rPr>
              <a:t>	Однако, несмотря на это, они считают себя романтиками, любят помечтать. Именно они считаются родоначальниками романтизма.</a:t>
            </a:r>
          </a:p>
          <a:p>
            <a:pPr algn="just" fontAlgn="base"/>
            <a:r>
              <a:rPr lang="ru-RU" sz="7400" dirty="0" smtClean="0">
                <a:solidFill>
                  <a:schemeClr val="tx2">
                    <a:lumMod val="75000"/>
                  </a:schemeClr>
                </a:solidFill>
              </a:rPr>
              <a:t>	Немцы очень щепетильно относятся ко всякого рода правилам. По их мнению, все, что не разрешено – то запрещено.</a:t>
            </a:r>
          </a:p>
          <a:p>
            <a:endParaRPr lang="ru-RU" dirty="0"/>
          </a:p>
        </p:txBody>
      </p:sp>
      <p:pic>
        <p:nvPicPr>
          <p:cNvPr id="5128" name="Picture 8" descr="C:\Users\настик\AppData\Local\Microsoft\Windows\Temporary Internet Files\Content.IE5\IWYPE2UD\MC90035593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553200" y="304800"/>
            <a:ext cx="1226210" cy="190926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3900" y="1166843"/>
            <a:ext cx="7696200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Традиционная немецкая одежда сложилась в XVI—XVII веках, но вышла из употребления уже в XIX веке. Женщины носили корсажи, кофты, разной длины юбки, передники, наплечные платки, в Верхней Баварии — платье. Мужчины носили рубахи, короткие и длинные штаны, безрукавки, жилеты, шейные платки. 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Обувь — кожаные башмаки с пряжками, сапоги, изредка — деревянные башмаки. Позже на юге стал популярен тирольский костюм — короткие штаны на подтяжках, белая рубаха, красная безрукавка, чулки до колен, туфли, шляпа с пером.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стик\Desktop\Учёба\2 III 2013\Демография\278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48615"/>
            <a:ext cx="4363784" cy="5760770"/>
          </a:xfrm>
          <a:prstGeom prst="rect">
            <a:avLst/>
          </a:prstGeom>
          <a:noFill/>
        </p:spPr>
      </p:pic>
      <p:pic>
        <p:nvPicPr>
          <p:cNvPr id="2051" name="Picture 3" descr="C:\Users\настик\Desktop\Учёба\2 III 2013\Демография\278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838200"/>
            <a:ext cx="4419600" cy="542282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8458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Главные праздники — общие, Рождество и Новый год. В январе и феврале проводятся карнавалы (широко известен Кёльнский карнавал). Популярен так же следующий праздник.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Вальпургиева ночь — это наиболее значительный из языческих праздников, посвященный плодородию. Название Вальпургиевой ночи связано с именем святой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Вальпурги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уимбурнской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монахини, приехавшей из Англии в Германию в 748 году с целью основания монастыря.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3352800"/>
            <a:ext cx="4495800" cy="35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Она пользовалась чрезвычайной популярностью, и её очень скоро начали почитать как святую. В средние века существовало поверье, что Вальпургиева ночь является ночью пиршества ведьм во всей Германии и Скандинавии.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5" name="Picture 3" descr="C:\Users\настик\Desktop\Учёба\2 III 2013\Демография\walpurgisnacht19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657600"/>
            <a:ext cx="3920570" cy="25225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0100" y="1166843"/>
            <a:ext cx="7543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Немцы ценят обычаи и следуют им неукоснительно. Традиции они любят, а их великое множество, хотя они, в основном, не национального, а местного характера. Многие обычаи и традиции ассоциируются с бесконечными клубами. Стрелковые клубы, клубы любителей голубей, спортивные клубы, фестивали с неизменной программой, которая обычно заканчивается питьем пива. </a:t>
            </a:r>
          </a:p>
          <a:p>
            <a:pPr algn="just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	Во время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карнавальных шествий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хваленный немецкий порядок улетучивается как дым. Атмосфера всеобщего помешательства.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700" y="5410200"/>
            <a:ext cx="4800600" cy="1143000"/>
          </a:xfrm>
        </p:spPr>
        <p:txBody>
          <a:bodyPr/>
          <a:lstStyle/>
          <a:p>
            <a:r>
              <a:rPr lang="ru-RU" dirty="0" smtClean="0"/>
              <a:t>г.Ставрополь, 2013 г.</a:t>
            </a: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Этногенез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2547938"/>
            <a:ext cx="7812087" cy="392906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	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 немецким эпосам, считается, что начало этногенеза положил князь германского племени, который в 9 г. н. э. разгромил три римских легиона. Он считался первым культурным героем немцев. </a:t>
            </a:r>
          </a:p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	Основу немецкого этноса составили объединения франков, саксов,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алеманнов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и других племен, что смешались с кельтами, которые обитали на Юге и юго-западе Германии, и с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ретами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(в Альпах). Сейчас этих народов уже не существует, однако сохраняются их диалекты и народные обычаи. </a:t>
            </a:r>
          </a:p>
          <a:p>
            <a:r>
              <a:rPr lang="ru-RU" dirty="0" smtClean="0"/>
              <a:t>	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90600" y="1600200"/>
            <a:ext cx="7391400" cy="3657600"/>
          </a:xfrm>
        </p:spPr>
        <p:txBody>
          <a:bodyPr anchor="ctr"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Немцы - самоназвание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дойче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, - автохтонное население Германии. Немцы живут  в США, Канаде, Украине, России, Бразилии и др. Принадлежат к атланто-балтийской расе большой европеоидной расы. На среднем Рейне в распоряжении также и южно-европейский тип (так называемый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индо-средиземноморский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) расовый тип.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стик\Desktop\Учёба\2 III 2013\Демография\германские племен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7109"/>
            <a:ext cx="8229600" cy="654378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05800" cy="17970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Этнические группы, которые участвовали в этногенезе немецкого этноса </a:t>
            </a:r>
            <a:br>
              <a:rPr lang="ru-RU" dirty="0" smtClean="0"/>
            </a:br>
            <a:r>
              <a:rPr lang="ru-RU" dirty="0" smtClean="0"/>
              <a:t>(их соотношения):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762000" y="2133600"/>
            <a:ext cx="7772400" cy="4724400"/>
          </a:xfrm>
        </p:spPr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Германцы (носители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ясторфоидных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культур)        25%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Протогерманцы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                                                                     15%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Кельты                                                                                       15%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Иллирийцы (в т. ч. и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кельтизированные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романизированные)                                                            15%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Славяне (как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лехиты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так и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сербо-лужичане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           10%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Реты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                                                                                               5%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Пруссо-ятваги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                                                                            5%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Романо-декуматцы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(италийского происхождения)                                                                        3%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Протоболгары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кутургуры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                                                 2%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Прочие                                                                                           5%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		</a:t>
            </a:r>
          </a:p>
          <a:p>
            <a:pPr algn="ctr">
              <a:buNone/>
            </a:pP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Доиндоевропейцы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"растворены" в означенных этносах-компонентах.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81000" y="533400"/>
          <a:ext cx="83820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28600" y="184666"/>
            <a:ext cx="86868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ourier New" pitchFamily="49" charset="0"/>
              </a:rPr>
              <a:t>	Немцы говорят на немецком языке, что относится 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ourier New" pitchFamily="49" charset="0"/>
              </a:rPr>
              <a:t>западно-германской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ourier New" pitchFamily="49" charset="0"/>
              </a:rPr>
              <a:t> подгруппе германской группы индоевропейских языков. Немецкий язык имеет две большие группы диалектов, которые имеют также внутреннее разделение: майя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ourier New" pitchFamily="49" charset="0"/>
              </a:rPr>
              <a:t>плат-дойч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ourier New" pitchFamily="49" charset="0"/>
              </a:rPr>
              <a:t>) и швейцарская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ourier New" pitchFamily="49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ourier New" pitchFamily="49" charset="0"/>
              </a:rPr>
              <a:t>группа диалектов.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Courier New" pitchFamily="49" charset="0"/>
              </a:rPr>
              <a:t>	Немецкий язык родственен с датским, норвежским, шведским, голландским и фламандским, а также несколько с английским языками. За пределами Германии также используется немецкий язык как родной в Австрии, Лихтенштейне, в части Швейцарии, на севере Италии (Тироль), немного в Бельгии, Франции (Эльзас), Люксембурге (преимущественно вдоль границ). Немецкий язык является родным более чем для 100 миллионов человек, она является третьей после английского и французского по популярности в мире. На немецком языке в мире издается почти каждая десятая книга.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5800" y="533400"/>
            <a:ext cx="8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Courier New" pitchFamily="49" charset="0"/>
              </a:rPr>
              <a:t>	Немецкая письменность создана на основе латинского алфавита, а литературная языковая норма начинается от перевода Библии Мартином Лютером.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ea typeface="Times New Roman" pitchFamily="18" charset="0"/>
            </a:endParaRPr>
          </a:p>
        </p:txBody>
      </p:sp>
      <p:pic>
        <p:nvPicPr>
          <p:cNvPr id="1025" name="Picture 1" descr="C:\Users\настик\Desktop\Учёба\2 III 2013\Демография\Slid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6513" y="1676400"/>
            <a:ext cx="6530975" cy="489652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319</TotalTime>
  <Words>160</Words>
  <Application>Microsoft Office PowerPoint</Application>
  <PresentationFormat>Экран (4:3)</PresentationFormat>
  <Paragraphs>112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Справедливость</vt:lpstr>
      <vt:lpstr>Этнографическая характеристика немецкого этноса</vt:lpstr>
      <vt:lpstr>План:</vt:lpstr>
      <vt:lpstr>Этногенез</vt:lpstr>
      <vt:lpstr>Слайд 4</vt:lpstr>
      <vt:lpstr>Слайд 5</vt:lpstr>
      <vt:lpstr>Этнические группы, которые участвовали в этногенезе немецкого этноса  (их соотношения):</vt:lpstr>
      <vt:lpstr>Слайд 7</vt:lpstr>
      <vt:lpstr>Слайд 8</vt:lpstr>
      <vt:lpstr>Слайд 9</vt:lpstr>
      <vt:lpstr>Динамика численности и современная численность населения, география расселения немцев</vt:lpstr>
      <vt:lpstr>Слайд 11</vt:lpstr>
      <vt:lpstr>Слайд 12</vt:lpstr>
      <vt:lpstr> Поскольку большинство немцев проживает в Германии, рассмотрим динамику численности   немецкого населения именно в этой стране.</vt:lpstr>
      <vt:lpstr>Слайд 14</vt:lpstr>
      <vt:lpstr>Слайд 15</vt:lpstr>
      <vt:lpstr>Слайд 16</vt:lpstr>
      <vt:lpstr>Слайд 17</vt:lpstr>
      <vt:lpstr>Слайд 18</vt:lpstr>
      <vt:lpstr>Конфессиональная принадлежность</vt:lpstr>
      <vt:lpstr>Слайд 20</vt:lpstr>
      <vt:lpstr>Традиции и обычаи </vt:lpstr>
      <vt:lpstr>Слайд 22</vt:lpstr>
      <vt:lpstr>Слайд 23</vt:lpstr>
      <vt:lpstr>Слайд 24</vt:lpstr>
      <vt:lpstr>Слайд 25</vt:lpstr>
      <vt:lpstr>г.Ставрополь, 2013 г.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Этнографическая характеристика немецкого этноса</dc:title>
  <dc:creator>Анастасия</dc:creator>
  <cp:lastModifiedBy>настик</cp:lastModifiedBy>
  <cp:revision>41</cp:revision>
  <dcterms:created xsi:type="dcterms:W3CDTF">2013-12-02T18:36:31Z</dcterms:created>
  <dcterms:modified xsi:type="dcterms:W3CDTF">2013-12-12T13:38:59Z</dcterms:modified>
</cp:coreProperties>
</file>