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63" r:id="rId5"/>
    <p:sldId id="264" r:id="rId6"/>
    <p:sldId id="266" r:id="rId7"/>
    <p:sldId id="280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4" r:id="rId18"/>
    <p:sldId id="293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68E564-D5F7-46C4-A440-30832B402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78E719-90A5-4AE8-8E9B-C2299311D752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68E564-D5F7-46C4-A440-30832B402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egadoski.ru/s_images/1171969227597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uide.bda-seversk.ru/economy/core/2_1_13_big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bs.ru/goods/images/42_55000_3231_43875288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ermagrobiznes.ru/product/img/sftwice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osfertilizer.ru/agr1490c_140_nitrogen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15" y="2142024"/>
            <a:ext cx="82809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097" y="476672"/>
            <a:ext cx="8280920" cy="3528392"/>
          </a:xfrm>
        </p:spPr>
        <p:txBody>
          <a:bodyPr>
            <a:noAutofit/>
          </a:bodyPr>
          <a:lstStyle/>
          <a:p>
            <a:r>
              <a:rPr lang="ru-RU" sz="7200" b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Химическая промышленность России</a:t>
            </a:r>
            <a:endParaRPr lang="ru-RU" sz="72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5622215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</a:t>
            </a:r>
            <a:r>
              <a:rPr lang="ru-RU" dirty="0" smtClean="0"/>
              <a:t>выполнил:</a:t>
            </a:r>
            <a:endParaRPr lang="ru-RU" dirty="0" smtClean="0"/>
          </a:p>
          <a:p>
            <a:r>
              <a:rPr lang="ru-RU" dirty="0" smtClean="0"/>
              <a:t>студент </a:t>
            </a:r>
            <a:r>
              <a:rPr lang="ru-RU" dirty="0" smtClean="0"/>
              <a:t>4го </a:t>
            </a:r>
            <a:r>
              <a:rPr lang="ru-RU" dirty="0" smtClean="0"/>
              <a:t>курса</a:t>
            </a:r>
            <a:endParaRPr lang="ru-RU" dirty="0" smtClean="0"/>
          </a:p>
          <a:p>
            <a:r>
              <a:rPr lang="ru-RU" dirty="0" err="1" smtClean="0"/>
              <a:t>Савко</a:t>
            </a:r>
            <a:r>
              <a:rPr lang="ru-RU" dirty="0" smtClean="0"/>
              <a:t> Артем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97969" y="2824336"/>
            <a:ext cx="7920038" cy="3556992"/>
          </a:xfrm>
        </p:spPr>
        <p:txBody>
          <a:bodyPr>
            <a:normAutofit fontScale="62500" lnSpcReduction="20000"/>
          </a:bodyPr>
          <a:lstStyle/>
          <a:p>
            <a:pPr marL="914400" indent="-914400" eaLnBrk="1" hangingPunct="1">
              <a:buFontTx/>
              <a:buAutoNum type="arabicPeriod"/>
            </a:pP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7150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Ярославль</a:t>
            </a:r>
          </a:p>
          <a:p>
            <a:pPr marL="971550" lvl="1" indent="-57150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Воронеж</a:t>
            </a:r>
          </a:p>
          <a:p>
            <a:pPr marL="971550" lvl="1" indent="-57150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Ефремов</a:t>
            </a:r>
          </a:p>
          <a:p>
            <a:pPr marL="971550" lvl="1" indent="-57150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Казань</a:t>
            </a:r>
          </a:p>
          <a:p>
            <a:pPr marL="971550" lvl="1" indent="-57150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Поволжье</a:t>
            </a:r>
          </a:p>
          <a:p>
            <a:pPr marL="971550" lvl="1" indent="-57150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Урал</a:t>
            </a:r>
          </a:p>
          <a:p>
            <a:pPr marL="971550" lvl="1" indent="-57150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Красноярск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541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Химия органического </a:t>
            </a:r>
            <a:b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синтеза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7969" y="162880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Производство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синтетического каучука</a:t>
            </a:r>
          </a:p>
        </p:txBody>
      </p:sp>
    </p:spTree>
    <p:extLst>
      <p:ext uri="{BB962C8B-B14F-4D97-AF65-F5344CB8AC3E}">
        <p14:creationId xmlns:p14="http://schemas.microsoft.com/office/powerpoint/2010/main" xmlns="" val="34475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23850" y="549275"/>
            <a:ext cx="7920558" cy="4175125"/>
          </a:xfrm>
          <a:prstGeom prst="rect">
            <a:avLst/>
          </a:prstGeom>
        </p:spPr>
        <p:txBody>
          <a:bodyPr/>
          <a:lstStyle/>
          <a:p>
            <a:pPr marL="742950" indent="-742950">
              <a:spcBef>
                <a:spcPct val="60000"/>
              </a:spcBef>
              <a:buClr>
                <a:srgbClr val="000000"/>
              </a:buClr>
              <a:defRPr/>
            </a:pPr>
            <a:r>
              <a:rPr lang="ru-RU" sz="4000" b="1" kern="0" dirty="0">
                <a:solidFill>
                  <a:srgbClr val="000000"/>
                </a:solidFill>
                <a:latin typeface="Arkhive" pitchFamily="34" charset="0"/>
              </a:rPr>
              <a:t>2. Производство автомобильных </a:t>
            </a:r>
            <a:r>
              <a:rPr lang="ru-RU" sz="4000" b="1" kern="0" dirty="0" smtClean="0">
                <a:solidFill>
                  <a:srgbClr val="000000"/>
                </a:solidFill>
                <a:latin typeface="Arkhive" pitchFamily="34" charset="0"/>
              </a:rPr>
              <a:t>покрышек</a:t>
            </a:r>
          </a:p>
          <a:p>
            <a:pPr marL="742950" indent="-742950">
              <a:spcBef>
                <a:spcPct val="60000"/>
              </a:spcBef>
              <a:buClr>
                <a:srgbClr val="000000"/>
              </a:buClr>
              <a:defRPr/>
            </a:pPr>
            <a:endParaRPr lang="ru-RU" sz="4000" b="1" kern="0" dirty="0">
              <a:solidFill>
                <a:srgbClr val="000000"/>
              </a:solidFill>
              <a:latin typeface="Arkhive" pitchFamily="34" charset="0"/>
            </a:endParaRPr>
          </a:p>
          <a:p>
            <a:pPr marL="1143000" lvl="1" indent="-74295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3600" b="0" kern="0" dirty="0">
                <a:solidFill>
                  <a:srgbClr val="000000"/>
                </a:solidFill>
                <a:latin typeface="Arkhive" pitchFamily="34" charset="0"/>
              </a:rPr>
              <a:t>Ярославль</a:t>
            </a:r>
          </a:p>
          <a:p>
            <a:pPr marL="1143000" lvl="1" indent="-74295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3600" b="0" kern="0" dirty="0">
                <a:solidFill>
                  <a:srgbClr val="000000"/>
                </a:solidFill>
                <a:latin typeface="Arkhive" pitchFamily="34" charset="0"/>
              </a:rPr>
              <a:t>Воронеж</a:t>
            </a:r>
          </a:p>
          <a:p>
            <a:pPr marL="1143000" lvl="1" indent="-74295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3600" b="0" kern="0" dirty="0">
                <a:solidFill>
                  <a:srgbClr val="000000"/>
                </a:solidFill>
                <a:latin typeface="Arkhive" pitchFamily="34" charset="0"/>
              </a:rPr>
              <a:t>Омск </a:t>
            </a:r>
          </a:p>
        </p:txBody>
      </p:sp>
    </p:spTree>
    <p:extLst>
      <p:ext uri="{BB962C8B-B14F-4D97-AF65-F5344CB8AC3E}">
        <p14:creationId xmlns:p14="http://schemas.microsoft.com/office/powerpoint/2010/main" xmlns="" val="28198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23850" y="404664"/>
            <a:ext cx="8569325" cy="3600450"/>
          </a:xfrm>
          <a:prstGeom prst="rect">
            <a:avLst/>
          </a:prstGeom>
        </p:spPr>
        <p:txBody>
          <a:bodyPr/>
          <a:lstStyle/>
          <a:p>
            <a:pPr marL="742950" indent="-742950">
              <a:spcBef>
                <a:spcPct val="60000"/>
              </a:spcBef>
              <a:buClr>
                <a:srgbClr val="000000"/>
              </a:buClr>
              <a:defRPr/>
            </a:pPr>
            <a:r>
              <a:rPr lang="ru-RU" sz="4000" b="1" kern="0" dirty="0">
                <a:solidFill>
                  <a:srgbClr val="000000"/>
                </a:solidFill>
                <a:latin typeface="Arkhive" pitchFamily="34" charset="0"/>
              </a:rPr>
              <a:t>3. Производство пластмасс и синтетических смол</a:t>
            </a:r>
          </a:p>
          <a:p>
            <a:pPr marL="1143000" lvl="1" indent="-74295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32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Поволжье</a:t>
            </a:r>
          </a:p>
          <a:p>
            <a:pPr marL="1143000" lvl="1" indent="-74295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32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Зап. Сибирь</a:t>
            </a:r>
          </a:p>
          <a:p>
            <a:pPr marL="1143000" lvl="1" indent="-74295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32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pPr marL="1143000" lvl="1" indent="-74295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3200" b="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Северо-Запад</a:t>
            </a:r>
            <a:endParaRPr lang="ru-RU" sz="3600" b="0" kern="0" dirty="0">
              <a:solidFill>
                <a:srgbClr val="000000"/>
              </a:solidFill>
              <a:latin typeface="Arkhive" pitchFamily="34" charset="0"/>
            </a:endParaRPr>
          </a:p>
        </p:txBody>
      </p:sp>
      <p:pic>
        <p:nvPicPr>
          <p:cNvPr id="64516" name="Picture 4" descr="Картинка 1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077" y="4126357"/>
            <a:ext cx="3612601" cy="241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00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23850" y="549275"/>
            <a:ext cx="8640763" cy="6048375"/>
          </a:xfrm>
          <a:prstGeom prst="rect">
            <a:avLst/>
          </a:prstGeom>
        </p:spPr>
        <p:txBody>
          <a:bodyPr/>
          <a:lstStyle/>
          <a:p>
            <a:pPr marL="742950" indent="-742950">
              <a:spcBef>
                <a:spcPct val="60000"/>
              </a:spcBef>
              <a:buClr>
                <a:srgbClr val="000000"/>
              </a:buClr>
              <a:defRPr/>
            </a:pPr>
            <a:r>
              <a:rPr lang="ru-RU" sz="4000" b="1" kern="0" dirty="0">
                <a:solidFill>
                  <a:srgbClr val="000000"/>
                </a:solidFill>
                <a:latin typeface="Arkhive" pitchFamily="34" charset="0"/>
              </a:rPr>
              <a:t>4. Производство химических волокон</a:t>
            </a:r>
          </a:p>
          <a:p>
            <a:pPr marL="1143000" lvl="1" indent="-74295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ru-RU" sz="32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Искусственные (из </a:t>
            </a:r>
            <a:r>
              <a:rPr lang="ru-RU" sz="3200" b="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целлюлозы)</a:t>
            </a:r>
            <a:endParaRPr lang="ru-RU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0" lvl="1" indent="-74295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ru-RU" sz="3200" b="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Синтетические </a:t>
            </a:r>
            <a:r>
              <a:rPr lang="ru-RU" sz="32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(из синтетических смол</a:t>
            </a:r>
            <a:r>
              <a:rPr lang="ru-RU" sz="3200" b="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7429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endParaRPr lang="ru-RU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7429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ru-RU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Водо</a:t>
            </a:r>
            <a:r>
              <a:rPr lang="ru-RU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 энергоемкость</a:t>
            </a:r>
          </a:p>
          <a:p>
            <a:pPr marL="685800" indent="-7429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Тяготеет к текстильным районам и районам развитой нефтехимии</a:t>
            </a:r>
          </a:p>
        </p:txBody>
      </p:sp>
    </p:spTree>
    <p:extLst>
      <p:ext uri="{BB962C8B-B14F-4D97-AF65-F5344CB8AC3E}">
        <p14:creationId xmlns:p14="http://schemas.microsoft.com/office/powerpoint/2010/main" xmlns="" val="953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95536" y="2564904"/>
            <a:ext cx="8353425" cy="3816424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endParaRPr lang="ru-RU" sz="3600" b="1" dirty="0" smtClean="0">
              <a:latin typeface="Arkhive" pitchFamily="34" charset="0"/>
            </a:endParaRPr>
          </a:p>
          <a:p>
            <a:pPr marL="857250" lvl="1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3200" dirty="0" smtClean="0">
                <a:latin typeface="Arkhive" pitchFamily="34" charset="0"/>
              </a:rPr>
              <a:t>Запасы сырья велики и разнообразны: нефть, газ, сера, калийные соли</a:t>
            </a:r>
          </a:p>
          <a:p>
            <a:pPr marL="857250" lvl="1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3200" dirty="0" smtClean="0">
                <a:latin typeface="Arkhive" pitchFamily="34" charset="0"/>
              </a:rPr>
              <a:t>Через район проходят крупные потоки нефти и газа</a:t>
            </a:r>
          </a:p>
          <a:p>
            <a:pPr marL="857250" lvl="1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3200" dirty="0" smtClean="0">
                <a:latin typeface="Arkhive" pitchFamily="34" charset="0"/>
              </a:rPr>
              <a:t>ГЭС на Волге и Каме – дешёвая энергия</a:t>
            </a:r>
          </a:p>
          <a:p>
            <a:pPr marL="857250" lvl="1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3200" dirty="0" smtClean="0">
                <a:latin typeface="Arkhive" pitchFamily="34" charset="0"/>
              </a:rPr>
              <a:t>Потребитель – Поволжье и Урал</a:t>
            </a: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144000" cy="11731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районы производства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4482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Волго-Уральский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район (2/5 производства)</a:t>
            </a:r>
          </a:p>
        </p:txBody>
      </p:sp>
    </p:spTree>
    <p:extLst>
      <p:ext uri="{BB962C8B-B14F-4D97-AF65-F5344CB8AC3E}">
        <p14:creationId xmlns:p14="http://schemas.microsoft.com/office/powerpoint/2010/main" xmlns="" val="40897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06403" y="908720"/>
            <a:ext cx="8353425" cy="3816350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ct val="60000"/>
              </a:spcBef>
              <a:buClr>
                <a:srgbClr val="000000"/>
              </a:buClr>
              <a:defRPr/>
            </a:pPr>
            <a:r>
              <a:rPr lang="ru-RU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Центральный район (1/3 производства</a:t>
            </a:r>
            <a: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ru-RU" sz="28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Сырье из других районов</a:t>
            </a:r>
          </a:p>
          <a:p>
            <a:pPr marL="914400" lvl="1" indent="-514350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ru-RU" sz="28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Недостаток воды и электроэнергии</a:t>
            </a:r>
          </a:p>
          <a:p>
            <a:pPr marL="914400" lvl="1" indent="-514350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ru-RU" sz="28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Сложная экологическая ситуация</a:t>
            </a:r>
          </a:p>
          <a:p>
            <a:pPr marL="914400" lvl="1" indent="-514350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ru-RU" sz="28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Научная база</a:t>
            </a:r>
          </a:p>
          <a:p>
            <a:pPr marL="914400" lvl="1" indent="-514350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ru-RU" sz="28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Крупнейший потребитель продукции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809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Картинка 19 из 15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19" y="3356992"/>
            <a:ext cx="5076825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325797" y="188640"/>
            <a:ext cx="8351838" cy="3816350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ct val="60000"/>
              </a:spcBef>
              <a:buClr>
                <a:srgbClr val="000000"/>
              </a:buClr>
              <a:defRPr/>
            </a:pPr>
            <a:r>
              <a:rPr lang="ru-RU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Сибирский регион (1/10 производства)</a:t>
            </a:r>
          </a:p>
          <a:p>
            <a:pPr marL="914400" lvl="1" indent="-514350">
              <a:spcBef>
                <a:spcPts val="6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32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Перспективные запасы сырья</a:t>
            </a:r>
          </a:p>
          <a:p>
            <a:pPr marL="914400" lvl="1" indent="-514350">
              <a:spcBef>
                <a:spcPts val="6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32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Огромные запасы воды</a:t>
            </a:r>
          </a:p>
          <a:p>
            <a:pPr marL="914400" lvl="1" indent="-514350">
              <a:spcBef>
                <a:spcPts val="6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32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 дешёвой энергии – крупнейшие ГЭС в стране</a:t>
            </a:r>
          </a:p>
        </p:txBody>
      </p:sp>
    </p:spTree>
    <p:extLst>
      <p:ext uri="{BB962C8B-B14F-4D97-AF65-F5344CB8AC3E}">
        <p14:creationId xmlns:p14="http://schemas.microsoft.com/office/powerpoint/2010/main" xmlns="" val="25828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60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современного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отрасли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перспективы её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933" y="1196752"/>
            <a:ext cx="856420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Химический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 является стратегической составляющей промышленности России, имеет огромное общехозяйственное и оборонное значение для развития экономики страны. Он включает в себя 15 крупных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подотраслей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специализирующихся на выпуске разнообразной химической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продукции.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химической и нефтехимической промышленности насчитывается около 760 крупных и средних предприятий, более 100 научных и проектно-конструкторских организаций. В отрасли работают более 770 тысяч человек. На функционирование химического комплекса значительное влияние оказывают вертикально интегрированные структуры (РАО «Газпром», ОАО «АК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Сибур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ЗАО «Лукойл-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Нефтехим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ООО «Амтел» и др.), которые производят значительную часть внутреннего валового продукта.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Ведущая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роль химического комплекса остается непреложным фактом. Сегодня в химической и нефтехимической промышленности сосредоточено около 4,7% основных производственных фондов.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1866780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933" y="3645024"/>
            <a:ext cx="86470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Несмотря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имеющиеся факторы, сдерживающие стабильное развитие химической и нефтехимической промышленности, в стране существует ряд преимуществ для развития данного сектора экономики в будущем. Во-первых, Российская Федерация обладает достаточно мощной сырьевой базой. Например, по разведанным запасам и добыче природного газа Россия стоит на первом месте в мире, по разведанным запасам и добыче нефти - на втором. Во-вторых, наличие быстро развивающегося внутреннего рынка и потенциала спроса на продукцию химического комплекса. Потребление химикатов в России будет постоянно увеличиваться. В-третьих, наличие недорогой и квалифицированной рабочей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726" y="476672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развитии химической промышленности  имеются факторы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сдерживающие стабильное функционирование химического комплекса: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фактор: высокая степень физического износа оборудования и отсталость технологий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фактор: дефицит инвестиционных ресурсов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 фактор: опережающие темпы роста цен и тарифов на продукцию естественных монополий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 фактор: нестабильное обеспечение предприятий отрасли базовыми видами сырья, особенно углеводородного (сжиженные газы, этан, природный газ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 фактор: недостаточная емкость внутреннего рынка химической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4293663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406" y="333247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Неотложными задачами в химической промышленности России являются: преодоление затянувшегося кризиса, технического перевооружение предприятий с широким применением новых и новейших технологий, способных обеспечивать комплексное использование минерального и углеводородного сырья, рост эффективности производства, сокращение выбросов загрязнений, утилизация промышленных отходов, финансирование приоритетных направлений развития.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09" y="3717032"/>
            <a:ext cx="3737992" cy="2803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238" y="3749567"/>
            <a:ext cx="4164768" cy="2770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296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Отраслевой состав химической промышленности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1428736"/>
            <a:ext cx="164307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горная химия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1428736"/>
            <a:ext cx="192711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о</a:t>
            </a:r>
            <a:r>
              <a:rPr lang="ru-RU" sz="2400" dirty="0" smtClean="0">
                <a:solidFill>
                  <a:srgbClr val="FF0000"/>
                </a:solidFill>
              </a:rPr>
              <a:t>сновная химия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428736"/>
            <a:ext cx="194421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х</a:t>
            </a:r>
            <a:r>
              <a:rPr lang="ru-RU" sz="2400" dirty="0" smtClean="0">
                <a:solidFill>
                  <a:srgbClr val="FF0000"/>
                </a:solidFill>
              </a:rPr>
              <a:t>имия органического синтеза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16" y="1428736"/>
            <a:ext cx="1785950" cy="140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т</a:t>
            </a:r>
            <a:r>
              <a:rPr lang="ru-RU" sz="2400" dirty="0" smtClean="0">
                <a:solidFill>
                  <a:srgbClr val="FF0000"/>
                </a:solidFill>
              </a:rPr>
              <a:t>онкая химия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071538" y="307181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214678" y="307181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358612" y="3071810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>
            <a:off x="1007817" y="2846450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143240" y="285749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286380" y="285749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485673" y="2846450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3435856"/>
            <a:ext cx="1857388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Добыча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горнохимического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сырья: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Соли,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Серы,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Фосфоритов,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Апатитов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28860" y="3429000"/>
            <a:ext cx="1857388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Производство :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Кислот,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Солей,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Щелочей,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Минеральных удобрений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3429000"/>
            <a:ext cx="2071702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Производство: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Пластмасс,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Спиртов,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Органических кислот,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Синтетического каучука,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Искусственных и синтетических волокон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42731" y="3429000"/>
            <a:ext cx="1928826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Фармацевтика,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Фотохимия,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Бытовая химия,</a:t>
            </a:r>
          </a:p>
          <a:p>
            <a:pPr algn="ctr"/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арфюмерия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2786058"/>
            <a:ext cx="4970742" cy="275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Межотраслевые  связи  химической промышленности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916832"/>
            <a:ext cx="8183880" cy="418795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1. Сырьевой</a:t>
            </a:r>
          </a:p>
          <a:p>
            <a:r>
              <a:rPr lang="ru-RU" sz="6000" dirty="0" smtClean="0"/>
              <a:t>2. Энергетический</a:t>
            </a:r>
          </a:p>
          <a:p>
            <a:r>
              <a:rPr lang="ru-RU" sz="6000" dirty="0" smtClean="0"/>
              <a:t>3. Потребительский</a:t>
            </a:r>
          </a:p>
          <a:p>
            <a:r>
              <a:rPr lang="ru-RU" sz="6000" dirty="0" smtClean="0"/>
              <a:t>4 Экологический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51216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Факторы  размещения химической промышленности: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1700807"/>
            <a:ext cx="3278148" cy="484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361811"/>
            <a:ext cx="8183880" cy="4187952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Северо- Европейская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Центральная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Урало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Поволжская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Сибирская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17200"/>
            <a:ext cx="8640960" cy="14836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Основные базы химической промышленности России: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1\Documents\Мои результаты сканирования\2009-04 (апр)\сканирование0002.jpg"/>
          <p:cNvPicPr>
            <a:picLocks/>
          </p:cNvPicPr>
          <p:nvPr/>
        </p:nvPicPr>
        <p:blipFill>
          <a:blip r:embed="rId2"/>
          <a:srcRect l="2534" t="7397" r="1754" b="4921"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3" descr="C:\Users\1\Documents\Мои результаты сканирования\2009-04 (апр)\сканирование0002.jpg"/>
          <p:cNvPicPr>
            <a:picLocks/>
          </p:cNvPicPr>
          <p:nvPr/>
        </p:nvPicPr>
        <p:blipFill>
          <a:blip r:embed="rId2"/>
          <a:srcRect l="2534" t="7397" r="1754" b="4921"/>
          <a:stretch>
            <a:fillRect/>
          </a:stretch>
        </p:blipFill>
        <p:spPr bwMode="auto">
          <a:xfrm>
            <a:off x="285720" y="309231"/>
            <a:ext cx="8501122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39552" y="1142522"/>
            <a:ext cx="6889750" cy="2333625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Tx/>
              <a:buAutoNum type="arabicPeriod"/>
            </a:pPr>
            <a:r>
              <a:rPr lang="ru-RU" sz="4000" b="1" dirty="0" smtClean="0">
                <a:latin typeface="Arkhive" pitchFamily="34" charset="0"/>
              </a:rPr>
              <a:t>Производство калийных удобрений</a:t>
            </a:r>
          </a:p>
          <a:p>
            <a:pPr marL="1143000" lvl="1" indent="-742950" eaLnBrk="1" hangingPunct="1"/>
            <a:r>
              <a:rPr lang="ru-RU" sz="3600" dirty="0" smtClean="0">
                <a:latin typeface="Arkhive" pitchFamily="34" charset="0"/>
              </a:rPr>
              <a:t>Соликамск</a:t>
            </a:r>
          </a:p>
          <a:p>
            <a:pPr marL="1143000" lvl="1" indent="-742950" eaLnBrk="1" hangingPunct="1"/>
            <a:r>
              <a:rPr lang="ru-RU" sz="3600" dirty="0" smtClean="0">
                <a:latin typeface="Arkhive" pitchFamily="34" charset="0"/>
              </a:rPr>
              <a:t>Березняки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848600" cy="11731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72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Основная химия</a:t>
            </a:r>
          </a:p>
        </p:txBody>
      </p:sp>
      <p:pic>
        <p:nvPicPr>
          <p:cNvPr id="58374" name="Picture 6" descr="Картинка 4 из 19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643314"/>
            <a:ext cx="345422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253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23850" y="549275"/>
            <a:ext cx="6768306" cy="4175125"/>
          </a:xfrm>
          <a:prstGeom prst="rect">
            <a:avLst/>
          </a:prstGeom>
        </p:spPr>
        <p:txBody>
          <a:bodyPr/>
          <a:lstStyle/>
          <a:p>
            <a:pPr marL="742950" indent="-742950">
              <a:spcBef>
                <a:spcPct val="60000"/>
              </a:spcBef>
              <a:buClr>
                <a:srgbClr val="000000"/>
              </a:buClr>
              <a:defRPr/>
            </a:pPr>
            <a:r>
              <a:rPr lang="ru-RU" sz="4000" b="1" kern="0" dirty="0">
                <a:solidFill>
                  <a:srgbClr val="000000"/>
                </a:solidFill>
                <a:latin typeface="Arkhive" pitchFamily="34" charset="0"/>
              </a:rPr>
              <a:t>2. </a:t>
            </a: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Производство фосфорных удобрений</a:t>
            </a:r>
          </a:p>
          <a:p>
            <a:pPr marL="1143000" lvl="1" indent="-74295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28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Хибины</a:t>
            </a:r>
          </a:p>
          <a:p>
            <a:pPr marL="1143000" lvl="1" indent="-74295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28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Егорьевское месторождение (Московская обл.)</a:t>
            </a:r>
          </a:p>
          <a:p>
            <a:pPr marL="1143000" lvl="1" indent="-74295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28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Воскресенск</a:t>
            </a:r>
          </a:p>
        </p:txBody>
      </p:sp>
      <p:pic>
        <p:nvPicPr>
          <p:cNvPr id="60418" name="Picture 2" descr="Картинка 4 из 20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929066"/>
            <a:ext cx="355017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 bwMode="auto">
          <a:xfrm>
            <a:off x="6297091" y="5943237"/>
            <a:ext cx="2449513" cy="5746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АППАТИТЫ</a:t>
            </a:r>
          </a:p>
        </p:txBody>
      </p:sp>
    </p:spTree>
    <p:extLst>
      <p:ext uri="{BB962C8B-B14F-4D97-AF65-F5344CB8AC3E}">
        <p14:creationId xmlns:p14="http://schemas.microsoft.com/office/powerpoint/2010/main" xmlns="" val="34091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23850" y="549275"/>
            <a:ext cx="7560518" cy="4175125"/>
          </a:xfrm>
          <a:prstGeom prst="rect">
            <a:avLst/>
          </a:prstGeom>
        </p:spPr>
        <p:txBody>
          <a:bodyPr/>
          <a:lstStyle/>
          <a:p>
            <a:pPr marL="742950" indent="-742950">
              <a:spcBef>
                <a:spcPct val="60000"/>
              </a:spcBef>
              <a:buClr>
                <a:srgbClr val="000000"/>
              </a:buClr>
              <a:defRPr/>
            </a:pP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Производство азотных удобрений</a:t>
            </a:r>
          </a:p>
          <a:p>
            <a:pPr marL="1143000" lvl="1" indent="-74295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32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природного газа (Новомосковск, Тольятти, Дорогобуж и др.)</a:t>
            </a:r>
          </a:p>
          <a:p>
            <a:pPr marL="1143000" lvl="1" indent="-742950">
              <a:spcBef>
                <a:spcPct val="20000"/>
              </a:spcBef>
              <a:buClr>
                <a:srgbClr val="000000"/>
              </a:buClr>
              <a:buFont typeface="Garamond" pitchFamily="18" charset="0"/>
              <a:buChar char="−"/>
              <a:defRPr/>
            </a:pPr>
            <a:r>
              <a:rPr lang="ru-RU" sz="3200" b="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коксового газа (Магнитогорск, Н. Тагил, Липецк, Череповец)</a:t>
            </a:r>
          </a:p>
        </p:txBody>
      </p:sp>
      <p:pic>
        <p:nvPicPr>
          <p:cNvPr id="13315" name="Picture 2" descr="Картинка 1 из 411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2AF91"/>
              </a:clrFrom>
              <a:clrTo>
                <a:srgbClr val="D2AF91">
                  <a:alpha val="0"/>
                </a:srgbClr>
              </a:clrTo>
            </a:clrChange>
          </a:blip>
          <a:srcRect b="14862"/>
          <a:stretch/>
        </p:blipFill>
        <p:spPr bwMode="auto">
          <a:xfrm>
            <a:off x="2627783" y="4221088"/>
            <a:ext cx="4068763" cy="23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11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402</TotalTime>
  <Words>673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Химическая промышленность России</vt:lpstr>
      <vt:lpstr>Отраслевой состав химической промышленности</vt:lpstr>
      <vt:lpstr>Межотраслевые  связи  химической промышленности</vt:lpstr>
      <vt:lpstr>Факторы  размещения химической промышленности:</vt:lpstr>
      <vt:lpstr>Основные базы химической промышленности России:</vt:lpstr>
      <vt:lpstr>Слайд 6</vt:lpstr>
      <vt:lpstr>Основная химия</vt:lpstr>
      <vt:lpstr>Слайд 8</vt:lpstr>
      <vt:lpstr>Слайд 9</vt:lpstr>
      <vt:lpstr>Химия органического  синтеза</vt:lpstr>
      <vt:lpstr>Слайд 11</vt:lpstr>
      <vt:lpstr>Слайд 12</vt:lpstr>
      <vt:lpstr>Слайд 13</vt:lpstr>
      <vt:lpstr>Основные районы производства</vt:lpstr>
      <vt:lpstr>Слайд 15</vt:lpstr>
      <vt:lpstr>Слайд 16</vt:lpstr>
      <vt:lpstr>Слайд 17</vt:lpstr>
      <vt:lpstr>Слайд 18</vt:lpstr>
      <vt:lpstr>Слайд 19</vt:lpstr>
    </vt:vector>
  </TitlesOfParts>
  <Company>Моя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промышленность России</dc:title>
  <dc:creator>Компьютер</dc:creator>
  <cp:lastModifiedBy>uzer</cp:lastModifiedBy>
  <cp:revision>43</cp:revision>
  <dcterms:created xsi:type="dcterms:W3CDTF">2012-02-18T07:18:31Z</dcterms:created>
  <dcterms:modified xsi:type="dcterms:W3CDTF">2013-12-02T20:04:41Z</dcterms:modified>
</cp:coreProperties>
</file>